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</p:sldMasterIdLst>
  <p:notesMasterIdLst>
    <p:notesMasterId r:id="rId79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342" r:id="rId15"/>
    <p:sldId id="277" r:id="rId16"/>
    <p:sldId id="347" r:id="rId17"/>
    <p:sldId id="348" r:id="rId18"/>
    <p:sldId id="266" r:id="rId19"/>
    <p:sldId id="267" r:id="rId20"/>
    <p:sldId id="268" r:id="rId21"/>
    <p:sldId id="337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335" r:id="rId30"/>
    <p:sldId id="276" r:id="rId31"/>
    <p:sldId id="334" r:id="rId32"/>
    <p:sldId id="280" r:id="rId33"/>
    <p:sldId id="338" r:id="rId34"/>
    <p:sldId id="281" r:id="rId35"/>
    <p:sldId id="282" r:id="rId36"/>
    <p:sldId id="283" r:id="rId37"/>
    <p:sldId id="284" r:id="rId38"/>
    <p:sldId id="285" r:id="rId39"/>
    <p:sldId id="286" r:id="rId40"/>
    <p:sldId id="288" r:id="rId41"/>
    <p:sldId id="290" r:id="rId42"/>
    <p:sldId id="339" r:id="rId43"/>
    <p:sldId id="291" r:id="rId44"/>
    <p:sldId id="292" r:id="rId45"/>
    <p:sldId id="293" r:id="rId46"/>
    <p:sldId id="294" r:id="rId47"/>
    <p:sldId id="295" r:id="rId48"/>
    <p:sldId id="297" r:id="rId49"/>
    <p:sldId id="298" r:id="rId50"/>
    <p:sldId id="340" r:id="rId51"/>
    <p:sldId id="299" r:id="rId52"/>
    <p:sldId id="300" r:id="rId53"/>
    <p:sldId id="332" r:id="rId54"/>
    <p:sldId id="301" r:id="rId55"/>
    <p:sldId id="302" r:id="rId56"/>
    <p:sldId id="303" r:id="rId57"/>
    <p:sldId id="304" r:id="rId58"/>
    <p:sldId id="307" r:id="rId59"/>
    <p:sldId id="345" r:id="rId60"/>
    <p:sldId id="308" r:id="rId61"/>
    <p:sldId id="309" r:id="rId62"/>
    <p:sldId id="311" r:id="rId63"/>
    <p:sldId id="312" r:id="rId64"/>
    <p:sldId id="314" r:id="rId65"/>
    <p:sldId id="315" r:id="rId66"/>
    <p:sldId id="316" r:id="rId67"/>
    <p:sldId id="318" r:id="rId68"/>
    <p:sldId id="319" r:id="rId69"/>
    <p:sldId id="341" r:id="rId70"/>
    <p:sldId id="349" r:id="rId71"/>
    <p:sldId id="320" r:id="rId72"/>
    <p:sldId id="333" r:id="rId73"/>
    <p:sldId id="322" r:id="rId74"/>
    <p:sldId id="323" r:id="rId75"/>
    <p:sldId id="327" r:id="rId76"/>
    <p:sldId id="329" r:id="rId77"/>
    <p:sldId id="324" r:id="rId7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A447C15-28A3-8446-0D1D-CAA2854EB533}" name="Karmen Rodman" initials="KR" userId="S::Karmen.Rodman@visitkras.info::65967205-cee4-411f-ac64-72324fe9ed3c" providerId="AD"/>
  <p188:author id="{51A7C615-93F1-177A-5F80-78B6A65AF8EA}" name="Anja Tisel Zadnik" initials="AT" userId="S::anja@visitkras.info::e54a261f-04a7-4005-ab07-46413053c78e" providerId="AD"/>
  <p188:author id="{5E115E94-017B-E2A1-3FC1-8DDAD0A5C965}" name="Katja Kralj" initials="KK" userId="S::katja@visitkras.info::473dbacf-4244-47bf-a5bc-6c67cb1c6f76" providerId="AD"/>
  <p188:author id="{622BE0A7-D86A-2A7C-DFFB-9CD409716CEE}" name="Valerija Pučko" initials="VP" userId="S::valerija@visitkras.info::7c0e6d59-b105-42f2-872f-958284ad4452" providerId="AD"/>
  <p188:author id="{0EB983CA-1ADE-97FE-04E4-2516CCC29070}" name="Helena Kosmina" initials="HK" userId="S::helena@visitkras.info::c31dbb12-33eb-47de-b855-de760b12f7cf" providerId="AD"/>
  <p188:author id="{E74859ED-0F2D-6A9D-5CD5-ECE4FE7308BA}" name="Tinkara Gulič" initials="TG" userId="S::tinkara@visitkras.info::8a1dd093-3685-49d1-89a1-6e3893f6db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rednji slog 1 – poudarek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Svetel slog 1 – poudarek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etel slog 2 – poudarek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B4B98B0-60AC-42C2-AFA5-B58CD77FA1E5}" styleName="Svetel slog 1 – poudarek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vetel slo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84" Type="http://schemas.microsoft.com/office/2016/11/relationships/changesInfo" Target="changesInfos/changesInfo1.xml"/><Relationship Id="rId16" Type="http://schemas.openxmlformats.org/officeDocument/2006/relationships/slide" Target="slides/slide11.xml"/><Relationship Id="rId11" Type="http://schemas.openxmlformats.org/officeDocument/2006/relationships/slide" Target="slides/slide6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74" Type="http://schemas.openxmlformats.org/officeDocument/2006/relationships/slide" Target="slides/slide69.xml"/><Relationship Id="rId79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77" Type="http://schemas.openxmlformats.org/officeDocument/2006/relationships/slide" Target="slides/slide72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80" Type="http://schemas.openxmlformats.org/officeDocument/2006/relationships/presProps" Target="presProps.xml"/><Relationship Id="rId85" Type="http://schemas.microsoft.com/office/2018/10/relationships/authors" Target="author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slide" Target="slides/slide70.xml"/><Relationship Id="rId83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slide" Target="slides/slide68.xml"/><Relationship Id="rId78" Type="http://schemas.openxmlformats.org/officeDocument/2006/relationships/slide" Target="slides/slide73.xml"/><Relationship Id="rId8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openxmlformats.org/officeDocument/2006/relationships/slide" Target="slides/slide71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2" Type="http://schemas.openxmlformats.org/officeDocument/2006/relationships/customXml" Target="../customXml/item2.xml"/><Relationship Id="rId29" Type="http://schemas.openxmlformats.org/officeDocument/2006/relationships/slide" Target="slides/slide24.xml"/><Relationship Id="rId24" Type="http://schemas.openxmlformats.org/officeDocument/2006/relationships/slide" Target="slides/slide19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66" Type="http://schemas.openxmlformats.org/officeDocument/2006/relationships/slide" Target="slides/slide61.xml"/><Relationship Id="rId61" Type="http://schemas.openxmlformats.org/officeDocument/2006/relationships/slide" Target="slides/slide56.xml"/><Relationship Id="rId8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men Rodman" userId="65967205-cee4-411f-ac64-72324fe9ed3c" providerId="ADAL" clId="{4BADC8A6-5A01-4D65-9119-6A8EDA9DEA79}"/>
    <pc:docChg chg="custSel modSld">
      <pc:chgData name="Karmen Rodman" userId="65967205-cee4-411f-ac64-72324fe9ed3c" providerId="ADAL" clId="{4BADC8A6-5A01-4D65-9119-6A8EDA9DEA79}" dt="2025-03-25T13:18:15.464" v="392" actId="14734"/>
      <pc:docMkLst>
        <pc:docMk/>
      </pc:docMkLst>
      <pc:sldChg chg="modSp mod">
        <pc:chgData name="Karmen Rodman" userId="65967205-cee4-411f-ac64-72324fe9ed3c" providerId="ADAL" clId="{4BADC8A6-5A01-4D65-9119-6A8EDA9DEA79}" dt="2025-03-25T13:06:13.485" v="221" actId="6549"/>
        <pc:sldMkLst>
          <pc:docMk/>
          <pc:sldMk cId="0" sldId="274"/>
        </pc:sldMkLst>
        <pc:spChg chg="mod">
          <ac:chgData name="Karmen Rodman" userId="65967205-cee4-411f-ac64-72324fe9ed3c" providerId="ADAL" clId="{4BADC8A6-5A01-4D65-9119-6A8EDA9DEA79}" dt="2025-03-25T13:06:13.485" v="221" actId="6549"/>
          <ac:spMkLst>
            <pc:docMk/>
            <pc:sldMk cId="0" sldId="274"/>
            <ac:spMk id="143" creationId="{00000000-0000-0000-0000-000000000000}"/>
          </ac:spMkLst>
        </pc:spChg>
      </pc:sldChg>
      <pc:sldChg chg="modSp mod">
        <pc:chgData name="Karmen Rodman" userId="65967205-cee4-411f-ac64-72324fe9ed3c" providerId="ADAL" clId="{4BADC8A6-5A01-4D65-9119-6A8EDA9DEA79}" dt="2025-03-25T13:11:07.962" v="367" actId="20577"/>
        <pc:sldMkLst>
          <pc:docMk/>
          <pc:sldMk cId="0" sldId="296"/>
        </pc:sldMkLst>
        <pc:spChg chg="mod">
          <ac:chgData name="Karmen Rodman" userId="65967205-cee4-411f-ac64-72324fe9ed3c" providerId="ADAL" clId="{4BADC8A6-5A01-4D65-9119-6A8EDA9DEA79}" dt="2025-03-25T13:11:07.962" v="367" actId="20577"/>
          <ac:spMkLst>
            <pc:docMk/>
            <pc:sldMk cId="0" sldId="296"/>
            <ac:spMk id="194" creationId="{00000000-0000-0000-0000-000000000000}"/>
          </ac:spMkLst>
        </pc:spChg>
      </pc:sldChg>
      <pc:sldChg chg="modSp mod">
        <pc:chgData name="Karmen Rodman" userId="65967205-cee4-411f-ac64-72324fe9ed3c" providerId="ADAL" clId="{4BADC8A6-5A01-4D65-9119-6A8EDA9DEA79}" dt="2025-03-25T13:12:27.486" v="384" actId="6549"/>
        <pc:sldMkLst>
          <pc:docMk/>
          <pc:sldMk cId="0" sldId="297"/>
        </pc:sldMkLst>
        <pc:spChg chg="mod">
          <ac:chgData name="Karmen Rodman" userId="65967205-cee4-411f-ac64-72324fe9ed3c" providerId="ADAL" clId="{4BADC8A6-5A01-4D65-9119-6A8EDA9DEA79}" dt="2025-03-25T13:12:27.486" v="384" actId="6549"/>
          <ac:spMkLst>
            <pc:docMk/>
            <pc:sldMk cId="0" sldId="297"/>
            <ac:spMk id="196" creationId="{00000000-0000-0000-0000-000000000000}"/>
          </ac:spMkLst>
        </pc:spChg>
      </pc:sldChg>
      <pc:sldChg chg="modSp mod">
        <pc:chgData name="Karmen Rodman" userId="65967205-cee4-411f-ac64-72324fe9ed3c" providerId="ADAL" clId="{4BADC8A6-5A01-4D65-9119-6A8EDA9DEA79}" dt="2025-03-25T13:13:05.114" v="385" actId="113"/>
        <pc:sldMkLst>
          <pc:docMk/>
          <pc:sldMk cId="0" sldId="300"/>
        </pc:sldMkLst>
        <pc:spChg chg="mod">
          <ac:chgData name="Karmen Rodman" userId="65967205-cee4-411f-ac64-72324fe9ed3c" providerId="ADAL" clId="{4BADC8A6-5A01-4D65-9119-6A8EDA9DEA79}" dt="2025-03-25T13:13:05.114" v="385" actId="113"/>
          <ac:spMkLst>
            <pc:docMk/>
            <pc:sldMk cId="0" sldId="300"/>
            <ac:spMk id="202" creationId="{00000000-0000-0000-0000-000000000000}"/>
          </ac:spMkLst>
        </pc:spChg>
      </pc:sldChg>
      <pc:sldChg chg="addSp delSp modSp mod">
        <pc:chgData name="Karmen Rodman" userId="65967205-cee4-411f-ac64-72324fe9ed3c" providerId="ADAL" clId="{4BADC8A6-5A01-4D65-9119-6A8EDA9DEA79}" dt="2025-03-25T13:18:15.464" v="392" actId="14734"/>
        <pc:sldMkLst>
          <pc:docMk/>
          <pc:sldMk cId="0" sldId="326"/>
        </pc:sldMkLst>
        <pc:graphicFrameChg chg="add mod modGraphic">
          <ac:chgData name="Karmen Rodman" userId="65967205-cee4-411f-ac64-72324fe9ed3c" providerId="ADAL" clId="{4BADC8A6-5A01-4D65-9119-6A8EDA9DEA79}" dt="2025-03-25T13:18:15.464" v="392" actId="14734"/>
          <ac:graphicFrameMkLst>
            <pc:docMk/>
            <pc:sldMk cId="0" sldId="326"/>
            <ac:graphicFrameMk id="2" creationId="{5CD41DFD-909D-037B-42EA-797DCD510135}"/>
          </ac:graphicFrameMkLst>
        </pc:graphicFrameChg>
        <pc:graphicFrameChg chg="del">
          <ac:chgData name="Karmen Rodman" userId="65967205-cee4-411f-ac64-72324fe9ed3c" providerId="ADAL" clId="{4BADC8A6-5A01-4D65-9119-6A8EDA9DEA79}" dt="2025-03-25T13:17:53.270" v="386" actId="478"/>
          <ac:graphicFrameMkLst>
            <pc:docMk/>
            <pc:sldMk cId="0" sldId="326"/>
            <ac:graphicFrameMk id="4" creationId="{18220C63-610A-9E33-E6BF-D2141962F3B0}"/>
          </ac:graphicFrameMkLst>
        </pc:graphicFrameChg>
      </pc:sldChg>
      <pc:sldChg chg="modSp mod">
        <pc:chgData name="Karmen Rodman" userId="65967205-cee4-411f-ac64-72324fe9ed3c" providerId="ADAL" clId="{4BADC8A6-5A01-4D65-9119-6A8EDA9DEA79}" dt="2025-03-12T15:13:53.741" v="35" actId="20577"/>
        <pc:sldMkLst>
          <pc:docMk/>
          <pc:sldMk cId="285426256" sldId="338"/>
        </pc:sldMkLst>
        <pc:spChg chg="mod">
          <ac:chgData name="Karmen Rodman" userId="65967205-cee4-411f-ac64-72324fe9ed3c" providerId="ADAL" clId="{4BADC8A6-5A01-4D65-9119-6A8EDA9DEA79}" dt="2025-03-12T15:13:53.741" v="35" actId="20577"/>
          <ac:spMkLst>
            <pc:docMk/>
            <pc:sldMk cId="285426256" sldId="338"/>
            <ac:spMk id="159" creationId="{00000000-0000-0000-0000-000000000000}"/>
          </ac:spMkLst>
        </pc:spChg>
      </pc:sldChg>
      <pc:sldChg chg="modSp mod">
        <pc:chgData name="Karmen Rodman" userId="65967205-cee4-411f-ac64-72324fe9ed3c" providerId="ADAL" clId="{4BADC8A6-5A01-4D65-9119-6A8EDA9DEA79}" dt="2025-03-12T15:14:48.390" v="138" actId="20577"/>
        <pc:sldMkLst>
          <pc:docMk/>
          <pc:sldMk cId="1217323855" sldId="339"/>
        </pc:sldMkLst>
        <pc:spChg chg="mod">
          <ac:chgData name="Karmen Rodman" userId="65967205-cee4-411f-ac64-72324fe9ed3c" providerId="ADAL" clId="{4BADC8A6-5A01-4D65-9119-6A8EDA9DEA79}" dt="2025-03-12T15:14:48.390" v="138" actId="20577"/>
          <ac:spMkLst>
            <pc:docMk/>
            <pc:sldMk cId="1217323855" sldId="339"/>
            <ac:spMk id="181" creationId="{00000000-0000-0000-0000-000000000000}"/>
          </ac:spMkLst>
        </pc:spChg>
      </pc:sldChg>
      <pc:sldChg chg="modSp mod">
        <pc:chgData name="Karmen Rodman" userId="65967205-cee4-411f-ac64-72324fe9ed3c" providerId="ADAL" clId="{4BADC8A6-5A01-4D65-9119-6A8EDA9DEA79}" dt="2025-03-25T13:01:52.041" v="220" actId="20577"/>
        <pc:sldMkLst>
          <pc:docMk/>
          <pc:sldMk cId="437362190" sldId="347"/>
        </pc:sldMkLst>
        <pc:spChg chg="mod">
          <ac:chgData name="Karmen Rodman" userId="65967205-cee4-411f-ac64-72324fe9ed3c" providerId="ADAL" clId="{4BADC8A6-5A01-4D65-9119-6A8EDA9DEA79}" dt="2025-03-25T13:01:52.041" v="220" actId="20577"/>
          <ac:spMkLst>
            <pc:docMk/>
            <pc:sldMk cId="437362190" sldId="347"/>
            <ac:spMk id="9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Kliknite za premikanje prosojnice</a:t>
            </a: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sl-SI" sz="2000" b="0" strike="noStrike" spc="-1">
                <a:latin typeface="Arial"/>
              </a:rPr>
              <a:t>Kliknite za urejanje oblike opomb</a:t>
            </a:r>
          </a:p>
        </p:txBody>
      </p:sp>
      <p:sp>
        <p:nvSpPr>
          <p:cNvPr id="8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sl-SI" sz="1400" b="0" strike="noStrike" spc="-1">
                <a:latin typeface="Times New Roman"/>
              </a:rPr>
              <a:t>&lt;glava&gt;</a:t>
            </a:r>
          </a:p>
        </p:txBody>
      </p:sp>
      <p:sp>
        <p:nvSpPr>
          <p:cNvPr id="87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sl-SI" sz="1400" b="0" strike="noStrike" spc="-1">
                <a:latin typeface="Times New Roman"/>
              </a:rPr>
              <a:t>&lt;datum/čas&gt;</a:t>
            </a:r>
          </a:p>
        </p:txBody>
      </p:sp>
      <p:sp>
        <p:nvSpPr>
          <p:cNvPr id="88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sl-SI" sz="1400" b="0" strike="noStrike" spc="-1">
                <a:latin typeface="Times New Roman"/>
              </a:rPr>
              <a:t>&lt;noga&gt;</a:t>
            </a:r>
          </a:p>
        </p:txBody>
      </p:sp>
      <p:sp>
        <p:nvSpPr>
          <p:cNvPr id="89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940A6CD5-94E7-4A57-944C-64DB7AF7E801}" type="slidenum">
              <a:rPr lang="sl-SI" sz="1400" b="0" strike="noStrike" spc="-1">
                <a:latin typeface="Times New Roman"/>
              </a:rPr>
              <a:t>‹#›</a:t>
            </a:fld>
            <a:endParaRPr lang="sl-SI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940A6CD5-94E7-4A57-944C-64DB7AF7E801}" type="slidenum">
              <a:rPr lang="sl-SI" sz="1400" b="0" strike="noStrike" spc="-1" smtClean="0">
                <a:latin typeface="Times New Roman"/>
              </a:rPr>
              <a:t>15</a:t>
            </a:fld>
            <a:endParaRPr lang="sl-SI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59312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0" indent="0">
              <a:lnSpc>
                <a:spcPct val="100000"/>
              </a:lnSpc>
              <a:buClr>
                <a:srgbClr val="000000"/>
              </a:buClr>
              <a:buFont typeface="Arial"/>
              <a:buNone/>
            </a:pPr>
            <a:endParaRPr lang="sl-SI" sz="2000" b="0" strike="noStrike" spc="-1">
              <a:latin typeface="Arial"/>
            </a:endParaRPr>
          </a:p>
        </p:txBody>
      </p:sp>
      <p:sp>
        <p:nvSpPr>
          <p:cNvPr id="274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C7661F51-D3A3-455A-B022-CA5021CA301C}" type="slidenum">
              <a:rPr lang="sl-SI" sz="1200" b="0" strike="noStrike" spc="-1">
                <a:latin typeface="Times New Roman"/>
              </a:rPr>
              <a:t>33</a:t>
            </a:fld>
            <a:endParaRPr lang="sl-SI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940A6CD5-94E7-4A57-944C-64DB7AF7E801}" type="slidenum">
              <a:rPr lang="sl-SI" sz="1400" b="0" strike="noStrike" spc="-1" smtClean="0">
                <a:latin typeface="Times New Roman"/>
              </a:rPr>
              <a:t>34</a:t>
            </a:fld>
            <a:endParaRPr lang="sl-SI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36272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2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sl-SI" sz="1200" b="0" strike="noStrike" spc="-1">
                <a:solidFill>
                  <a:srgbClr val="000000"/>
                </a:solidFill>
                <a:latin typeface="+mj-lt"/>
              </a:rPr>
              <a:t>Zaključek obnove gradu je načrtovan 6/24.</a:t>
            </a:r>
            <a:endParaRPr lang="sl-SI" sz="12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lang="sl-SI" sz="1200" b="0" strike="noStrike" spc="-1">
                <a:solidFill>
                  <a:srgbClr val="000000"/>
                </a:solidFill>
                <a:latin typeface="+mj-lt"/>
              </a:rPr>
              <a:t>V finančni konstrukciji obnove gradu (investicija občina Komen) ni predvidenih sredstev za nakup opreme. Osnovna oprema (mize, stoli) za izvajanje konferenčne dejavnosti je nujna.</a:t>
            </a:r>
            <a:endParaRPr lang="sl-SI" sz="12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lang="sl-SI" sz="1200" b="0" strike="noStrike" spc="-1">
                <a:solidFill>
                  <a:srgbClr val="000000"/>
                </a:solidFill>
                <a:latin typeface="+mj-lt"/>
              </a:rPr>
              <a:t>Nakup opreme za obe dvorani (skupaj 130xstoli, 10xkonferenčne mize) se deli v dve fazi: 2025 – 6.000 €, 1.000 € promocijsko stojalo v muzeju za promocijo muzeja in družinskega turizma (projekt </a:t>
            </a:r>
            <a:r>
              <a:rPr lang="sl-SI" sz="1200" b="0" strike="noStrike" spc="-1" err="1">
                <a:solidFill>
                  <a:srgbClr val="000000"/>
                </a:solidFill>
                <a:latin typeface="+mj-lt"/>
              </a:rPr>
              <a:t>Tomato</a:t>
            </a:r>
            <a:r>
              <a:rPr lang="sl-SI" sz="1200" b="0" strike="noStrike" spc="-1">
                <a:solidFill>
                  <a:srgbClr val="000000"/>
                </a:solidFill>
                <a:latin typeface="+mj-lt"/>
              </a:rPr>
              <a:t>), 2026: 4.000€.</a:t>
            </a:r>
            <a:endParaRPr lang="sl-SI" sz="12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lang="sl-SI" sz="1200" b="0" strike="noStrike" spc="-1">
                <a:solidFill>
                  <a:srgbClr val="000000"/>
                </a:solidFill>
                <a:latin typeface="+mj-lt"/>
              </a:rPr>
              <a:t>2026: 4.000€</a:t>
            </a:r>
            <a:r>
              <a:rPr lang="sl-SI" sz="1200" b="0" strike="noStrike" spc="-1">
                <a:solidFill>
                  <a:srgbClr val="FF0000"/>
                </a:solidFill>
                <a:latin typeface="+mj-lt"/>
              </a:rPr>
              <a:t>: 2. faza nakupa osnovne opreme, obešalni sistem za vzpostavitev razstavnega prostora na hodniku in v poročni sobi.</a:t>
            </a:r>
            <a:endParaRPr lang="sl-SI" sz="1200" b="0" strike="noStrike" spc="-1">
              <a:solidFill>
                <a:srgbClr val="FF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endParaRPr lang="sl-SI" sz="1200" b="0" strike="noStrike" spc="-1">
              <a:solidFill>
                <a:srgbClr val="FF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lang="sl-SI" sz="1200" b="0" strike="noStrike" spc="-1">
                <a:solidFill>
                  <a:srgbClr val="000000"/>
                </a:solidFill>
                <a:latin typeface="+mj-lt"/>
              </a:rPr>
              <a:t>Z vidika opravljanja dejavnosti konferenčnega turizma, bi bilo potrebno tudi novo osvetlitev v Kvadratnem stolpu. Obstoječa je res dotrajana in neprimerna za oddajo prostora v najem. Iz 2023 imam ponudbo nove razsvetljave v mansardi: 3000€+</a:t>
            </a:r>
            <a:r>
              <a:rPr lang="sl-SI" sz="1200" b="0" strike="noStrike" spc="-1" err="1">
                <a:solidFill>
                  <a:srgbClr val="000000"/>
                </a:solidFill>
                <a:latin typeface="+mj-lt"/>
              </a:rPr>
              <a:t>ddv</a:t>
            </a:r>
            <a:endParaRPr lang="sl-SI" sz="1200" b="0" strike="noStrike" spc="-1">
              <a:solidFill>
                <a:srgbClr val="000000"/>
              </a:solidFill>
              <a:latin typeface="+mj-lt"/>
            </a:endParaRPr>
          </a:p>
          <a:p>
            <a:pPr marL="216000" indent="-216000">
              <a:lnSpc>
                <a:spcPct val="100000"/>
              </a:lnSpc>
            </a:pPr>
            <a:endParaRPr lang="sl-SI" sz="12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endParaRPr lang="sl-SI" sz="1200" b="0" strike="noStrike" spc="-1">
              <a:latin typeface="Arial"/>
            </a:endParaRPr>
          </a:p>
        </p:txBody>
      </p:sp>
      <p:sp>
        <p:nvSpPr>
          <p:cNvPr id="277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27A9536F-EAF8-4066-939D-554CB3251575}" type="slidenum">
              <a:rPr lang="sl-SI" sz="1200" b="0" strike="noStrike" spc="-1">
                <a:latin typeface="Times New Roman"/>
              </a:rPr>
              <a:t>35</a:t>
            </a:fld>
            <a:endParaRPr lang="sl-SI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sl-SI" sz="1200" b="1" strike="noStrike" spc="-1">
                <a:solidFill>
                  <a:srgbClr val="FF0000"/>
                </a:solidFill>
                <a:highlight>
                  <a:srgbClr val="FFFF00"/>
                </a:highlight>
                <a:latin typeface="Arial"/>
              </a:rPr>
              <a:t>Višanje prihodkov na tržni in koncesijski dejavnosti</a:t>
            </a:r>
            <a:r>
              <a:rPr lang="sl-SI" sz="1200" b="0" strike="noStrike" spc="-1">
                <a:solidFill>
                  <a:srgbClr val="FF0000"/>
                </a:solidFill>
                <a:highlight>
                  <a:srgbClr val="FFFF00"/>
                </a:highlight>
                <a:latin typeface="Arial"/>
              </a:rPr>
              <a:t>:</a:t>
            </a:r>
            <a:endParaRPr lang="sl-SI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sl-SI" sz="1200" b="0" strike="noStrike" spc="-1">
                <a:solidFill>
                  <a:srgbClr val="FF0000"/>
                </a:solidFill>
                <a:highlight>
                  <a:srgbClr val="FFFF00"/>
                </a:highlight>
                <a:latin typeface="Arial"/>
              </a:rPr>
              <a:t>- Izdelava strateškega plana za izpostavitev in predstavitev izdelkov v trgovinici Centra za obiskovalce Grad Štanjel (izobraževanje študentov in dijakov – informiranje obiskovalcev, izpostavitev izbranih izdelkov,…) – povečanje prodaje izdelkov in prihodkov.</a:t>
            </a:r>
            <a:endParaRPr lang="sl-SI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sl-SI" sz="1200" b="0" strike="noStrike" spc="-1">
                <a:solidFill>
                  <a:srgbClr val="FF0000"/>
                </a:solidFill>
                <a:highlight>
                  <a:srgbClr val="FFFF00"/>
                </a:highlight>
                <a:latin typeface="Arial"/>
              </a:rPr>
              <a:t>- Intenzivnejše oglaševanje obstoječih produktov, vodenih doživetij po Štanjelu, Muzeja Grad Štanjel, večanje šolskih skupin (ciljna publika šolske skupine). Izziv so pridobivanje dodatnih finančnih sredstvih.</a:t>
            </a:r>
            <a:endParaRPr lang="sl-SI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sl-SI" sz="1200" b="1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Nadomestni prostor za občasne razstave v Gradu Štanjel:</a:t>
            </a:r>
            <a:r>
              <a:rPr lang="sl-SI" sz="12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 v 2025 ni predvidenih finančnih sredstev. Za </a:t>
            </a:r>
            <a:r>
              <a:rPr lang="sl-SI" sz="1200" b="0" strike="noStrike" spc="-1" err="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večnamenskost</a:t>
            </a:r>
            <a:r>
              <a:rPr lang="sl-SI" sz="12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 uporabnosti 1. nadstropja Spodnjega palacija, pa bi bila investicija potrebna (razstavni prostor za slike po stenah konferenčnih prostorov in predprostora)</a:t>
            </a:r>
            <a:endParaRPr lang="sl-SI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sl-SI" sz="20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- </a:t>
            </a:r>
            <a:r>
              <a:rPr lang="sl-SI" sz="2000" b="1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Poroke</a:t>
            </a:r>
            <a:r>
              <a:rPr lang="sl-SI" sz="20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: nefleksibilnost UE Sežana pri zagotavljanju terminov za poroke zunaj uradnega poročnega prostora (</a:t>
            </a:r>
            <a:r>
              <a:rPr lang="sl-SI" sz="2000" b="0" strike="noStrike" spc="-1" err="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Ferrarijev</a:t>
            </a:r>
            <a:r>
              <a:rPr lang="sl-SI" sz="20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 vrt). Če UE ne potrdi ure, ni mogoč najem vrta. To je komentar Lemo.</a:t>
            </a:r>
            <a:endParaRPr lang="sl-SI" sz="2000" b="0" strike="noStrike" spc="-1">
              <a:latin typeface="Arial"/>
            </a:endParaRPr>
          </a:p>
          <a:p>
            <a:pPr marL="171360" indent="-171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sl-SI" sz="2000" b="1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Neprimerna infrastruktura v Kvadratnem stolpu: </a:t>
            </a:r>
            <a:r>
              <a:rPr lang="sl-SI" sz="20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V Kvadratnem stolpu je dotrajana razsvetljava (od prve obnove – v začetnih letih 2000). V mansardi, ki je namenjena za oddajo v najem (konferenčni prostor) večjih del luči ne dela oz. zelo slabo osvetljujejo. Investicija za obnovo razsvetljave je ocenjena na 5000+ddv (ponudba iz jan2023). Navedeni prostor tudi ni najbolj optimalno primeren za oddajo v najem zaradi: neizolirane strehe (izpad toplote pozimi, prevroče poleti), nima tudi priključka za internet oz. </a:t>
            </a:r>
            <a:r>
              <a:rPr lang="sl-SI" sz="2000" b="0" strike="noStrike" spc="-1" err="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wi</a:t>
            </a:r>
            <a:r>
              <a:rPr lang="sl-SI" sz="20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-fi oddajnika.</a:t>
            </a:r>
            <a:endParaRPr lang="sl-SI" sz="2000" b="0" strike="noStrike" spc="-1">
              <a:latin typeface="Arial"/>
            </a:endParaRPr>
          </a:p>
          <a:p>
            <a:pPr marL="171360" indent="-171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sl-SI" sz="1200" b="1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Upravljanje električnega vozila (trženje, vzdrževanje): </a:t>
            </a:r>
            <a:r>
              <a:rPr lang="sl-SI" sz="12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izziv trženja ker je vozilo kupljeno v okviru </a:t>
            </a:r>
            <a:r>
              <a:rPr lang="sl-SI" sz="1200" b="0" strike="noStrike" spc="-1" err="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eu</a:t>
            </a:r>
            <a:r>
              <a:rPr lang="sl-SI" sz="12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 sredstev. Nesorazmerni stroški med tržnimi prihodki in vzdrževanjem. V 2025 je potreben nakup novih baterij (8x400€). Kader – voznik.</a:t>
            </a:r>
            <a:endParaRPr lang="sl-SI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sl-SI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sl-SI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sl-SI" sz="1200" b="1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Omejenost s človeškimi viri pri opravljanju vseh nalog vezanih na dejavnost enote Komen</a:t>
            </a:r>
            <a:r>
              <a:rPr lang="sl-SI" sz="1200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  <a:ea typeface="Aptos"/>
              </a:rPr>
              <a:t>: v večanjem uporabnih površin v gradu se povečuje tudi obseg dela. Od prevzema objekta v upravljanje ima ORA na enoti Komen zaposlene 4 osebe. Časovna razporeditev in izvedba delovnih nalog zaposlenega v času opravljanja dela v centru za obiskovalce.</a:t>
            </a:r>
            <a:endParaRPr lang="sl-SI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sl-SI" sz="1200" b="0" strike="noStrike" spc="-1">
              <a:latin typeface="Arial"/>
            </a:endParaRPr>
          </a:p>
        </p:txBody>
      </p:sp>
      <p:sp>
        <p:nvSpPr>
          <p:cNvPr id="283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C0363497-3868-441F-BE7C-66494BD9A03F}" type="slidenum">
              <a:rPr lang="sl-SI" sz="1200" b="0" strike="noStrike" spc="-1">
                <a:latin typeface="Times New Roman"/>
              </a:rPr>
              <a:t>36</a:t>
            </a:fld>
            <a:endParaRPr lang="sl-SI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29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16000" indent="-216000">
              <a:lnSpc>
                <a:spcPct val="100000"/>
              </a:lnSpc>
            </a:pPr>
            <a:endParaRPr lang="sl-SI" sz="2000" b="0" strike="noStrike" spc="-1">
              <a:latin typeface="Arial"/>
            </a:endParaRPr>
          </a:p>
        </p:txBody>
      </p:sp>
      <p:sp>
        <p:nvSpPr>
          <p:cNvPr id="295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45AD287-3E0B-459E-A7CF-A87A7990F5F0}" type="slidenum">
              <a:rPr lang="sl-SI" sz="1200" b="0" strike="noStrike" spc="-1">
                <a:latin typeface="Times New Roman"/>
              </a:rPr>
              <a:t>72</a:t>
            </a:fld>
            <a:endParaRPr lang="sl-SI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343207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29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16000" indent="-216000">
              <a:lnSpc>
                <a:spcPct val="100000"/>
              </a:lnSpc>
            </a:pPr>
            <a:endParaRPr lang="sl-SI" sz="2000" b="0" strike="noStrike" spc="-1">
              <a:latin typeface="Arial"/>
            </a:endParaRPr>
          </a:p>
        </p:txBody>
      </p:sp>
      <p:sp>
        <p:nvSpPr>
          <p:cNvPr id="295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45AD287-3E0B-459E-A7CF-A87A7990F5F0}" type="slidenum">
              <a:rPr lang="sl-SI" sz="1200" b="0" strike="noStrike" spc="-1">
                <a:latin typeface="Times New Roman"/>
              </a:rPr>
              <a:t>73</a:t>
            </a:fld>
            <a:endParaRPr lang="sl-SI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940A6CD5-94E7-4A57-944C-64DB7AF7E801}" type="slidenum">
              <a:rPr lang="sl-SI" sz="1400" b="0" strike="noStrike" spc="-1" smtClean="0">
                <a:latin typeface="Times New Roman"/>
              </a:rPr>
              <a:t>16</a:t>
            </a:fld>
            <a:endParaRPr lang="sl-SI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1299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940A6CD5-94E7-4A57-944C-64DB7AF7E801}" type="slidenum">
              <a:rPr lang="sl-SI" sz="1400" b="0" strike="noStrike" spc="-1" smtClean="0">
                <a:latin typeface="Times New Roman"/>
              </a:rPr>
              <a:t>17</a:t>
            </a:fld>
            <a:endParaRPr lang="sl-SI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88778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* ora.si, visitkras.info, visitstanjel.si, martinovanje.si, laskrasinbrkinov.si; **ORA FB in </a:t>
            </a:r>
            <a:r>
              <a:rPr lang="sl-SI" err="1"/>
              <a:t>Linkedin</a:t>
            </a:r>
            <a:r>
              <a:rPr lang="sl-SI"/>
              <a:t>, Visit kras FB in IG, Visit Štanjel FB in IG, Vinoteka IG, LAS FB, Festival kraška gmajna FB, Martinovanje FB, FB Visit Sežana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940A6CD5-94E7-4A57-944C-64DB7AF7E801}" type="slidenum">
              <a:rPr lang="sl-SI" sz="1400" b="0" strike="noStrike" spc="-1" smtClean="0">
                <a:latin typeface="Times New Roman"/>
              </a:rPr>
              <a:t>22</a:t>
            </a:fld>
            <a:endParaRPr lang="sl-SI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3048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sl-SI" sz="1800" b="0" strike="noStrike" spc="9">
                <a:latin typeface="Arial"/>
                <a:ea typeface="Aptos"/>
              </a:rPr>
              <a:t>9 postaj s 33 električnimi in 12 navadnimi kolesi</a:t>
            </a:r>
            <a:endParaRPr lang="sl-SI" sz="18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sl-SI" sz="1800" b="0" strike="noStrike" spc="-1">
              <a:latin typeface="Arial"/>
            </a:endParaRPr>
          </a:p>
        </p:txBody>
      </p:sp>
      <p:sp>
        <p:nvSpPr>
          <p:cNvPr id="271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6B58D708-EFCF-4AF8-9D98-20FB3C10F96A}" type="slidenum">
              <a:rPr lang="sl-SI" sz="1200" b="0" strike="noStrike" spc="-1">
                <a:latin typeface="Times New Roman"/>
              </a:rPr>
              <a:t>24</a:t>
            </a:fld>
            <a:endParaRPr lang="sl-SI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sl-SI" sz="1800" b="0" strike="noStrike" spc="9">
                <a:latin typeface="Arial"/>
                <a:ea typeface="Aptos"/>
              </a:rPr>
              <a:t>9 postaj s 33 električnimi in 12 navadnimi kolesi</a:t>
            </a:r>
            <a:endParaRPr lang="sl-SI" sz="18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sl-SI" sz="1800" b="0" strike="noStrike" spc="-1">
              <a:latin typeface="Arial"/>
            </a:endParaRPr>
          </a:p>
        </p:txBody>
      </p:sp>
      <p:sp>
        <p:nvSpPr>
          <p:cNvPr id="271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6B58D708-EFCF-4AF8-9D98-20FB3C10F96A}" type="slidenum">
              <a:rPr lang="sl-SI" sz="1200" b="0" strike="noStrike" spc="-1">
                <a:latin typeface="Times New Roman"/>
              </a:rPr>
              <a:t>25</a:t>
            </a:fld>
            <a:endParaRPr lang="sl-SI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20802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940A6CD5-94E7-4A57-944C-64DB7AF7E801}" type="slidenum">
              <a:rPr lang="sl-SI" sz="1400" b="0" strike="noStrike" spc="-1" smtClean="0">
                <a:latin typeface="Times New Roman"/>
              </a:rPr>
              <a:t>30</a:t>
            </a:fld>
            <a:endParaRPr lang="sl-SI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635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940A6CD5-94E7-4A57-944C-64DB7AF7E801}" type="slidenum">
              <a:rPr lang="sl-SI" sz="1400" b="0" strike="noStrike" spc="-1" smtClean="0">
                <a:latin typeface="Times New Roman"/>
              </a:rPr>
              <a:t>31</a:t>
            </a:fld>
            <a:endParaRPr lang="sl-SI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38859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940A6CD5-94E7-4A57-944C-64DB7AF7E801}" type="slidenum">
              <a:rPr lang="sl-SI" sz="1400" b="0" strike="noStrike" spc="-1" smtClean="0">
                <a:latin typeface="Times New Roman"/>
              </a:rPr>
              <a:t>32</a:t>
            </a:fld>
            <a:endParaRPr lang="sl-SI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80923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46320" y="405540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734440" y="178272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46320" y="405540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734440" y="405540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901680" y="178272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7457400" y="178272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46320" y="405540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901680" y="405540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7457400" y="405540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346320" y="178272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sl-S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734440" y="178272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346320" y="23472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sl-S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734440" y="178272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46320" y="405540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46320" y="178272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sl-S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734440" y="178272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5734440" y="405540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5734440" y="178272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346320" y="405540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46320" y="405540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5734440" y="178272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346320" y="405540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5734440" y="405540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3901680" y="178272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7457400" y="178272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346320" y="405540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3901680" y="405540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7457400" y="405540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734440" y="178272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346320" y="23472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sl-S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734440" y="178272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46320" y="405540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734440" y="178272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734440" y="405540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734440" y="178272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46320" y="405540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6"/>
          <p:cNvPicPr/>
          <p:nvPr/>
        </p:nvPicPr>
        <p:blipFill>
          <a:blip r:embed="rId14"/>
          <a:stretch/>
        </p:blipFill>
        <p:spPr>
          <a:xfrm>
            <a:off x="9842760" y="66960"/>
            <a:ext cx="2270880" cy="122760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sl-SI" sz="6000" b="0" strike="noStrike" spc="-1">
                <a:solidFill>
                  <a:srgbClr val="000000"/>
                </a:solidFill>
                <a:latin typeface="Aptos Display"/>
              </a:rPr>
              <a:t>Kliknite, če želite urediti slog naslova matrice</a:t>
            </a:r>
            <a:endParaRPr lang="sl-SI" sz="60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A4D5B1CC-6BB3-4FFB-ABCD-2B6CED107877}" type="datetime">
              <a:rPr lang="sl-SI" sz="1800" b="0" strike="noStrike" spc="-1">
                <a:solidFill>
                  <a:srgbClr val="000000"/>
                </a:solidFill>
                <a:latin typeface="Aptos"/>
              </a:rPr>
              <a:t>01.04.2025</a:t>
            </a:fld>
            <a:endParaRPr lang="sl-SI" sz="1800" b="0" strike="noStrike" spc="-1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endParaRPr lang="sl-SI" sz="2400" b="0" strike="noStrike" spc="-1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493B8749-D7FD-4DDB-BF52-FD3168986C70}" type="slidenum">
              <a:rPr lang="sl-SI" sz="1800" b="0" strike="noStrike" spc="-1">
                <a:solidFill>
                  <a:srgbClr val="000000"/>
                </a:solidFill>
                <a:latin typeface="Aptos"/>
              </a:rPr>
              <a:t>‹#›</a:t>
            </a:fld>
            <a:endParaRPr lang="sl-SI" sz="1800" b="0" strike="noStrike" spc="-1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Kliknite za urejanje oblike orisa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Druga raven orisa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Tretja raven orisa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Četrta raven orisa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Peta raven orisa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Šesta raven orisa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Sedma raven orisa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Slika 6"/>
          <p:cNvPicPr/>
          <p:nvPr/>
        </p:nvPicPr>
        <p:blipFill>
          <a:blip r:embed="rId14"/>
          <a:stretch/>
        </p:blipFill>
        <p:spPr>
          <a:xfrm>
            <a:off x="9842760" y="66960"/>
            <a:ext cx="2270880" cy="1227600"/>
          </a:xfrm>
          <a:prstGeom prst="rect">
            <a:avLst/>
          </a:prstGeom>
          <a:ln w="0">
            <a:noFill/>
          </a:ln>
        </p:spPr>
      </p:pic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46320" y="23472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Kliknite, če želite urediti slog naslova matrice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346320" y="178272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Kliknite za urejanje slogov besedila matrice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z="2400" b="0" strike="noStrike" spc="-1">
                <a:solidFill>
                  <a:srgbClr val="000000"/>
                </a:solidFill>
                <a:latin typeface="Aptos"/>
              </a:rPr>
              <a:t>Druga raven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Tretja raven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Četrta raven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Peta raven</a:t>
            </a:r>
          </a:p>
        </p:txBody>
      </p:sp>
      <p:sp>
        <p:nvSpPr>
          <p:cNvPr id="45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6F6891FB-6D67-41BD-9D81-5852C576B8C1}" type="datetime">
              <a:rPr lang="sl-SI" sz="1800" b="0" strike="noStrike" spc="-1">
                <a:solidFill>
                  <a:srgbClr val="000000"/>
                </a:solidFill>
                <a:latin typeface="Aptos"/>
              </a:rPr>
              <a:t>01.04.2025</a:t>
            </a:fld>
            <a:endParaRPr lang="sl-SI" sz="1800" b="0" strike="noStrike" spc="-1"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endParaRPr lang="sl-SI" sz="2400" b="0" strike="noStrike" spc="-1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0D4029E3-5C55-4397-B537-D150FA3CD5A6}" type="slidenum">
              <a:rPr lang="sl-SI" sz="1800" b="0" strike="noStrike" spc="-1">
                <a:solidFill>
                  <a:srgbClr val="000000"/>
                </a:solidFill>
                <a:latin typeface="Aptos"/>
              </a:rPr>
              <a:t>‹#›</a:t>
            </a:fld>
            <a:endParaRPr lang="sl-SI" sz="18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sitkras.info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slide" Target="slide37.xml"/><Relationship Id="rId3" Type="http://schemas.openxmlformats.org/officeDocument/2006/relationships/slide" Target="slide57.xml"/><Relationship Id="rId7" Type="http://schemas.openxmlformats.org/officeDocument/2006/relationships/slide" Target="slide70.xml"/><Relationship Id="rId12" Type="http://schemas.openxmlformats.org/officeDocument/2006/relationships/slide" Target="slide29.xml"/><Relationship Id="rId2" Type="http://schemas.openxmlformats.org/officeDocument/2006/relationships/slide" Target="slide56.xml"/><Relationship Id="rId16" Type="http://schemas.openxmlformats.org/officeDocument/2006/relationships/slide" Target="slide71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64.xml"/><Relationship Id="rId11" Type="http://schemas.openxmlformats.org/officeDocument/2006/relationships/slide" Target="slide17.xml"/><Relationship Id="rId5" Type="http://schemas.openxmlformats.org/officeDocument/2006/relationships/slide" Target="slide61.xml"/><Relationship Id="rId15" Type="http://schemas.openxmlformats.org/officeDocument/2006/relationships/slide" Target="slide55.xml"/><Relationship Id="rId10" Type="http://schemas.openxmlformats.org/officeDocument/2006/relationships/slide" Target="slide15.xml"/><Relationship Id="rId4" Type="http://schemas.openxmlformats.org/officeDocument/2006/relationships/slide" Target="slide59.xml"/><Relationship Id="rId9" Type="http://schemas.openxmlformats.org/officeDocument/2006/relationships/slide" Target="slide14.xml"/><Relationship Id="rId14" Type="http://schemas.openxmlformats.org/officeDocument/2006/relationships/slide" Target="slide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arst-geopark.eu/" TargetMode="External"/><Relationship Id="rId1" Type="http://schemas.openxmlformats.org/officeDocument/2006/relationships/slideLayout" Target="../slideLayouts/slideLayout1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1524180" y="104184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sl-SI" sz="6000" b="0" strike="noStrike" spc="-1">
                <a:solidFill>
                  <a:srgbClr val="FF6600"/>
                </a:solidFill>
                <a:latin typeface="Aptos Display"/>
              </a:rPr>
              <a:t>PLAN 2025 </a:t>
            </a:r>
          </a:p>
        </p:txBody>
      </p:sp>
      <p:sp>
        <p:nvSpPr>
          <p:cNvPr id="91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32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32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400" b="0" strike="noStrike" spc="-1">
                <a:solidFill>
                  <a:srgbClr val="000000"/>
                </a:solidFill>
                <a:latin typeface="Aptos"/>
              </a:rPr>
              <a:t>Sodelavci ORA Krasa in Brkinov d.o.o., 3/2025</a:t>
            </a:r>
            <a:endParaRPr lang="sl-SI" sz="2400" b="0" strike="noStrike" spc="-1">
              <a:latin typeface="Arial"/>
            </a:endParaRPr>
          </a:p>
        </p:txBody>
      </p:sp>
      <p:pic>
        <p:nvPicPr>
          <p:cNvPr id="92" name="Picture 4"/>
          <p:cNvPicPr/>
          <p:nvPr/>
        </p:nvPicPr>
        <p:blipFill>
          <a:blip r:embed="rId2"/>
          <a:stretch/>
        </p:blipFill>
        <p:spPr>
          <a:xfrm>
            <a:off x="1951920" y="5523480"/>
            <a:ext cx="8601120" cy="9198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89C21-E1BF-B809-9820-C0C840CCA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>
            <a:extLst>
              <a:ext uri="{FF2B5EF4-FFF2-40B4-BE49-F238E27FC236}">
                <a16:creationId xmlns:a16="http://schemas.microsoft.com/office/drawing/2014/main" id="{E0A940C2-0429-2BD4-0D9C-BD751E87FF28}"/>
              </a:ext>
            </a:extLst>
          </p:cNvPr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400" b="0" i="0" u="none" strike="noStrike" kern="1200" cap="none" spc="-1" normalizeH="0" baseline="0" noProof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ptos Display"/>
              </a:rPr>
              <a:t>STRATEŠKE USMERITVE ORA</a:t>
            </a:r>
            <a:endParaRPr kumimoji="0" lang="sl-SI" sz="44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/>
            </a:endParaRPr>
          </a:p>
        </p:txBody>
      </p:sp>
      <p:sp>
        <p:nvSpPr>
          <p:cNvPr id="99" name="TextShape 2">
            <a:extLst>
              <a:ext uri="{FF2B5EF4-FFF2-40B4-BE49-F238E27FC236}">
                <a16:creationId xmlns:a16="http://schemas.microsoft.com/office/drawing/2014/main" id="{C3CC11F7-5A9A-20AE-A32E-78F08E8D4EB4}"/>
              </a:ext>
            </a:extLst>
          </p:cNvPr>
          <p:cNvSpPr txBox="1"/>
          <p:nvPr/>
        </p:nvSpPr>
        <p:spPr>
          <a:xfrm>
            <a:off x="346320" y="178272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514440" marR="0" lvl="0" indent="-514080" algn="l" defTabSz="914400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AutoNum type="arabicPeriod"/>
              <a:tabLst/>
              <a:defRPr/>
            </a:pPr>
            <a:r>
              <a:rPr lang="it-IT" sz="2800" spc="-1" err="1">
                <a:solidFill>
                  <a:srgbClr val="000000"/>
                </a:solidFill>
                <a:latin typeface="Aptos"/>
              </a:rPr>
              <a:t>Povečanje</a:t>
            </a:r>
            <a:r>
              <a:rPr lang="it-IT" sz="2800" spc="-1">
                <a:solidFill>
                  <a:srgbClr val="000000"/>
                </a:solidFill>
                <a:latin typeface="Aptos"/>
              </a:rPr>
              <a:t> </a:t>
            </a:r>
            <a:r>
              <a:rPr lang="it-IT" sz="2800" spc="-1" err="1">
                <a:solidFill>
                  <a:srgbClr val="000000"/>
                </a:solidFill>
                <a:latin typeface="Aptos"/>
              </a:rPr>
              <a:t>deleža</a:t>
            </a:r>
            <a:r>
              <a:rPr lang="it-IT" sz="2800" spc="-1">
                <a:solidFill>
                  <a:srgbClr val="000000"/>
                </a:solidFill>
                <a:latin typeface="Aptos"/>
              </a:rPr>
              <a:t> </a:t>
            </a:r>
            <a:r>
              <a:rPr lang="it-IT" sz="2800" spc="-1" err="1">
                <a:solidFill>
                  <a:srgbClr val="000000"/>
                </a:solidFill>
                <a:latin typeface="Aptos"/>
              </a:rPr>
              <a:t>tržnega</a:t>
            </a:r>
            <a:r>
              <a:rPr lang="it-IT" sz="2800" spc="-1">
                <a:solidFill>
                  <a:srgbClr val="000000"/>
                </a:solidFill>
                <a:latin typeface="Aptos"/>
              </a:rPr>
              <a:t> </a:t>
            </a:r>
            <a:r>
              <a:rPr lang="it-IT" sz="2800" spc="-1" err="1">
                <a:solidFill>
                  <a:srgbClr val="000000"/>
                </a:solidFill>
                <a:latin typeface="Aptos"/>
              </a:rPr>
              <a:t>delovanja</a:t>
            </a:r>
            <a:r>
              <a:rPr lang="it-IT" sz="2800" spc="-1">
                <a:solidFill>
                  <a:srgbClr val="000000"/>
                </a:solidFill>
                <a:latin typeface="Aptos"/>
              </a:rPr>
              <a:t> ORA (2024 15 %; 2025 17 %</a:t>
            </a:r>
            <a:r>
              <a:rPr lang="sl-SI" sz="2800" spc="-1">
                <a:solidFill>
                  <a:srgbClr val="000000"/>
                </a:solidFill>
                <a:latin typeface="Aptos"/>
              </a:rPr>
              <a:t>)</a:t>
            </a:r>
            <a:endParaRPr lang="it-IT" sz="2800" spc="-1">
              <a:solidFill>
                <a:srgbClr val="000000"/>
              </a:solidFill>
              <a:latin typeface="Aptos"/>
            </a:endParaRPr>
          </a:p>
          <a:p>
            <a:pPr marL="514440" marR="0" lvl="0" indent="-514080" algn="l" defTabSz="914400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AutoNum type="arabicPeriod"/>
              <a:tabLst/>
              <a:defRPr/>
            </a:pPr>
            <a:r>
              <a:rPr kumimoji="0" lang="sl-SI" sz="28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</a:rPr>
              <a:t>Razvoj območne razvojne funkcije</a:t>
            </a:r>
          </a:p>
          <a:p>
            <a:pPr marL="514440" marR="0" lvl="0" indent="-514080" algn="l" defTabSz="914400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AutoNum type="arabicPeriod"/>
              <a:tabLst/>
              <a:defRPr/>
            </a:pPr>
            <a:r>
              <a:rPr lang="sl-SI" sz="2800" spc="-1">
                <a:solidFill>
                  <a:srgbClr val="000000"/>
                </a:solidFill>
                <a:latin typeface="Aptos"/>
              </a:rPr>
              <a:t>Uspešno uresničevanje strateškega projekta Kras </a:t>
            </a:r>
            <a:r>
              <a:rPr lang="sl-SI" sz="2800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sz="2800" spc="-1">
                <a:solidFill>
                  <a:srgbClr val="000000"/>
                </a:solidFill>
                <a:latin typeface="Aptos"/>
              </a:rPr>
              <a:t> II na področju turizma</a:t>
            </a:r>
          </a:p>
          <a:p>
            <a:pPr marL="514440" marR="0" lvl="0" indent="-514080" algn="l" defTabSz="914400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AutoNum type="arabicPeriod"/>
              <a:tabLst/>
              <a:defRPr/>
            </a:pPr>
            <a:r>
              <a:rPr lang="sl-SI" sz="2800" spc="-1">
                <a:solidFill>
                  <a:srgbClr val="000000"/>
                </a:solidFill>
                <a:latin typeface="Aptos"/>
              </a:rPr>
              <a:t>Postati vir informacij in referenčna točka za razvoj območja Krasa in Brkinov, prednostno za turizem (razvoj produktov in trženje) in za projekte (projektna pisarna)</a:t>
            </a:r>
          </a:p>
          <a:p>
            <a:pPr marL="514440" marR="0" lvl="0" indent="-514080" algn="l" defTabSz="914400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AutoNum type="arabicPeriod"/>
              <a:tabLst/>
              <a:defRPr/>
            </a:pPr>
            <a:r>
              <a:rPr lang="sl-SI" sz="2800" spc="-1">
                <a:solidFill>
                  <a:srgbClr val="000000"/>
                </a:solidFill>
                <a:latin typeface="Aptos"/>
              </a:rPr>
              <a:t>Zagotavljanje finančne vzdržnosti ORA in ekonomske miselnosti pri odnosu s kupci</a:t>
            </a:r>
            <a:endParaRPr kumimoji="0" lang="sl-SI" sz="2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79387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400" b="0" i="0" u="none" strike="noStrike" kern="1200" cap="none" spc="-1" normalizeH="0" baseline="0" noProof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ptos Display"/>
              </a:rPr>
              <a:t>STRATEŠKI CILJI 2025</a:t>
            </a:r>
            <a:endParaRPr kumimoji="0" lang="it-IT" sz="4400" b="0" i="0" u="none" strike="noStrike" kern="1200" cap="none" spc="-1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ptos Display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374721" y="1889261"/>
            <a:ext cx="11442557" cy="4968739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36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1. Vzpostavitev strukture za </a:t>
            </a:r>
            <a:r>
              <a:rPr lang="sl-SI" sz="2000" b="1" spc="-1">
                <a:solidFill>
                  <a:srgbClr val="000000"/>
                </a:solidFill>
                <a:latin typeface="Aptos"/>
              </a:rPr>
              <a:t>večanje deleža tržnega delovanja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ORA:</a:t>
            </a:r>
            <a:endParaRPr lang="sl-SI" sz="2000" b="1" spc="-1">
              <a:solidFill>
                <a:srgbClr val="FF6600"/>
              </a:solidFill>
              <a:latin typeface="Aptos"/>
            </a:endParaRP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1" spc="-1">
                <a:solidFill>
                  <a:srgbClr val="FF6600"/>
                </a:solidFill>
                <a:latin typeface="Aptos"/>
              </a:rPr>
              <a:t>Fokus</a:t>
            </a:r>
            <a:r>
              <a:rPr lang="sl-SI" sz="2000" spc="-1">
                <a:latin typeface="Aptos"/>
              </a:rPr>
              <a:t> - osredotočenost dejavnosti okoli projekta Kras </a:t>
            </a:r>
            <a:r>
              <a:rPr lang="sl-SI" sz="2000" spc="-1" err="1">
                <a:latin typeface="Aptos"/>
              </a:rPr>
              <a:t>Carso</a:t>
            </a:r>
            <a:r>
              <a:rPr lang="sl-SI" sz="2000" spc="-1">
                <a:latin typeface="Aptos"/>
              </a:rPr>
              <a:t> II – razvoj ponudbe </a:t>
            </a:r>
            <a:r>
              <a:rPr lang="sl-SI" sz="2000" spc="-1" err="1">
                <a:latin typeface="Aptos"/>
              </a:rPr>
              <a:t>geoparka</a:t>
            </a:r>
            <a:r>
              <a:rPr lang="sl-SI" sz="2000" spc="-1">
                <a:latin typeface="Aptos"/>
              </a:rPr>
              <a:t>, tržno </a:t>
            </a:r>
            <a:r>
              <a:rPr lang="sl-SI" sz="2000" spc="-1" err="1">
                <a:latin typeface="Aptos"/>
              </a:rPr>
              <a:t>pozicioniranje</a:t>
            </a:r>
            <a:r>
              <a:rPr lang="sl-SI" sz="2000" spc="-1">
                <a:latin typeface="Aptos"/>
              </a:rPr>
              <a:t> in </a:t>
            </a:r>
            <a:r>
              <a:rPr lang="sl-SI" sz="2000" spc="-1" err="1">
                <a:latin typeface="Aptos"/>
              </a:rPr>
              <a:t>branding</a:t>
            </a:r>
            <a:endParaRPr lang="sl-SI" sz="2000" spc="-1">
              <a:latin typeface="Aptos"/>
            </a:endParaRP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1" spc="-1">
                <a:solidFill>
                  <a:srgbClr val="FF6600"/>
                </a:solidFill>
                <a:latin typeface="Aptos"/>
              </a:rPr>
              <a:t>Dvigniti vrednost za vloženi evro v </a:t>
            </a:r>
            <a:r>
              <a:rPr lang="sl-SI" sz="2000" b="1" spc="-1" err="1">
                <a:solidFill>
                  <a:srgbClr val="FF6600"/>
                </a:solidFill>
                <a:latin typeface="Aptos"/>
              </a:rPr>
              <a:t>mktg</a:t>
            </a:r>
            <a:r>
              <a:rPr lang="sl-SI" sz="2000" b="1" spc="-1">
                <a:solidFill>
                  <a:srgbClr val="FF6600"/>
                </a:solidFill>
                <a:latin typeface="Aptos"/>
              </a:rPr>
              <a:t> </a:t>
            </a:r>
            <a:r>
              <a:rPr lang="sl-SI" sz="2000" spc="-1">
                <a:latin typeface="Aptos"/>
              </a:rPr>
              <a:t>– postavitev digitalnega marketinga, strateško vodenje </a:t>
            </a:r>
            <a:r>
              <a:rPr lang="sl-SI" sz="2000" spc="-1" err="1">
                <a:latin typeface="Aptos"/>
              </a:rPr>
              <a:t>Mktg</a:t>
            </a:r>
            <a:r>
              <a:rPr lang="sl-SI" sz="2000" spc="-1">
                <a:latin typeface="Aptos"/>
              </a:rPr>
              <a:t> komunikacije k aktivaciji kupcev, razvoj platforme visitkras.info (povezava </a:t>
            </a:r>
            <a:r>
              <a:rPr lang="sl-SI" sz="2000" spc="-1" err="1">
                <a:latin typeface="Aptos"/>
              </a:rPr>
              <a:t>mktg</a:t>
            </a:r>
            <a:r>
              <a:rPr lang="sl-SI" sz="2000" spc="-1">
                <a:latin typeface="Aptos"/>
              </a:rPr>
              <a:t>-prodaja)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1" spc="-1">
                <a:solidFill>
                  <a:srgbClr val="FF6600"/>
                </a:solidFill>
                <a:latin typeface="Aptos"/>
              </a:rPr>
              <a:t>Aktivacije agencijske dejavnosti</a:t>
            </a:r>
            <a:r>
              <a:rPr lang="sl-SI" sz="2000" spc="-1">
                <a:latin typeface="Aptos"/>
              </a:rPr>
              <a:t>, pridobitev licence zima 2025/2026, aktivno trženje in prihodki v 2026, investiranje prvih 5 let, postopno razbremenjevanje javnega dela, nov vodja destinacije 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1" spc="-1">
                <a:solidFill>
                  <a:srgbClr val="FF6600"/>
                </a:solidFill>
                <a:latin typeface="Aptos"/>
              </a:rPr>
              <a:t>Vodenje razvoja </a:t>
            </a:r>
            <a:r>
              <a:rPr lang="sl-SI" sz="2000" spc="-1">
                <a:latin typeface="Aptos"/>
              </a:rPr>
              <a:t>(9/25) – </a:t>
            </a:r>
            <a:r>
              <a:rPr lang="sl-SI" sz="2000" b="1" spc="-1">
                <a:latin typeface="Aptos"/>
              </a:rPr>
              <a:t>novi projekti, investicijska dokumentacija </a:t>
            </a:r>
            <a:r>
              <a:rPr lang="sl-SI" sz="2000" spc="-1">
                <a:latin typeface="Aptos"/>
              </a:rPr>
              <a:t>kot tržna dejavnost, polno izkoriščanje dobljenih projektov, sistematična koordinacija k ciljem… uresničevanje temeljne dejavnosti območne razvojne agencije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1" spc="-1">
                <a:solidFill>
                  <a:srgbClr val="FF6600"/>
                </a:solidFill>
                <a:latin typeface="Aptos"/>
              </a:rPr>
              <a:t>Vodenje prodaje </a:t>
            </a:r>
            <a:r>
              <a:rPr lang="sl-SI" sz="2000" spc="-1">
                <a:latin typeface="Aptos"/>
              </a:rPr>
              <a:t>(ciljna naravnanost, upravljanje fokusov, trženje storitev in izdelkov, vodenje, usposabljanje, upravljanje strukture cen) – zima 2025/2026 (interni razvoj obstoječega kadra)</a:t>
            </a:r>
          </a:p>
          <a:p>
            <a:pPr marL="360" marR="0" lvl="0" algn="l" defTabSz="914400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endParaRPr lang="sl-SI" sz="2000" spc="-1">
              <a:solidFill>
                <a:srgbClr val="000000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88156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400" b="0" i="0" u="none" strike="noStrike" kern="1200" cap="none" spc="-1" normalizeH="0" baseline="0" noProof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ptos Display"/>
              </a:rPr>
              <a:t>STRATEŠKI CILJI 2025</a:t>
            </a:r>
            <a:endParaRPr kumimoji="0" lang="it-IT" sz="4400" b="0" i="0" u="none" strike="noStrike" kern="1200" cap="none" spc="-1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ptos Display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346320" y="1654541"/>
            <a:ext cx="11442557" cy="4968739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36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</a:pPr>
            <a:r>
              <a:rPr lang="sl-SI" sz="2200" spc="-1">
                <a:solidFill>
                  <a:srgbClr val="000000"/>
                </a:solidFill>
                <a:latin typeface="Aptos"/>
              </a:rPr>
              <a:t>2. Razvoj </a:t>
            </a:r>
            <a:r>
              <a:rPr lang="sl-SI" sz="2200" b="1" spc="-1">
                <a:solidFill>
                  <a:srgbClr val="FF6600"/>
                </a:solidFill>
                <a:latin typeface="Aptos"/>
              </a:rPr>
              <a:t>kadrovske kapacitete </a:t>
            </a:r>
            <a:r>
              <a:rPr lang="sl-SI" sz="2200" spc="-1">
                <a:solidFill>
                  <a:srgbClr val="000000"/>
                </a:solidFill>
                <a:latin typeface="Aptos"/>
              </a:rPr>
              <a:t>in ohranitev kadrov: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1" spc="-1">
                <a:solidFill>
                  <a:srgbClr val="000000"/>
                </a:solidFill>
                <a:latin typeface="Aptos"/>
              </a:rPr>
              <a:t>Razvoj kadra v smeri prioritet podjetja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: razvoj, trženje destinacije, prodaja – vloga dir, določitev strateških kadrov: 3x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Vzpostavitev </a:t>
            </a:r>
            <a:r>
              <a:rPr lang="sl-SI" sz="2000" b="1" spc="-1">
                <a:solidFill>
                  <a:srgbClr val="000000"/>
                </a:solidFill>
                <a:latin typeface="Aptos"/>
              </a:rPr>
              <a:t>agencijske dejavnosti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DMO v zimi 2025/2026: nov vodja destinacije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Okrepitev tržne dejavnosti: </a:t>
            </a:r>
            <a:r>
              <a:rPr lang="sl-SI" sz="2000" b="1" spc="-1">
                <a:solidFill>
                  <a:srgbClr val="FF6600"/>
                </a:solidFill>
                <a:latin typeface="Aptos"/>
              </a:rPr>
              <a:t>vodja prodaje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0,2 osebe, zima 2025/2026</a:t>
            </a:r>
            <a:endParaRPr lang="sl-SI" sz="2000" i="1" spc="-1">
              <a:solidFill>
                <a:schemeClr val="tx2">
                  <a:lumMod val="75000"/>
                  <a:lumOff val="25000"/>
                </a:schemeClr>
              </a:solidFill>
              <a:latin typeface="Aptos"/>
            </a:endParaRP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Izboljšana tržna komunikacija in digitalna strategija (kontinuirana in sistematična komunikacija z zunanjimi deležniki, razvoj platform ORA in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dig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prodaja): 0,75 </a:t>
            </a:r>
            <a:r>
              <a:rPr lang="sl-SI" sz="2000" b="1" spc="-1">
                <a:solidFill>
                  <a:srgbClr val="FF6600"/>
                </a:solidFill>
                <a:latin typeface="Aptos"/>
              </a:rPr>
              <a:t>digitalni specialist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2/25 (10/24 100 %)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Okrepitev razvojne funkcije: 1 </a:t>
            </a:r>
            <a:r>
              <a:rPr lang="sl-SI" sz="2000" b="1" spc="-1">
                <a:solidFill>
                  <a:srgbClr val="FF6600"/>
                </a:solidFill>
                <a:latin typeface="Aptos"/>
              </a:rPr>
              <a:t>vodja razvoja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9/25 (pogojeno s pridobitvijo novih projektov 80:20)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Jasna delitev odgovornosti in skrb za zakonsko urejenost organizacije: finance in splošne službe 0,6 obstoječi kader 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Postopno usklajevanje plač DM na isti imenovalec (po zahtevnosti)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Skrb za zadržanje kadra zaradi šibke ponudbe na trgu dela in skromnih plač v gospodarski družbi</a:t>
            </a:r>
          </a:p>
          <a:p>
            <a:pPr marL="914760" lvl="1" indent="-4572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Tx/>
              <a:buChar char="-"/>
            </a:pPr>
            <a:r>
              <a:rPr lang="sl-SI" sz="2000" u="sng" spc="-1">
                <a:solidFill>
                  <a:srgbClr val="000000"/>
                </a:solidFill>
                <a:latin typeface="Aptos"/>
              </a:rPr>
              <a:t>Povprečna </a:t>
            </a:r>
            <a:r>
              <a:rPr lang="sl-SI" sz="2000" u="sng" spc="-1" err="1">
                <a:solidFill>
                  <a:srgbClr val="000000"/>
                </a:solidFill>
                <a:latin typeface="Aptos"/>
              </a:rPr>
              <a:t>Bto</a:t>
            </a:r>
            <a:r>
              <a:rPr lang="sl-SI" sz="2000" u="sng" spc="-1">
                <a:solidFill>
                  <a:srgbClr val="000000"/>
                </a:solidFill>
                <a:latin typeface="Aptos"/>
              </a:rPr>
              <a:t> plača obstoječega kadra brez dir 1.814 eur, povprečna v Slo 2.366 eur (razlika v </a:t>
            </a:r>
            <a:r>
              <a:rPr lang="sl-SI" sz="2000" u="sng" spc="-1" err="1">
                <a:solidFill>
                  <a:srgbClr val="000000"/>
                </a:solidFill>
                <a:latin typeface="Aptos"/>
              </a:rPr>
              <a:t>Nto</a:t>
            </a:r>
            <a:r>
              <a:rPr lang="sl-SI" sz="2000" u="sng" spc="-1">
                <a:solidFill>
                  <a:srgbClr val="000000"/>
                </a:solidFill>
                <a:latin typeface="Aptos"/>
              </a:rPr>
              <a:t> 300 eur) – plan 2025 dviguje  na 1.897 </a:t>
            </a:r>
            <a:r>
              <a:rPr lang="sl-SI" sz="2000" u="sng" spc="-1" err="1">
                <a:solidFill>
                  <a:srgbClr val="000000"/>
                </a:solidFill>
                <a:latin typeface="Aptos"/>
              </a:rPr>
              <a:t>Bto</a:t>
            </a:r>
            <a:r>
              <a:rPr lang="sl-SI" sz="2000" u="sng" spc="-1">
                <a:solidFill>
                  <a:srgbClr val="000000"/>
                </a:solidFill>
                <a:latin typeface="Aptos"/>
              </a:rPr>
              <a:t> ali 1.250 </a:t>
            </a:r>
            <a:r>
              <a:rPr lang="sl-SI" sz="2000" u="sng" spc="-1" err="1">
                <a:solidFill>
                  <a:srgbClr val="000000"/>
                </a:solidFill>
                <a:latin typeface="Aptos"/>
              </a:rPr>
              <a:t>Nto</a:t>
            </a:r>
            <a:r>
              <a:rPr lang="sl-SI" sz="2000" u="sng" spc="-1">
                <a:solidFill>
                  <a:srgbClr val="000000"/>
                </a:solidFill>
                <a:latin typeface="Aptos"/>
              </a:rPr>
              <a:t> (brez dir)</a:t>
            </a:r>
          </a:p>
          <a:p>
            <a:pPr marL="457560" indent="-4572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Tx/>
              <a:buChar char="-"/>
            </a:pPr>
            <a:endParaRPr lang="sl-SI" sz="2800" b="0" strike="noStrike" spc="-1">
              <a:solidFill>
                <a:srgbClr val="000000"/>
              </a:solidFill>
              <a:highlight>
                <a:srgbClr val="FFFF00"/>
              </a:highlight>
              <a:latin typeface="Aptos"/>
            </a:endParaRPr>
          </a:p>
          <a:p>
            <a:pPr marL="360" marR="0" lvl="0" algn="l" defTabSz="914400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endParaRPr lang="sl-SI" sz="2800" spc="-1">
              <a:solidFill>
                <a:srgbClr val="000000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43736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400" b="0" i="0" u="none" strike="noStrike" kern="1200" cap="none" spc="-1" normalizeH="0" baseline="0" noProof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ptos Display"/>
              </a:rPr>
              <a:t>STRATEŠKI CILJI 2025</a:t>
            </a:r>
            <a:endParaRPr kumimoji="0" lang="it-IT" sz="4400" b="0" i="0" u="none" strike="noStrike" kern="1200" cap="none" spc="-1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ptos Display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415145" y="1889261"/>
            <a:ext cx="11593353" cy="4968739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36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3. </a:t>
            </a:r>
            <a:r>
              <a:rPr lang="sl-SI" sz="2000" b="1" spc="-1">
                <a:solidFill>
                  <a:srgbClr val="FF6600"/>
                </a:solidFill>
                <a:latin typeface="Aptos"/>
              </a:rPr>
              <a:t>Stabilizacija denarnega toka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: financiranje dodatnega posojila za projekt Kras </a:t>
            </a: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II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Prerazporeditev obrokov vračila posojila Slo regionalni razvojni sklada glede na podaljšanje projekta (vlagati 4/25)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Koriščenje komercialnega </a:t>
            </a: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revolving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posojila za potrebe projekta (ne rednega poslovanja) do 31. 3. 2026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spc="-1">
                <a:solidFill>
                  <a:srgbClr val="FF6600"/>
                </a:solidFill>
                <a:latin typeface="Aptos"/>
              </a:rPr>
              <a:t>Ekonomsko vrednotenje storitev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za kupce za </a:t>
            </a:r>
            <a:r>
              <a:rPr lang="sl-SI" sz="2000" b="1" spc="-1">
                <a:solidFill>
                  <a:srgbClr val="000000"/>
                </a:solidFill>
                <a:latin typeface="Aptos"/>
              </a:rPr>
              <a:t>doseganje finančne vzdržnosti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poslovanja</a:t>
            </a:r>
            <a:r>
              <a:rPr lang="sl-SI" sz="2000" b="1" spc="-1">
                <a:solidFill>
                  <a:srgbClr val="000000"/>
                </a:solidFill>
                <a:latin typeface="Aptos"/>
              </a:rPr>
              <a:t> </a:t>
            </a: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Fokus na delo, ki je </a:t>
            </a:r>
            <a:r>
              <a:rPr lang="sl-SI" sz="2000" spc="-1">
                <a:solidFill>
                  <a:srgbClr val="FF6600"/>
                </a:solidFill>
                <a:latin typeface="Aptos"/>
              </a:rPr>
              <a:t>skladno s strateškimi cilji ORA in potrjenim planom ORA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(</a:t>
            </a:r>
            <a:r>
              <a:rPr lang="sl-SI" sz="2000" b="1" spc="-1">
                <a:solidFill>
                  <a:srgbClr val="000000"/>
                </a:solidFill>
                <a:latin typeface="Aptos"/>
              </a:rPr>
              <a:t>planiranje s kupci pred potrditvijo skupščine, skladnost kadrovske kapacitete s plani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)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Zavzemanje za </a:t>
            </a:r>
            <a:r>
              <a:rPr lang="sl-SI" sz="2000" b="1" spc="-1">
                <a:solidFill>
                  <a:srgbClr val="000000"/>
                </a:solidFill>
                <a:latin typeface="Aptos"/>
              </a:rPr>
              <a:t>infrastrukturo, ki jo je možno tržiti, 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je tržno atraktivna, delujoča in ima lahko tržno ceno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 marL="457560" indent="-4572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Tx/>
              <a:buChar char="-"/>
            </a:pPr>
            <a:endParaRPr lang="sl-SI" sz="2000" b="1" spc="-1">
              <a:solidFill>
                <a:srgbClr val="000000"/>
              </a:solidFill>
              <a:latin typeface="Aptos"/>
            </a:endParaRPr>
          </a:p>
          <a:p>
            <a:pPr marL="360" marR="0" lvl="0" algn="l" defTabSz="914400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endParaRPr lang="sl-SI" sz="2000" spc="-1">
              <a:solidFill>
                <a:srgbClr val="000000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10624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 ENOTA TURIZEM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6" name="TextShape 2"/>
          <p:cNvSpPr txBox="1"/>
          <p:nvPr/>
        </p:nvSpPr>
        <p:spPr>
          <a:xfrm>
            <a:off x="346320" y="178272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1.1 Temeljne usmeritve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1.2 DMO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1.3 Enota Komen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1.4 Enota Sežana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1.5 Enota Hrpelje-Kozina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1.1 Temeljne usmeritve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8" name="TextShape 2"/>
          <p:cNvSpPr txBox="1"/>
          <p:nvPr/>
        </p:nvSpPr>
        <p:spPr>
          <a:xfrm>
            <a:off x="150840" y="1559880"/>
            <a:ext cx="11836944" cy="5221166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sl-SI" strike="noStrike" spc="-1">
                <a:latin typeface="Aptos"/>
              </a:rPr>
              <a:t>Temelje usmeritve razvoja in promocije turizma so podane v </a:t>
            </a:r>
            <a:r>
              <a:rPr lang="sl-SI" b="1" strike="noStrike" spc="-1">
                <a:latin typeface="Aptos"/>
              </a:rPr>
              <a:t>Strategiji razvoja in trženja destinacije Kras in Brkini 2022 – 2028</a:t>
            </a:r>
            <a:r>
              <a:rPr lang="sl-SI" strike="noStrike" spc="-1">
                <a:latin typeface="Aptos"/>
              </a:rPr>
              <a:t>.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sl-SI" b="1" strike="noStrike" spc="-1">
                <a:solidFill>
                  <a:schemeClr val="accent2"/>
                </a:solidFill>
                <a:latin typeface="Aptos"/>
              </a:rPr>
              <a:t>DOLGOROČNA VIZIJA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Destinacija Kras in Brkini bo osredotočena na zahtevnejšega – </a:t>
            </a:r>
            <a:r>
              <a:rPr lang="sl-SI" b="1" strike="noStrike" spc="-1">
                <a:solidFill>
                  <a:srgbClr val="000000"/>
                </a:solidFill>
                <a:latin typeface="Aptos"/>
              </a:rPr>
              <a:t>butičnega turista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, ki bo v destinaciji </a:t>
            </a:r>
            <a:r>
              <a:rPr lang="sl-SI" b="1" strike="noStrike" spc="-1">
                <a:solidFill>
                  <a:srgbClr val="000000"/>
                </a:solidFill>
                <a:latin typeface="Aptos"/>
              </a:rPr>
              <a:t>bival več dni 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in bo spoznaval pristnost destinacije v neposredni sinergiji z lokalnim prebivalstvom. V njegovem doživetju se bodo prepletale ključne konkurenčne prednosti destinacije (</a:t>
            </a:r>
            <a:r>
              <a:rPr lang="sl-SI" b="1" strike="noStrike" spc="-1">
                <a:solidFill>
                  <a:srgbClr val="000000"/>
                </a:solidFill>
                <a:latin typeface="Aptos"/>
              </a:rPr>
              <a:t>naravna in kulturna dediščina, ki bo povezana z avtentično gastronomijo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). </a:t>
            </a:r>
          </a:p>
          <a:p>
            <a:pPr>
              <a:lnSpc>
                <a:spcPct val="90000"/>
              </a:lnSpc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sl-SI" b="1" strike="noStrike" spc="-1">
                <a:solidFill>
                  <a:schemeClr val="accent2"/>
                </a:solidFill>
                <a:latin typeface="Aptos"/>
              </a:rPr>
              <a:t>VREDNOTE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, na katerih bo temeljilo naše delo: povezovanje, zaupanje, upoštevanje narave in kulture, avtentičnost, lokalnost, </a:t>
            </a:r>
            <a:r>
              <a:rPr lang="sl-SI" b="0" strike="noStrike" spc="-1" err="1">
                <a:solidFill>
                  <a:srgbClr val="000000"/>
                </a:solidFill>
                <a:latin typeface="Aptos"/>
              </a:rPr>
              <a:t>sezonskost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, izvirnost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Trajnost (ekonomski, socialni in </a:t>
            </a:r>
            <a:r>
              <a:rPr lang="sl-SI" b="0" strike="noStrike" spc="-1" err="1">
                <a:solidFill>
                  <a:srgbClr val="000000"/>
                </a:solidFill>
                <a:latin typeface="Aptos"/>
              </a:rPr>
              <a:t>okoljski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 vidik)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Butični mir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Avtentičnost (gastronomija, parki…)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Celoletno delovanje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Sodobna tehnologija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Parki (Unesco, naravne vrednote, kulturna krajina, zeliščni vrtovi…)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1.1 Temeljne usmeritve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245806" y="1396181"/>
            <a:ext cx="11677970" cy="5227099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chemeClr val="accent2"/>
                </a:solidFill>
                <a:latin typeface="Aptos"/>
              </a:rPr>
              <a:t>KVANTITATIVNI CILJI </a:t>
            </a:r>
            <a:r>
              <a:rPr lang="sl-SI" b="1" spc="-1">
                <a:solidFill>
                  <a:schemeClr val="accent2"/>
                </a:solidFill>
                <a:latin typeface="Aptos"/>
              </a:rPr>
              <a:t>ZA 2025 </a:t>
            </a:r>
            <a:r>
              <a:rPr lang="sl-SI" b="1" strike="noStrike" spc="-1">
                <a:solidFill>
                  <a:schemeClr val="accent2"/>
                </a:solidFill>
                <a:latin typeface="Aptos"/>
              </a:rPr>
              <a:t>GLEDE NA LETO 2023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Povečati število prenočitev za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7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 % (</a:t>
            </a:r>
            <a:r>
              <a:rPr lang="sl-SI" b="1" strike="noStrike" spc="-1">
                <a:solidFill>
                  <a:srgbClr val="000000"/>
                </a:solidFill>
                <a:latin typeface="Aptos"/>
              </a:rPr>
              <a:t>poseben poudarek izven sezone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) na 199.390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(cilj v strategiji do leta 2028 237.000), vir: SURS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</a:rPr>
              <a:t>­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Podaljšati povprečno dobo bivanja na</a:t>
            </a:r>
            <a:r>
              <a:rPr lang="sl-SI" spc="-1">
                <a:solidFill>
                  <a:srgbClr val="000000"/>
                </a:solidFill>
                <a:latin typeface="Aptos"/>
              </a:rPr>
              <a:t>1,8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 dneva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(vir SURS: 2023 1,7, cilj do leta 2028 2,2)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­Povečati število dnevnih obiskovalcev za vsaj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10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 % na 28.933 (Vir ORA: 26.303 v 2023, v strategiji cilj 30.000</a:t>
            </a:r>
            <a:r>
              <a:rPr lang="sl-SI" spc="-1">
                <a:solidFill>
                  <a:srgbClr val="000000"/>
                </a:solidFill>
                <a:latin typeface="Aptos"/>
              </a:rPr>
              <a:t>)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.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­Povečati število kakovostnih turističnih ležišč za 10 % na 3.016 (Vir SURS 2023: 2.742, cilj v strategiji 2.764).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Povečati število obiskovalcev na </a:t>
            </a:r>
            <a:r>
              <a:rPr lang="sl-SI" spc="-1">
                <a:solidFill>
                  <a:srgbClr val="000000"/>
                </a:solidFill>
                <a:latin typeface="Aptos"/>
                <a:hlinkClick r:id="rId3"/>
              </a:rPr>
              <a:t>www.visitkras.info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za 10 % na 257.400, vir: GA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Povečati število sledilcev na vseh družbenih omrežjih za 10 %, vir: FB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i="1" spc="-1">
                <a:solidFill>
                  <a:srgbClr val="000000"/>
                </a:solidFill>
                <a:highlight>
                  <a:srgbClr val="FFFF00"/>
                </a:highlight>
                <a:latin typeface="Aptos"/>
              </a:rPr>
              <a:t>­</a:t>
            </a:r>
            <a:r>
              <a:rPr lang="sl-SI" spc="-1">
                <a:solidFill>
                  <a:srgbClr val="000000"/>
                </a:solidFill>
                <a:latin typeface="Aptos"/>
              </a:rPr>
              <a:t>Povečati vrednost prihodkov v turizmu za 10 % na 57.130,900 EUR (cilj v Strategiji: 50.000.000 EUR), vir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Ajpes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2023: </a:t>
            </a:r>
            <a:r>
              <a:rPr lang="sl-SI" sz="1800" i="0" u="none" strike="noStrike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51.937.182 EUR</a:t>
            </a:r>
            <a:endParaRPr lang="sl-SI" spc="-1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­Povečati število zaposlenih v turizmu za 10 % na 551 (cilj v Strategiji 593), vir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Ajpes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2023: 456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chemeClr val="accent2"/>
                </a:solidFill>
                <a:latin typeface="Aptos"/>
              </a:rPr>
              <a:t>KLJUČNI TRGI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Slovenija</a:t>
            </a:r>
            <a:r>
              <a:rPr lang="sl-SI" spc="-1">
                <a:solidFill>
                  <a:srgbClr val="000000"/>
                </a:solidFill>
                <a:latin typeface="Aptos"/>
              </a:rPr>
              <a:t>, b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ližnji tuji trgi: Italija, Nemčija, Francija, Avstrija, Madžarska, Češka 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D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olgoročni trgi: Velika Britanija, Irska, Amerika 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1.2 DMO - Fokusi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245806" y="1396181"/>
            <a:ext cx="11677970" cy="5227099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285750" indent="-285750">
              <a:lnSpc>
                <a:spcPct val="90000"/>
              </a:lnSpc>
              <a:spcBef>
                <a:spcPts val="1001"/>
              </a:spcBef>
              <a:buFontTx/>
              <a:buChar char="-"/>
              <a:tabLst>
                <a:tab pos="0" algn="l"/>
              </a:tabLst>
            </a:pPr>
            <a:r>
              <a:rPr lang="sl-SI" b="1" spc="-1" err="1">
                <a:solidFill>
                  <a:srgbClr val="FF6600"/>
                </a:solidFill>
                <a:latin typeface="Aptos"/>
              </a:rPr>
              <a:t>Pozicioniranje</a:t>
            </a:r>
            <a:r>
              <a:rPr lang="sl-SI" spc="-1">
                <a:latin typeface="Aptos"/>
              </a:rPr>
              <a:t> uspešnih turističnih produktov in </a:t>
            </a:r>
            <a:r>
              <a:rPr lang="sl-SI" b="1" spc="-1">
                <a:solidFill>
                  <a:srgbClr val="FF6600"/>
                </a:solidFill>
                <a:latin typeface="Aptos"/>
              </a:rPr>
              <a:t>razvoj novih</a:t>
            </a:r>
            <a:r>
              <a:rPr lang="sl-SI" spc="-1">
                <a:latin typeface="Aptos"/>
              </a:rPr>
              <a:t>, testiranje</a:t>
            </a:r>
          </a:p>
          <a:p>
            <a:pPr marL="285750" indent="-285750">
              <a:lnSpc>
                <a:spcPct val="90000"/>
              </a:lnSpc>
              <a:spcBef>
                <a:spcPts val="1001"/>
              </a:spcBef>
              <a:buFontTx/>
              <a:buChar char="-"/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Zagon turistične agencije </a:t>
            </a:r>
            <a:r>
              <a:rPr lang="sl-SI" spc="-1">
                <a:latin typeface="Aptos"/>
              </a:rPr>
              <a:t>– zima 2025/2026</a:t>
            </a:r>
          </a:p>
          <a:p>
            <a:pPr marL="285750" indent="-285750">
              <a:lnSpc>
                <a:spcPct val="90000"/>
              </a:lnSpc>
              <a:spcBef>
                <a:spcPts val="1001"/>
              </a:spcBef>
              <a:buFontTx/>
              <a:buChar char="-"/>
              <a:tabLst>
                <a:tab pos="0" algn="l"/>
              </a:tabLst>
            </a:pPr>
            <a:r>
              <a:rPr lang="sl-SI" spc="-1">
                <a:latin typeface="Aptos"/>
              </a:rPr>
              <a:t>Zagon in vodenje </a:t>
            </a:r>
            <a:r>
              <a:rPr lang="sl-SI" b="1" spc="-1">
                <a:solidFill>
                  <a:srgbClr val="FF6600"/>
                </a:solidFill>
                <a:latin typeface="Aptos"/>
              </a:rPr>
              <a:t>prodajne funkcije </a:t>
            </a:r>
            <a:r>
              <a:rPr lang="sl-SI" spc="-1">
                <a:latin typeface="Aptos"/>
              </a:rPr>
              <a:t>– razvoj internega kadra, zagon zima 2025/2026</a:t>
            </a:r>
          </a:p>
          <a:p>
            <a:pPr marL="285750" indent="-285750">
              <a:lnSpc>
                <a:spcPct val="90000"/>
              </a:lnSpc>
              <a:spcBef>
                <a:spcPts val="1001"/>
              </a:spcBef>
              <a:buFontTx/>
              <a:buChar char="-"/>
              <a:tabLst>
                <a:tab pos="0" algn="l"/>
              </a:tabLst>
            </a:pPr>
            <a:r>
              <a:rPr lang="sl-SI" spc="-1">
                <a:latin typeface="Aptos"/>
              </a:rPr>
              <a:t>Postavitev </a:t>
            </a:r>
            <a:r>
              <a:rPr lang="sl-SI" b="1" spc="-1">
                <a:solidFill>
                  <a:srgbClr val="FF6600"/>
                </a:solidFill>
                <a:latin typeface="Aptos"/>
              </a:rPr>
              <a:t>digitalnega marketinga </a:t>
            </a:r>
            <a:r>
              <a:rPr lang="sl-SI" spc="-1">
                <a:latin typeface="Aptos"/>
              </a:rPr>
              <a:t>(2/25)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84473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1.2 DMO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78440" y="1560240"/>
            <a:ext cx="11486520" cy="46105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1.2.1 PARTNERSKO SODELOVANJE Z DELEŽNIKI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Srečanje z lokalnimi ponudniki 2 x letno (aprila; decembra čezmejno srečanje – Kras </a:t>
            </a:r>
            <a:r>
              <a:rPr lang="sl-SI" b="0" strike="noStrike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 II)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Nadaljevanje s čezmejnim sodelovanjem (projekt Kras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II – promocijske in produktne aktivnosti)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Sodelovanje z ostalimi destinacijami zahodne Slovenije (srečanja Mediteransko Kraške regije z namenom skupnih promocijskih aktivnosti in sodelovanje z združenjem Julijske Alpe na področju sejemskih aktivnosti)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Strokovni svet srečanje 2 x letno – seznanitev z aktivnostmi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Organizacija </a:t>
            </a:r>
            <a:r>
              <a:rPr lang="sl-SI" spc="-1" err="1">
                <a:latin typeface="Aptos"/>
              </a:rPr>
              <a:t>destinacijske</a:t>
            </a:r>
            <a:r>
              <a:rPr lang="sl-SI" spc="-1">
                <a:latin typeface="Aptos"/>
              </a:rPr>
              <a:t> akcije skupaj s ponudniki (osvežitev </a:t>
            </a:r>
            <a:r>
              <a:rPr lang="sl-SI" spc="-1" err="1">
                <a:latin typeface="Aptos"/>
              </a:rPr>
              <a:t>KrasPass</a:t>
            </a:r>
            <a:r>
              <a:rPr lang="sl-SI" spc="-1">
                <a:latin typeface="Aptos"/>
              </a:rPr>
              <a:t> akcije in povezava s kartico ugodnosti v 2026)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latin typeface="Aptos"/>
              </a:rPr>
              <a:t>NOVO:</a:t>
            </a:r>
            <a:r>
              <a:rPr lang="sl-SI" spc="-1">
                <a:latin typeface="Aptos"/>
              </a:rPr>
              <a:t> Zagon </a:t>
            </a:r>
            <a:r>
              <a:rPr lang="sl-SI" b="1" spc="-1">
                <a:solidFill>
                  <a:srgbClr val="FF6600"/>
                </a:solidFill>
                <a:latin typeface="Aptos"/>
              </a:rPr>
              <a:t>kartice ugodnosti </a:t>
            </a:r>
            <a:r>
              <a:rPr lang="sl-SI" spc="-1">
                <a:latin typeface="Aptos"/>
              </a:rPr>
              <a:t>za destinacijo z vključitvijo znamenitosti (v 2026 nadgradnja s ponudniki)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Sodelovanje s Kobilarno Lipica in Parkom Škocjanske jame na področju sejemskih in promocijskih aktivnosti, Slovenija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outdoor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letna pogodba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Oblikovanje e-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novičnika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o aktivnostih agencije ORA na vsake dva meseca za B2B segment (ponudniki, svetniki…)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1.2 DMO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500040" y="1560240"/>
            <a:ext cx="11423520" cy="461052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1.2.2 TRAJNOSTNI RAZVOJ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Izvajanje ukrepov iz akcijskega načrta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Zelene sheme slovenskega turizma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Aktivno izobraževanje, usposabljanje ponudnikov k trajnostnemu poslovanju in pridobivanju trajnostnih znakov (cilj</a:t>
            </a:r>
            <a:r>
              <a:rPr lang="sl-SI" b="0" strike="noStrike" spc="-1">
                <a:latin typeface="Aptos"/>
              </a:rPr>
              <a:t> je pridobiti dodatna 2 certificirana ponudnika)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latin typeface="Aptos"/>
              </a:rPr>
              <a:t>Večja informiranost lokalnega prebivalstva glede trajnostnih smernic in razvoja (glasila, družbena omrežja, srečanja)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Izvajanje anketiranja prebivalcev, obiskovalcev in turističnih ponudnikov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latin typeface="Aptos"/>
              </a:rPr>
              <a:t>Priprava akcijskega načrta za 2025 – 2028 in predstavitev na občinskih svetih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Priprava trajnostnega poročila za 2025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Skupaj z enoto razvoj iskanje razpisov in prepoznavanje projektov za nadgradnjo trajnostnega delovanja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destinacije (trajnostna strategija, merjenje in izravnava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ogljičnega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odtisa,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zero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waste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dogodki…)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Kazalo vsebine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5847480" y="1716840"/>
            <a:ext cx="635760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2.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2" action="ppaction://hlinksldjump"/>
              </a:rPr>
              <a:t>ENOTA RAZVOJ</a:t>
            </a: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2.1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3" action="ppaction://hlinksldjump"/>
              </a:rPr>
              <a:t>Območna razvojna funkcija</a:t>
            </a: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2.2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4" action="ppaction://hlinksldjump"/>
              </a:rPr>
              <a:t>Podporno-podjetniška funkcija SPOT</a:t>
            </a: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2.3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5" action="ppaction://hlinksldjump"/>
              </a:rPr>
              <a:t>LAS Krasa in Brkinov</a:t>
            </a: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2.4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6" action="ppaction://hlinksldjump"/>
              </a:rPr>
              <a:t>Projekti razvoja v izvajanju</a:t>
            </a: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2.5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7" action="ppaction://hlinksldjump"/>
              </a:rPr>
              <a:t>Prijave na razpise razvoja</a:t>
            </a: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5" name="CustomShape 3"/>
          <p:cNvSpPr/>
          <p:nvPr/>
        </p:nvSpPr>
        <p:spPr>
          <a:xfrm>
            <a:off x="941400" y="1716840"/>
            <a:ext cx="4809960" cy="435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0.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8" action="ppaction://hlinksldjump"/>
              </a:rPr>
              <a:t>TEMELJNE USMERITVE ORA</a:t>
            </a:r>
            <a:endParaRPr lang="sl-SI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1.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9" action="ppaction://hlinksldjump"/>
              </a:rPr>
              <a:t>ENOTA TURIZEM</a:t>
            </a:r>
            <a:endParaRPr lang="sl-SI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1.1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10" action="ppaction://hlinksldjump"/>
              </a:rPr>
              <a:t>Temeljne usmeritve </a:t>
            </a:r>
            <a:endParaRPr lang="sl-SI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1.2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11" action="ppaction://hlinksldjump"/>
              </a:rPr>
              <a:t>DMO</a:t>
            </a:r>
            <a:endParaRPr lang="sl-SI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1.3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12" action="ppaction://hlinksldjump"/>
              </a:rPr>
              <a:t>Enota Komen</a:t>
            </a:r>
            <a:endParaRPr lang="sl-SI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1.4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13" action="ppaction://hlinksldjump"/>
              </a:rPr>
              <a:t>Enota Sežana</a:t>
            </a:r>
            <a:endParaRPr lang="sl-SI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1.5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14" action="ppaction://hlinksldjump"/>
              </a:rPr>
              <a:t>Enota Hrpelje-Kozina</a:t>
            </a: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spc="-1">
                <a:solidFill>
                  <a:srgbClr val="000000"/>
                </a:solidFill>
                <a:latin typeface="Aptos"/>
              </a:rPr>
              <a:t>1.6 </a:t>
            </a:r>
            <a:r>
              <a:rPr lang="sl-SI" sz="2800" spc="-1">
                <a:solidFill>
                  <a:srgbClr val="000000"/>
                </a:solidFill>
                <a:latin typeface="Aptos"/>
                <a:hlinkClick r:id="rId15" action="ppaction://hlinksldjump"/>
              </a:rPr>
              <a:t>Enota Divača</a:t>
            </a:r>
            <a:endParaRPr lang="sl-SI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latin typeface="Arial"/>
            </a:endParaRPr>
          </a:p>
        </p:txBody>
      </p:sp>
      <p:sp>
        <p:nvSpPr>
          <p:cNvPr id="96" name="CustomShape 4"/>
          <p:cNvSpPr/>
          <p:nvPr/>
        </p:nvSpPr>
        <p:spPr>
          <a:xfrm>
            <a:off x="5847480" y="5092200"/>
            <a:ext cx="666576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3.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  <a:hlinkClick r:id="rId16" action="ppaction://hlinksldjump"/>
              </a:rPr>
              <a:t>ORA KORPO</a:t>
            </a:r>
            <a:endParaRPr lang="sl-SI" sz="2800" b="0" strike="noStrike" spc="-1">
              <a:latin typeface="Arial"/>
            </a:endParaRPr>
          </a:p>
        </p:txBody>
      </p:sp>
      <p:sp>
        <p:nvSpPr>
          <p:cNvPr id="97" name="CustomShape 5"/>
          <p:cNvSpPr/>
          <p:nvPr/>
        </p:nvSpPr>
        <p:spPr>
          <a:xfrm>
            <a:off x="845640" y="6068160"/>
            <a:ext cx="10589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S Ctrl + klik na posamezno poglavje se dostopa neposredno do želene vsebine</a:t>
            </a:r>
            <a:endParaRPr lang="sl-SI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1.2 DMO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488160" y="1560240"/>
            <a:ext cx="11486520" cy="4610520"/>
          </a:xfrm>
          <a:prstGeom prst="rect">
            <a:avLst/>
          </a:prstGeom>
          <a:noFill/>
          <a:ln w="0">
            <a:noFill/>
          </a:ln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1.2.3 </a:t>
            </a:r>
            <a:r>
              <a:rPr lang="sv-SE" b="1" strike="noStrike" spc="-1">
                <a:solidFill>
                  <a:srgbClr val="FF6600"/>
                </a:solidFill>
                <a:latin typeface="Aptos"/>
              </a:rPr>
              <a:t>TURISTIČNA INFRASTRUKTURA IN INVESTICIJE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Aktivacija enote Divača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Prenova označevalne signalizacije Kraške vinske in Brkinske sadne ceste – v pripravi predlog projekta LAS sodelovanja z začetkom 6/25 ali iskanje možnosti financiranja v novih projektih</a:t>
            </a:r>
            <a:r>
              <a:rPr lang="sl-SI" spc="-1">
                <a:solidFill>
                  <a:schemeClr val="accent2"/>
                </a:solidFill>
                <a:latin typeface="Aptos"/>
              </a:rPr>
              <a:t> </a:t>
            </a:r>
            <a:r>
              <a:rPr lang="sl-SI" spc="-1">
                <a:latin typeface="Aptos"/>
              </a:rPr>
              <a:t>skupaj z enoto razvoj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Ponovno odprtje TIC-a v Kobilarni Lipica v obdobju 5-9/2025 ob potrditvi Občine Sežana do 15. 4. 2025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Razmislek o smiselnosti TIC Lokev glede na obiskanost skupaj z Občino Sežana – v plan 2025 ni ključen strošek TIC Lokev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Izziv potrebne osvežitve in zasaditve </a:t>
            </a:r>
            <a:r>
              <a:rPr lang="sl-SI" spc="-1" err="1">
                <a:latin typeface="Aptos"/>
              </a:rPr>
              <a:t>Pepinega</a:t>
            </a:r>
            <a:r>
              <a:rPr lang="sl-SI" spc="-1">
                <a:latin typeface="Aptos"/>
              </a:rPr>
              <a:t> vrta (iskanje primernega razpisa z vsebino Vrtovi Krasa II)</a:t>
            </a: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tabLst>
                <a:tab pos="0" algn="l"/>
              </a:tabLst>
            </a:pPr>
            <a:r>
              <a:rPr lang="sl-SI" b="1" spc="-1">
                <a:latin typeface="Aptos"/>
              </a:rPr>
              <a:t>Iz prijav na razpise zima 2024/2025 (odziv 2/2 2025) je predlagano: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Predvidena nadgradnja vodne hiše v Štanjelu v okviru razpisa za revitalizacijo javnih objektov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Vzpostavitev Turističnega centra za doživetja Brkinov v Občini Divača v okviru razpisa za revitalizacijo javnih objektov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Obnova </a:t>
            </a:r>
            <a:r>
              <a:rPr lang="sl-SI" spc="-1" err="1">
                <a:latin typeface="Aptos"/>
              </a:rPr>
              <a:t>Bunčetove</a:t>
            </a:r>
            <a:r>
              <a:rPr lang="sl-SI" spc="-1">
                <a:latin typeface="Aptos"/>
              </a:rPr>
              <a:t> domačije z degustacijskim prostorom v okviru </a:t>
            </a:r>
            <a:r>
              <a:rPr lang="sl-SI" spc="-1" err="1">
                <a:latin typeface="Aptos"/>
              </a:rPr>
              <a:t>Interreg</a:t>
            </a:r>
            <a:r>
              <a:rPr lang="sl-SI" spc="-1">
                <a:latin typeface="Aptos"/>
              </a:rPr>
              <a:t> Slovenija-Hrvaška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Ureditev pohodniške poti Sveto – Škrbina ter nadgradnja projekta Kaštelir 1 v okviru </a:t>
            </a:r>
            <a:r>
              <a:rPr lang="sl-SI" spc="-1" err="1">
                <a:latin typeface="Aptos"/>
              </a:rPr>
              <a:t>Interreg</a:t>
            </a:r>
            <a:r>
              <a:rPr lang="sl-SI" spc="-1">
                <a:latin typeface="Aptos"/>
              </a:rPr>
              <a:t> Slovenija-Hrvaška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spc="-1"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1.2 DMO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488160" y="1560240"/>
            <a:ext cx="11486520" cy="461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1.2.4 </a:t>
            </a:r>
            <a:r>
              <a:rPr lang="sv-SE" b="1" strike="noStrike" spc="-1">
                <a:solidFill>
                  <a:srgbClr val="FF6600"/>
                </a:solidFill>
                <a:latin typeface="Aptos"/>
              </a:rPr>
              <a:t>OBLIKOVANJE TURISTIČNIH PROIZVODOV, ATRAKCIJ IN DOŽIVETIJ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343535" indent="-3429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000000"/>
                </a:solidFill>
                <a:latin typeface="Arial"/>
                <a:cs typeface="Arial"/>
              </a:rPr>
              <a:t>NOVO: </a:t>
            </a:r>
            <a:r>
              <a:rPr lang="sl-SI" spc="-1">
                <a:solidFill>
                  <a:srgbClr val="000000"/>
                </a:solidFill>
                <a:latin typeface="Arial"/>
                <a:cs typeface="Arial"/>
              </a:rPr>
              <a:t>Razvoj 365 itinerarijev (dnevnih in večdnevnih) za trženje preko turistične agencije s poudarkom na trajnostnih vsebinah ter vključitvijo vsebin za trženje izven glavne sezone</a:t>
            </a:r>
          </a:p>
          <a:p>
            <a:pPr marL="343535" indent="-3429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000000"/>
                </a:solidFill>
                <a:latin typeface="Arial"/>
                <a:cs typeface="Arial"/>
              </a:rPr>
              <a:t>NOVO: </a:t>
            </a:r>
            <a:r>
              <a:rPr lang="sl-SI" spc="-1">
                <a:solidFill>
                  <a:srgbClr val="000000"/>
                </a:solidFill>
                <a:latin typeface="Arial"/>
                <a:cs typeface="Arial"/>
              </a:rPr>
              <a:t>Umestitev obstoječih doživetij in priprava novih, ki se tržijo preko rezervacijskega sistema pod ključne </a:t>
            </a:r>
            <a:r>
              <a:rPr lang="sl-SI" spc="-1" err="1">
                <a:solidFill>
                  <a:srgbClr val="000000"/>
                </a:solidFill>
                <a:latin typeface="Arial"/>
                <a:cs typeface="Arial"/>
              </a:rPr>
              <a:t>destinacijske</a:t>
            </a:r>
            <a:r>
              <a:rPr lang="sl-SI" spc="-1">
                <a:solidFill>
                  <a:srgbClr val="000000"/>
                </a:solidFill>
                <a:latin typeface="Arial"/>
                <a:cs typeface="Arial"/>
              </a:rPr>
              <a:t> produkte: </a:t>
            </a:r>
            <a:r>
              <a:rPr lang="sl-SI" spc="-1" err="1">
                <a:solidFill>
                  <a:srgbClr val="000000"/>
                </a:solidFill>
                <a:latin typeface="Arial"/>
                <a:cs typeface="Arial"/>
              </a:rPr>
              <a:t>Geopark</a:t>
            </a:r>
            <a:r>
              <a:rPr lang="sl-SI" spc="-1">
                <a:solidFill>
                  <a:srgbClr val="000000"/>
                </a:solidFill>
                <a:latin typeface="Arial"/>
                <a:cs typeface="Arial"/>
              </a:rPr>
              <a:t> (novi čezmejni produkti), </a:t>
            </a:r>
            <a:r>
              <a:rPr lang="sl-SI" spc="-1" err="1">
                <a:solidFill>
                  <a:srgbClr val="000000"/>
                </a:solidFill>
                <a:latin typeface="Arial"/>
                <a:cs typeface="Arial"/>
              </a:rPr>
              <a:t>outdoor</a:t>
            </a:r>
            <a:r>
              <a:rPr lang="sl-SI" spc="-1">
                <a:solidFill>
                  <a:srgbClr val="000000"/>
                </a:solidFill>
                <a:latin typeface="Arial"/>
                <a:cs typeface="Arial"/>
              </a:rPr>
              <a:t>, kulinarika in Brkini</a:t>
            </a:r>
          </a:p>
          <a:p>
            <a:pPr marL="343535" indent="-3429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000000"/>
                </a:solidFill>
                <a:latin typeface="Arial"/>
                <a:cs typeface="Arial"/>
              </a:rPr>
              <a:t>NOVO: </a:t>
            </a:r>
            <a:r>
              <a:rPr lang="sl-SI" spc="-1">
                <a:solidFill>
                  <a:srgbClr val="000000"/>
                </a:solidFill>
                <a:latin typeface="Arial"/>
                <a:cs typeface="Arial"/>
              </a:rPr>
              <a:t>Priprava predloga za dodatno izpostavitev doživetij ponudnikov na vstopni strani (plačljivo) </a:t>
            </a:r>
          </a:p>
          <a:p>
            <a:pPr marL="343535" indent="-3429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000000"/>
                </a:solidFill>
                <a:latin typeface="Arial"/>
                <a:cs typeface="Arial"/>
              </a:rPr>
              <a:t>NOVO: </a:t>
            </a:r>
            <a:r>
              <a:rPr lang="sl-SI" spc="-1">
                <a:solidFill>
                  <a:srgbClr val="000000"/>
                </a:solidFill>
                <a:latin typeface="Arial"/>
                <a:cs typeface="Arial"/>
              </a:rPr>
              <a:t>Nadgradnja lastnih obstoječih doživetij in priprava novih: 1 novo doživetje, ki temelji na kulinariki in kulturni dediščini Krasa (enota Komen) in 1 skupno doživetje Vrtovi Krasa (enota Komen in Sežana) </a:t>
            </a:r>
          </a:p>
          <a:p>
            <a:pPr marL="63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tabLst>
                <a:tab pos="0" algn="l"/>
              </a:tabLst>
            </a:pPr>
            <a:endParaRPr lang="sl-SI" spc="-1">
              <a:solidFill>
                <a:srgbClr val="000000"/>
              </a:solidFill>
              <a:latin typeface="Arial"/>
              <a:cs typeface="Arial"/>
            </a:endParaRP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1.2 DMO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217320" y="1132353"/>
            <a:ext cx="11628360" cy="5490927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l-PL" sz="1700" b="1" strike="noStrike" spc="-1">
                <a:solidFill>
                  <a:srgbClr val="FF6600"/>
                </a:solidFill>
                <a:latin typeface="Aptos"/>
              </a:rPr>
              <a:t>1.2.5 SODOBNO TRŽNO KOMUNICIRANJE, S POUDARKOM NA DIGITALIZACIJI, PUBLICITETI IN SEJEMSKIH NASTOPIH</a:t>
            </a:r>
            <a:endParaRPr lang="sl-SI" sz="17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700" spc="-1">
                <a:solidFill>
                  <a:srgbClr val="000000"/>
                </a:solidFill>
                <a:latin typeface="Aptos"/>
              </a:rPr>
              <a:t>Dokončanje komunikacijske načrta za destinacijo, ki bo v skladu s komunikacijskim načrtom </a:t>
            </a:r>
            <a:r>
              <a:rPr lang="sl-SI" sz="1700" spc="-1" err="1">
                <a:solidFill>
                  <a:srgbClr val="000000"/>
                </a:solidFill>
                <a:latin typeface="Aptos"/>
              </a:rPr>
              <a:t>geoparka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 in bo temeljil na dveh komunikacijskih stebrih: </a:t>
            </a:r>
          </a:p>
          <a:p>
            <a:pPr marL="685800" lvl="1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700" spc="-1">
                <a:solidFill>
                  <a:srgbClr val="000000"/>
                </a:solidFill>
                <a:latin typeface="Aptos"/>
              </a:rPr>
              <a:t>edinstvene znamenitosti kot identiteta destinacije s poudarkom na geoloških posebnostih (promocija nastajajočega </a:t>
            </a:r>
            <a:r>
              <a:rPr lang="sl-SI" sz="1700" spc="-1" err="1">
                <a:solidFill>
                  <a:srgbClr val="000000"/>
                </a:solidFill>
                <a:latin typeface="Aptos"/>
              </a:rPr>
              <a:t>geoparka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, ki vključuje razvoj </a:t>
            </a:r>
            <a:r>
              <a:rPr lang="sl-SI" sz="1700" spc="-1" err="1">
                <a:solidFill>
                  <a:srgbClr val="000000"/>
                </a:solidFill>
                <a:latin typeface="Aptos"/>
              </a:rPr>
              <a:t>geoturizma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 ter klasično promocijo znamenitosti),</a:t>
            </a:r>
          </a:p>
          <a:p>
            <a:pPr marL="685800" lvl="1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700" spc="-1" err="1">
                <a:solidFill>
                  <a:srgbClr val="000000"/>
                </a:solidFill>
                <a:latin typeface="Aptos"/>
              </a:rPr>
              <a:t>destinacijski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 produkti (</a:t>
            </a:r>
            <a:r>
              <a:rPr lang="sl-SI" sz="1700" spc="-1" err="1">
                <a:solidFill>
                  <a:srgbClr val="000000"/>
                </a:solidFill>
                <a:latin typeface="Aptos"/>
              </a:rPr>
              <a:t>geopark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, kulinarika, </a:t>
            </a:r>
            <a:r>
              <a:rPr lang="sl-SI" sz="1700" spc="-1" err="1">
                <a:solidFill>
                  <a:srgbClr val="000000"/>
                </a:solidFill>
                <a:latin typeface="Aptos"/>
              </a:rPr>
              <a:t>outdoor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, Brkini)</a:t>
            </a: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700" spc="-1">
                <a:solidFill>
                  <a:srgbClr val="000000"/>
                </a:solidFill>
                <a:latin typeface="Aptos"/>
              </a:rPr>
              <a:t>Uskladitev </a:t>
            </a:r>
            <a:r>
              <a:rPr lang="sl-SI" sz="1700" b="0" strike="noStrike" spc="-1">
                <a:solidFill>
                  <a:srgbClr val="000000"/>
                </a:solidFill>
                <a:latin typeface="Aptos"/>
              </a:rPr>
              <a:t>predloga za nov CGP 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za destinacijo (v 2026 izvedba) </a:t>
            </a:r>
            <a:endParaRPr lang="sl-SI" sz="17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700" b="1" strike="noStrike" spc="-1">
                <a:solidFill>
                  <a:srgbClr val="000000"/>
                </a:solidFill>
                <a:latin typeface="Aptos"/>
              </a:rPr>
              <a:t>Kadrovska okrepitev na področju digitalnega marketinga: 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Učinkovitejše u</a:t>
            </a:r>
            <a:r>
              <a:rPr lang="sl-SI" sz="1700" strike="noStrike" spc="-1">
                <a:solidFill>
                  <a:srgbClr val="000000"/>
                </a:solidFill>
                <a:latin typeface="Aptos"/>
              </a:rPr>
              <a:t>pravljanje </a:t>
            </a:r>
            <a:r>
              <a:rPr lang="sl-SI" sz="1700" b="0" strike="noStrike" spc="-1">
                <a:solidFill>
                  <a:srgbClr val="000000"/>
                </a:solidFill>
                <a:latin typeface="Aptos"/>
              </a:rPr>
              <a:t>in optimizacija 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5 </a:t>
            </a:r>
            <a:r>
              <a:rPr lang="sl-SI" sz="1700" b="0" strike="noStrike" spc="-1">
                <a:solidFill>
                  <a:srgbClr val="000000"/>
                </a:solidFill>
                <a:latin typeface="Aptos"/>
              </a:rPr>
              <a:t>spletnih strani*, 11 družbenih omrežij** ter mesečno oblikovanje e-</a:t>
            </a:r>
            <a:r>
              <a:rPr lang="sl-SI" sz="1700" b="0" strike="noStrike" spc="-1" err="1">
                <a:solidFill>
                  <a:srgbClr val="000000"/>
                </a:solidFill>
                <a:latin typeface="Aptos"/>
              </a:rPr>
              <a:t>novičnikov</a:t>
            </a:r>
            <a:r>
              <a:rPr lang="sl-SI" sz="1700" b="0" strike="noStrike" spc="-1">
                <a:solidFill>
                  <a:srgbClr val="000000"/>
                </a:solidFill>
                <a:latin typeface="Aptos"/>
              </a:rPr>
              <a:t> za </a:t>
            </a:r>
            <a:r>
              <a:rPr lang="sl-SI" sz="1700" b="0" strike="noStrike" spc="-1" err="1">
                <a:solidFill>
                  <a:srgbClr val="000000"/>
                </a:solidFill>
                <a:latin typeface="Aptos"/>
              </a:rPr>
              <a:t>Visit</a:t>
            </a:r>
            <a:r>
              <a:rPr lang="sl-SI" sz="1700" b="0" strike="noStrike" spc="-1">
                <a:solidFill>
                  <a:srgbClr val="000000"/>
                </a:solidFill>
                <a:latin typeface="Aptos"/>
              </a:rPr>
              <a:t> Kras, ORA in </a:t>
            </a:r>
            <a:r>
              <a:rPr lang="sl-SI" sz="1700" b="0" strike="noStrike" spc="-1" err="1">
                <a:solidFill>
                  <a:srgbClr val="000000"/>
                </a:solidFill>
                <a:latin typeface="Aptos"/>
              </a:rPr>
              <a:t>Visit</a:t>
            </a:r>
            <a:r>
              <a:rPr lang="sl-SI" sz="1700" b="0" strike="noStrike" spc="-1">
                <a:solidFill>
                  <a:srgbClr val="000000"/>
                </a:solidFill>
                <a:latin typeface="Aptos"/>
              </a:rPr>
              <a:t> Štanjel z lastnim zaposlenim na področju digitalnega marketinga s ciljem večanja sledilcev in obiskovalcev na spletnih kanalih. Razvoj komunikacije s strateškimi deležniki.</a:t>
            </a: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700" b="0" strike="noStrike" spc="-1">
                <a:solidFill>
                  <a:srgbClr val="000000"/>
                </a:solidFill>
                <a:latin typeface="Aptos"/>
              </a:rPr>
              <a:t>Priprava medijskega načrta za izvedbo oglaševanja na ključnih trgih za destinacijo in za </a:t>
            </a:r>
            <a:r>
              <a:rPr lang="sl-SI" sz="1700" b="0" strike="noStrike" spc="-1" err="1">
                <a:solidFill>
                  <a:srgbClr val="000000"/>
                </a:solidFill>
                <a:latin typeface="Aptos"/>
              </a:rPr>
              <a:t>geopark</a:t>
            </a:r>
            <a:endParaRPr lang="sl-SI" sz="17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700" spc="-1">
                <a:solidFill>
                  <a:srgbClr val="000000"/>
                </a:solidFill>
                <a:latin typeface="Aptos"/>
              </a:rPr>
              <a:t>Promocija </a:t>
            </a:r>
            <a:r>
              <a:rPr lang="sl-SI" sz="1700" spc="-1" err="1">
                <a:solidFill>
                  <a:srgbClr val="000000"/>
                </a:solidFill>
                <a:latin typeface="Aptos"/>
              </a:rPr>
              <a:t>destinacijskih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 akcij in dogodkov</a:t>
            </a: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700" b="0" strike="noStrike" spc="-1">
                <a:solidFill>
                  <a:srgbClr val="000000"/>
                </a:solidFill>
                <a:latin typeface="Aptos"/>
              </a:rPr>
              <a:t>Izvajanje PR aktivnosti, tudi za potrebe razvoja </a:t>
            </a:r>
            <a:r>
              <a:rPr lang="sl-SI" sz="1700" b="0" strike="noStrike" spc="-1" err="1">
                <a:solidFill>
                  <a:srgbClr val="000000"/>
                </a:solidFill>
                <a:latin typeface="Aptos"/>
              </a:rPr>
              <a:t>geoturizma</a:t>
            </a:r>
            <a:endParaRPr lang="sl-SI" sz="17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700" b="0" strike="noStrike" spc="-1">
                <a:solidFill>
                  <a:srgbClr val="000000"/>
                </a:solidFill>
                <a:latin typeface="Aptos"/>
              </a:rPr>
              <a:t>Vzpostavitev vezi med marketingom in prodajo: udeležba na vsaj 20 sejmih, borzah in ostalih dogodkih na ključnih trgih ter navezava na agencijsko (prodajno) dejavnost</a:t>
            </a: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700" b="0" strike="noStrike" spc="-1">
                <a:solidFill>
                  <a:srgbClr val="000000"/>
                </a:solidFill>
                <a:latin typeface="Aptos"/>
              </a:rPr>
              <a:t>Izvedba vsaj 2 študijskih tur/leto za tuje TO in TA, tudi za potrebe razvoja </a:t>
            </a:r>
            <a:r>
              <a:rPr lang="sl-SI" sz="1700" b="0" strike="noStrike" spc="-1" err="1">
                <a:solidFill>
                  <a:srgbClr val="000000"/>
                </a:solidFill>
                <a:latin typeface="Aptos"/>
              </a:rPr>
              <a:t>geoturizma</a:t>
            </a:r>
            <a:r>
              <a:rPr lang="sl-SI" sz="1700" b="0" strike="noStrike" spc="-1">
                <a:solidFill>
                  <a:srgbClr val="000000"/>
                </a:solidFill>
                <a:latin typeface="Aptos"/>
              </a:rPr>
              <a:t> </a:t>
            </a: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700" b="0" strike="noStrike" spc="-1">
                <a:solidFill>
                  <a:srgbClr val="000000"/>
                </a:solidFill>
                <a:latin typeface="Aptos"/>
              </a:rPr>
              <a:t>Letna pogodba in promocija destinacije na slovenia-outdoor.com</a:t>
            </a: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700" spc="-1">
                <a:solidFill>
                  <a:srgbClr val="000000"/>
                </a:solidFill>
                <a:latin typeface="Aptos"/>
              </a:rPr>
              <a:t>Priprava brošure za še ostala dva </a:t>
            </a:r>
            <a:r>
              <a:rPr lang="sl-SI" sz="1700" spc="-1" err="1">
                <a:solidFill>
                  <a:srgbClr val="000000"/>
                </a:solidFill>
                <a:latin typeface="Aptos"/>
              </a:rPr>
              <a:t>destinacijska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 produkta (</a:t>
            </a:r>
            <a:r>
              <a:rPr lang="sl-SI" sz="1700" spc="-1" err="1">
                <a:solidFill>
                  <a:srgbClr val="000000"/>
                </a:solidFill>
                <a:latin typeface="Aptos"/>
              </a:rPr>
              <a:t>outdoor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 in kulinarika), osvežitev in tisk </a:t>
            </a:r>
            <a:r>
              <a:rPr lang="sl-SI" sz="1700" spc="-1" err="1">
                <a:solidFill>
                  <a:srgbClr val="000000"/>
                </a:solidFill>
                <a:latin typeface="Aptos"/>
              </a:rPr>
              <a:t>promo</a:t>
            </a:r>
            <a:r>
              <a:rPr lang="sl-SI" sz="1700" spc="-1">
                <a:solidFill>
                  <a:srgbClr val="000000"/>
                </a:solidFill>
                <a:latin typeface="Aptos"/>
              </a:rPr>
              <a:t> materialov</a:t>
            </a:r>
            <a:endParaRPr lang="sl-SI" sz="17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1.2 DMO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488160" y="1560240"/>
            <a:ext cx="11486520" cy="461052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l-PL" b="1" strike="noStrike" spc="-1">
                <a:solidFill>
                  <a:srgbClr val="FF6600"/>
                </a:solidFill>
                <a:latin typeface="Aptos"/>
              </a:rPr>
              <a:t>1.2.6 VZPOSTAVITEV PRODAJNE FUNKCIJE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000000"/>
                </a:solidFill>
                <a:latin typeface="Aptos"/>
              </a:rPr>
              <a:t>NOVO: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Ustanovitev turistične agencije z namenom pospešitve prodaje enodnevnih doživetij in več dnevnih turističnih itinerarijev 365 dni v letu ter večanju tržne dejavnosti DMO – zima 2025/2026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trike="noStrike" spc="-1">
                <a:solidFill>
                  <a:srgbClr val="000000"/>
                </a:solidFill>
                <a:latin typeface="Aptos"/>
              </a:rPr>
              <a:t>NOVO: </a:t>
            </a:r>
            <a:r>
              <a:rPr lang="sl-SI" strike="noStrike" spc="-1">
                <a:solidFill>
                  <a:srgbClr val="000000"/>
                </a:solidFill>
                <a:latin typeface="Aptos"/>
              </a:rPr>
              <a:t>K</a:t>
            </a:r>
            <a:r>
              <a:rPr lang="sl-SI" spc="-1">
                <a:solidFill>
                  <a:srgbClr val="000000"/>
                </a:solidFill>
                <a:latin typeface="Aptos"/>
              </a:rPr>
              <a:t>adrovska okrepitev DMO z 20 % kadra</a:t>
            </a:r>
            <a:r>
              <a:rPr lang="sl-SI" strike="noStrike" spc="-1">
                <a:solidFill>
                  <a:srgbClr val="000000"/>
                </a:solidFill>
                <a:latin typeface="Aptos"/>
              </a:rPr>
              <a:t> 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za vodenje prodajne funkcije in razvoj prodajne miselnosti v ekipi z namenom večanja tržne dejavnosti v enotah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000000"/>
                </a:solidFill>
                <a:latin typeface="Aptos"/>
              </a:rPr>
              <a:t>NOVO: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Samostojna vključitev v ETOA združenje (največja evropska mreža agencij)</a:t>
            </a:r>
            <a:endParaRPr lang="sl-SI" strike="sng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trike="noStrike" spc="-1">
                <a:solidFill>
                  <a:srgbClr val="000000"/>
                </a:solidFill>
                <a:latin typeface="Aptos"/>
              </a:rPr>
              <a:t>NOVO: </a:t>
            </a:r>
            <a:r>
              <a:rPr lang="sl-SI" strike="noStrike" spc="-1">
                <a:solidFill>
                  <a:srgbClr val="000000"/>
                </a:solidFill>
                <a:latin typeface="Aptos"/>
              </a:rPr>
              <a:t>Kadrovska okrepitev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na področju digitalnega marketinga: N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adgraditi trženje doživetij, dogodkov (Martinovanje…) in vstopnic (muzeji) preko rezervacijskega portala na visitkras.info in poiskati možnosti za večjo vidnost in prodajo (vključitev lastnih doživetij na uveljavljene spletne portale </a:t>
            </a:r>
            <a:r>
              <a:rPr lang="sl-SI" b="0" strike="noStrike" spc="-1" err="1">
                <a:solidFill>
                  <a:srgbClr val="000000"/>
                </a:solidFill>
                <a:latin typeface="Aptos"/>
              </a:rPr>
              <a:t>TripAdvisor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 in Booking.com…), s ciljem večanja prodaje doživetij preko lastnega rezervacijskega sistema 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1.2 DMO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478440" y="1560240"/>
            <a:ext cx="11505960" cy="461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1.2.7 KRAS BRKINI BIKES </a:t>
            </a:r>
            <a:r>
              <a:rPr lang="sl-SI" strike="noStrike" spc="-1">
                <a:latin typeface="Aptos"/>
              </a:rPr>
              <a:t>(izvajanje vsaj do 2028; </a:t>
            </a:r>
            <a:r>
              <a:rPr lang="sl-SI" strike="noStrike" spc="-1" err="1">
                <a:latin typeface="Aptos"/>
              </a:rPr>
              <a:t>Crossmoby</a:t>
            </a:r>
            <a:r>
              <a:rPr lang="sl-SI" strike="noStrike" spc="-1">
                <a:latin typeface="Aptos"/>
              </a:rPr>
              <a:t> do 2026)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Zadoščanje minimalnim projektnim zahtevam, nižanje stroškov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Temeljito servisiranje polovice flote – 17 koles (oziroma po potrebi) električnih koles po zaključku sezone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Predelava električnih koles v klasična kolesa glede na stanje koles (predvidoma do 16 koles)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Opravljen pregled in priprava postaj MM Ibis d.o.o. v aprilu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Izvedba maj-september 2025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0" algn="l"/>
              </a:tabLst>
            </a:pPr>
            <a:r>
              <a:rPr lang="sl-SI" spc="-1">
                <a:latin typeface="Aptos"/>
              </a:rPr>
              <a:t>Želena vzpostavitev postaje v Pliskovici, premik enote OŠ Sežana k železniški postaji (predmet Občine Sežana)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Izvajanje rednih tedenskih obhodov 1-krat na teden :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buFont typeface="Courier New,monospace"/>
              <a:buChar char="o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Razvoz koles med postajami</a:t>
            </a:r>
            <a:endParaRPr lang="en-US" spc="-1">
              <a:solidFill>
                <a:srgbClr val="000000"/>
              </a:solidFill>
              <a:latin typeface="Aptos"/>
            </a:endParaRP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buFont typeface="Courier New,monospace"/>
              <a:buChar char="o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Manjša sprotna popravila koles ter redno vzdrževanje in čiščenje koles in postaj</a:t>
            </a:r>
            <a:endParaRPr lang="en-US" spc="-1">
              <a:solidFill>
                <a:srgbClr val="000000"/>
              </a:solidFill>
              <a:latin typeface="Aptos"/>
            </a:endParaRP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buFont typeface="Courier New,monospace"/>
              <a:buChar char="o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Odvoz koles na večja popravila v Logatec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Izvajanje 2 dogodkov promocije sistema Kras Brkini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Bikes</a:t>
            </a:r>
            <a:endParaRPr lang="sl-SI" spc="-1">
              <a:solidFill>
                <a:srgbClr val="000000"/>
              </a:solidFill>
              <a:latin typeface="Aptos"/>
            </a:endParaRP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Oglaševanje: občinska glasila,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promo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akcije, nagrajevanje kupcev, plačljivo lokalizirano oglaševanje (dogodkov), umeščanje v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novičnike</a:t>
            </a:r>
            <a:r>
              <a:rPr lang="sl-SI" spc="-1">
                <a:solidFill>
                  <a:srgbClr val="000000"/>
                </a:solidFill>
                <a:latin typeface="Aptos"/>
              </a:rPr>
              <a:t>, opremljanje ponudnikov z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info</a:t>
            </a:r>
            <a:endParaRPr lang="sl-SI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1.2 DMO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478440" y="1560240"/>
            <a:ext cx="11505960" cy="461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1.2.8 LOKALNO POVEZANI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Koordinacija prevozov na zahtevo za vse štiri kraško-brkinske občine</a:t>
            </a: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Promocija storitve med lokalnimi prebivalci in predvsem športnimi klubi ter promocija navzven (zainteresiranim občinam, udeležba na konferencah ipd.)</a:t>
            </a: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Pridobivanje virov dodatnega sofinanciranja za tekoče stroške (najem aplikacije, aktivnost koordiniranja, dostopnost ranljivim skupinam ipd.) ter izvedbo storitve (iz aktualnih in novih projektov)</a:t>
            </a: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i="1" spc="-1">
                <a:solidFill>
                  <a:srgbClr val="000000"/>
                </a:solidFill>
                <a:latin typeface="Aptos"/>
              </a:rPr>
              <a:t>V finančnem planu premik iz kategorije LAS projektov v DMO</a:t>
            </a:r>
          </a:p>
        </p:txBody>
      </p:sp>
    </p:spTree>
    <p:extLst>
      <p:ext uri="{BB962C8B-B14F-4D97-AF65-F5344CB8AC3E}">
        <p14:creationId xmlns:p14="http://schemas.microsoft.com/office/powerpoint/2010/main" val="3940469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838080" y="365040"/>
            <a:ext cx="920016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1.2 DMO – projekti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7" name="TextShape 2"/>
          <p:cNvSpPr txBox="1"/>
          <p:nvPr/>
        </p:nvSpPr>
        <p:spPr>
          <a:xfrm>
            <a:off x="906120" y="1690560"/>
            <a:ext cx="11058480" cy="4317048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1.2.9 PROJEKTI V IZVAJANJU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000000"/>
                </a:solidFill>
                <a:latin typeface="Aptos"/>
              </a:rPr>
              <a:t>Kras </a:t>
            </a:r>
            <a:r>
              <a:rPr lang="sl-SI" b="1" strike="noStrike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b="1" strike="noStrike" spc="-1">
                <a:solidFill>
                  <a:srgbClr val="000000"/>
                </a:solidFill>
                <a:latin typeface="Aptos"/>
              </a:rPr>
              <a:t> II - Izvedba aktivnosti za </a:t>
            </a:r>
            <a:r>
              <a:rPr lang="sl-SI" b="1" strike="noStrike" spc="-1" err="1">
                <a:solidFill>
                  <a:srgbClr val="000000"/>
                </a:solidFill>
                <a:latin typeface="Aptos"/>
              </a:rPr>
              <a:t>geopark</a:t>
            </a:r>
            <a:r>
              <a:rPr lang="sl-SI" b="1" strike="noStrike" spc="-1">
                <a:solidFill>
                  <a:srgbClr val="000000"/>
                </a:solidFill>
                <a:latin typeface="Aptos"/>
              </a:rPr>
              <a:t> Kras </a:t>
            </a:r>
            <a:r>
              <a:rPr lang="sl-SI" b="1" strike="noStrike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b="1" strike="noStrike" spc="-1">
                <a:solidFill>
                  <a:srgbClr val="000000"/>
                </a:solidFill>
                <a:latin typeface="Aptos"/>
              </a:rPr>
              <a:t>: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Oblikovanje čezmejnih doživetij/produktov</a:t>
            </a:r>
          </a:p>
          <a:p>
            <a:pPr marL="228600" indent="-2282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Organizacija čezmejnega srečanja s ponudniki s posvetom na temo trajnosti</a:t>
            </a:r>
          </a:p>
          <a:p>
            <a:pPr marL="228600" indent="-2282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Oglaševanje in produkcija</a:t>
            </a:r>
          </a:p>
          <a:p>
            <a:pPr marL="228600" indent="-2282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Študijska in novinarska tura </a:t>
            </a:r>
          </a:p>
          <a:p>
            <a:pPr marL="228600" indent="-2282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Sodelovanje pri razvoju </a:t>
            </a:r>
            <a:r>
              <a:rPr lang="sl-SI" b="0" strike="noStrike" spc="-1" err="1">
                <a:solidFill>
                  <a:srgbClr val="000000"/>
                </a:solidFill>
                <a:latin typeface="Aptos"/>
              </a:rPr>
              <a:t>geoturiz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ma</a:t>
            </a:r>
            <a:endParaRPr lang="sl-SI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000000"/>
                </a:solidFill>
                <a:latin typeface="Aptos"/>
              </a:rPr>
              <a:t>Organizacija Festivala kraška gmajna</a:t>
            </a:r>
            <a:r>
              <a:rPr lang="sl-SI" b="1" spc="-1">
                <a:solidFill>
                  <a:srgbClr val="000000"/>
                </a:solidFill>
                <a:latin typeface="Aptos"/>
              </a:rPr>
              <a:t> (pomlad + jesen)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1" strike="noStrike" spc="-1">
              <a:solidFill>
                <a:srgbClr val="FF6600"/>
              </a:solidFill>
              <a:latin typeface="Aptos"/>
              <a:ea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  <a:ea typeface="Aptos"/>
              </a:rPr>
              <a:t>PRIJAVE NA RAZPISE: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  <a:ea typeface="Aptos"/>
              </a:rPr>
              <a:t>Javni razpis za sofinanciranje aktivnosti promocije turistične ponudbe vodilnih turističnih destinacij v Sloveniji (STO) v letu 2025 v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višini 31.000 €. </a:t>
            </a:r>
            <a:r>
              <a:rPr lang="sl-SI" i="1" spc="-1">
                <a:solidFill>
                  <a:srgbClr val="000000"/>
                </a:solidFill>
                <a:latin typeface="Aptos"/>
              </a:rPr>
              <a:t>Lastno financiranje iz 90 % na 80 % v 2024.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pc="-1">
                <a:solidFill>
                  <a:srgbClr val="000000"/>
                </a:solidFill>
                <a:latin typeface="Aptos"/>
              </a:rPr>
              <a:t>Co-branding Thematic Promotional Campaigns – ETC European Travel 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Commmission</a:t>
            </a:r>
            <a:r>
              <a:rPr lang="en-US" spc="-1">
                <a:solidFill>
                  <a:srgbClr val="000000"/>
                </a:solidFill>
                <a:latin typeface="Aptos"/>
              </a:rPr>
              <a:t> – 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skupna</a:t>
            </a:r>
            <a:r>
              <a:rPr lang="en-US" spc="-1">
                <a:solidFill>
                  <a:srgbClr val="000000"/>
                </a:solidFill>
                <a:latin typeface="Aptos"/>
              </a:rPr>
              <a:t> 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promocija</a:t>
            </a:r>
            <a:r>
              <a:rPr lang="en-US" spc="-1">
                <a:solidFill>
                  <a:srgbClr val="000000"/>
                </a:solidFill>
                <a:latin typeface="Aptos"/>
              </a:rPr>
              <a:t> IT-SI-HR v S 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Ameriki</a:t>
            </a:r>
            <a:r>
              <a:rPr lang="en-US" spc="-1">
                <a:solidFill>
                  <a:srgbClr val="000000"/>
                </a:solidFill>
                <a:latin typeface="Aptos"/>
              </a:rPr>
              <a:t> in 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Kanadi</a:t>
            </a:r>
            <a:r>
              <a:rPr lang="en-US" spc="-1">
                <a:solidFill>
                  <a:srgbClr val="000000"/>
                </a:solidFill>
                <a:latin typeface="Aptos"/>
              </a:rPr>
              <a:t>: 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skupni</a:t>
            </a:r>
            <a:r>
              <a:rPr lang="en-US" spc="-1">
                <a:solidFill>
                  <a:srgbClr val="000000"/>
                </a:solidFill>
                <a:latin typeface="Aptos"/>
              </a:rPr>
              <a:t> 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upravičeni</a:t>
            </a:r>
            <a:r>
              <a:rPr lang="en-US" spc="-1">
                <a:solidFill>
                  <a:srgbClr val="000000"/>
                </a:solidFill>
                <a:latin typeface="Aptos"/>
              </a:rPr>
              <a:t> 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stroški</a:t>
            </a:r>
            <a:r>
              <a:rPr lang="en-US" spc="-1">
                <a:solidFill>
                  <a:srgbClr val="000000"/>
                </a:solidFill>
                <a:latin typeface="Aptos"/>
              </a:rPr>
              <a:t> ORA  5.000 EUR v 90.000 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budgeta</a:t>
            </a:r>
            <a:r>
              <a:rPr lang="en-US" spc="-1">
                <a:solidFill>
                  <a:srgbClr val="000000"/>
                </a:solidFill>
                <a:latin typeface="Aptos"/>
              </a:rPr>
              <a:t> 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projekta</a:t>
            </a:r>
            <a:r>
              <a:rPr lang="en-US" spc="-1">
                <a:solidFill>
                  <a:srgbClr val="000000"/>
                </a:solidFill>
                <a:latin typeface="Aptos"/>
              </a:rPr>
              <a:t> (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na</a:t>
            </a:r>
            <a:r>
              <a:rPr lang="en-US" spc="-1">
                <a:solidFill>
                  <a:srgbClr val="000000"/>
                </a:solidFill>
                <a:latin typeface="Aptos"/>
              </a:rPr>
              <a:t> 5.000 EUR 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lastnega</a:t>
            </a:r>
            <a:r>
              <a:rPr lang="en-US" spc="-1">
                <a:solidFill>
                  <a:srgbClr val="000000"/>
                </a:solidFill>
                <a:latin typeface="Aptos"/>
              </a:rPr>
              <a:t> </a:t>
            </a:r>
            <a:r>
              <a:rPr lang="en-US" spc="-1" err="1">
                <a:solidFill>
                  <a:srgbClr val="000000"/>
                </a:solidFill>
                <a:latin typeface="Aptos"/>
              </a:rPr>
              <a:t>vložka</a:t>
            </a:r>
            <a:r>
              <a:rPr lang="en-US" spc="-1">
                <a:solidFill>
                  <a:srgbClr val="000000"/>
                </a:solidFill>
                <a:latin typeface="Aptos"/>
              </a:rPr>
              <a:t>)</a:t>
            </a:r>
          </a:p>
          <a:p>
            <a:pPr>
              <a:lnSpc>
                <a:spcPct val="90000"/>
              </a:lnSpc>
              <a:spcBef>
                <a:spcPts val="6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838080" y="365040"/>
            <a:ext cx="920016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1.2 DMO – </a:t>
            </a:r>
            <a:r>
              <a:rPr lang="sl-SI" sz="4400" spc="-1">
                <a:solidFill>
                  <a:srgbClr val="000000"/>
                </a:solidFill>
                <a:latin typeface="Aptos Display"/>
              </a:rPr>
              <a:t>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7" name="TextShape 2"/>
          <p:cNvSpPr txBox="1"/>
          <p:nvPr/>
        </p:nvSpPr>
        <p:spPr>
          <a:xfrm>
            <a:off x="906120" y="1690560"/>
            <a:ext cx="11058480" cy="42051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1.2.</a:t>
            </a:r>
            <a:r>
              <a:rPr lang="sl-SI" sz="2000" b="1" spc="-1">
                <a:solidFill>
                  <a:srgbClr val="FF6600"/>
                </a:solidFill>
                <a:latin typeface="Aptos"/>
              </a:rPr>
              <a:t>10</a:t>
            </a: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 INVESTICIJE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 err="1">
                <a:solidFill>
                  <a:srgbClr val="000000"/>
                </a:solidFill>
                <a:latin typeface="Aptos"/>
              </a:rPr>
              <a:t>Računalnik+ekran+tipkovnica+miška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za zaposlenega v digitalnem marketingu z licencami in zaščito (2.200 €)</a:t>
            </a:r>
          </a:p>
          <a:p>
            <a:pPr>
              <a:lnSpc>
                <a:spcPct val="90000"/>
              </a:lnSpc>
              <a:spcBef>
                <a:spcPts val="601"/>
              </a:spcBef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646587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1.2 DMO – izzivi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9" name="TextShape 2"/>
          <p:cNvSpPr txBox="1"/>
          <p:nvPr/>
        </p:nvSpPr>
        <p:spPr>
          <a:xfrm>
            <a:off x="346320" y="1782720"/>
            <a:ext cx="11487092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9000"/>
          </a:bodyPr>
          <a:lstStyle/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b="1" strike="noStrike" spc="-1">
                <a:solidFill>
                  <a:schemeClr val="accent2"/>
                </a:solidFill>
                <a:latin typeface="Aptos"/>
              </a:rPr>
              <a:t>Realizacija tržne dejavnosti:</a:t>
            </a:r>
          </a:p>
          <a:p>
            <a:pPr marL="685800" lvl="1" indent="-227965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spc="-1">
                <a:solidFill>
                  <a:srgbClr val="000000"/>
                </a:solidFill>
                <a:latin typeface="Aptos"/>
              </a:rPr>
              <a:t>Razvoj in dvig</a:t>
            </a:r>
            <a:r>
              <a:rPr lang="sl-SI" sz="1600" b="0" strike="noStrike" spc="-1">
                <a:solidFill>
                  <a:srgbClr val="000000"/>
                </a:solidFill>
                <a:latin typeface="Aptos"/>
              </a:rPr>
              <a:t> prodaje doživetij preko nadgrajenega rezervacijskega sistema </a:t>
            </a:r>
          </a:p>
          <a:p>
            <a:pPr marL="685800" lvl="1" indent="-227965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b="0" strike="noStrike" spc="-1" err="1">
                <a:solidFill>
                  <a:srgbClr val="000000"/>
                </a:solidFill>
                <a:latin typeface="Aptos"/>
              </a:rPr>
              <a:t>Mentoriranje</a:t>
            </a:r>
            <a:r>
              <a:rPr lang="sl-SI" sz="1600" b="0" strike="noStrike" spc="-1">
                <a:solidFill>
                  <a:srgbClr val="000000"/>
                </a:solidFill>
                <a:latin typeface="Aptos"/>
              </a:rPr>
              <a:t> internega kadra za prevzem vodenja prodaje</a:t>
            </a:r>
          </a:p>
          <a:p>
            <a:pPr marL="685800" lvl="1" indent="-227965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spc="-1">
                <a:solidFill>
                  <a:srgbClr val="000000"/>
                </a:solidFill>
                <a:latin typeface="Aptos"/>
              </a:rPr>
              <a:t>Vzpostavitev turistične agencije za prodajo več dnevnih itinerarijev 365 dni </a:t>
            </a:r>
          </a:p>
          <a:p>
            <a:pPr marL="228600" indent="-227965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b="1" spc="-1">
                <a:solidFill>
                  <a:schemeClr val="accent2"/>
                </a:solidFill>
                <a:latin typeface="Aptos"/>
              </a:rPr>
              <a:t>Odprtje </a:t>
            </a:r>
            <a:r>
              <a:rPr lang="sl-SI" sz="1600" b="1" strike="noStrike" spc="-1">
                <a:solidFill>
                  <a:schemeClr val="accent2"/>
                </a:solidFill>
                <a:latin typeface="Aptos"/>
              </a:rPr>
              <a:t>TIC Lipica 2025: </a:t>
            </a:r>
            <a:r>
              <a:rPr lang="sl-SI" sz="1600" spc="-1">
                <a:solidFill>
                  <a:srgbClr val="000000"/>
                </a:solidFill>
                <a:latin typeface="Aptos"/>
              </a:rPr>
              <a:t>v finančni in vsebinski plan ni vključen TIC Lipica – naknadna presoja občine Sežana</a:t>
            </a:r>
          </a:p>
          <a:p>
            <a:pPr marL="228600" indent="-227965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b="1" spc="-1">
                <a:solidFill>
                  <a:schemeClr val="accent2"/>
                </a:solidFill>
                <a:latin typeface="Aptos"/>
              </a:rPr>
              <a:t>Nova enota turizem v Divači</a:t>
            </a: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b="1" strike="noStrike" spc="-1">
                <a:solidFill>
                  <a:schemeClr val="accent2"/>
                </a:solidFill>
                <a:latin typeface="Aptos"/>
              </a:rPr>
              <a:t>Kras Brkini </a:t>
            </a:r>
            <a:r>
              <a:rPr lang="sl-SI" sz="1600" b="1" strike="noStrike" spc="-1" err="1">
                <a:solidFill>
                  <a:schemeClr val="accent2"/>
                </a:solidFill>
                <a:latin typeface="Aptos"/>
              </a:rPr>
              <a:t>Bikes</a:t>
            </a:r>
            <a:r>
              <a:rPr lang="sl-SI" sz="1600" b="0" strike="noStrike" spc="-1">
                <a:solidFill>
                  <a:schemeClr val="accent2"/>
                </a:solidFill>
                <a:latin typeface="Aptos"/>
              </a:rPr>
              <a:t>: </a:t>
            </a:r>
            <a:r>
              <a:rPr lang="sl-SI" sz="1600" b="0" strike="noStrike" spc="-1">
                <a:latin typeface="Aptos"/>
              </a:rPr>
              <a:t>ohranjanje zahtev projekta na minimalni ravni prinaša večjo verjetnost reklamacij uporabnikov in </a:t>
            </a:r>
            <a:r>
              <a:rPr lang="sl-SI" sz="1600" b="0" strike="noStrike" spc="-1" err="1">
                <a:latin typeface="Aptos"/>
              </a:rPr>
              <a:t>šibenje</a:t>
            </a:r>
            <a:r>
              <a:rPr lang="sl-SI" sz="1600" b="0" strike="noStrike" spc="-1">
                <a:latin typeface="Aptos"/>
              </a:rPr>
              <a:t> podobe vključenih deležnikov v zagotavljanje storitve (ORA, občine)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sl-SI" sz="16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1.3 Enota Komen – fokus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9" name="TextShape 2"/>
          <p:cNvSpPr txBox="1"/>
          <p:nvPr/>
        </p:nvSpPr>
        <p:spPr>
          <a:xfrm>
            <a:off x="346320" y="1782720"/>
            <a:ext cx="11487092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9000"/>
          </a:bodyPr>
          <a:lstStyle/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b="1" spc="-1">
                <a:solidFill>
                  <a:srgbClr val="FF6600"/>
                </a:solidFill>
                <a:latin typeface="Aptos"/>
              </a:rPr>
              <a:t>Odprtje prenovljenega gradu in novega muzeja</a:t>
            </a:r>
            <a:r>
              <a:rPr lang="sl-SI" sz="1600" strike="noStrike" spc="-1">
                <a:latin typeface="Aptos"/>
              </a:rPr>
              <a:t>: otvoritev, vzpostavitev, označitev, trženje</a:t>
            </a: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b="1" spc="-1">
                <a:latin typeface="Aptos"/>
              </a:rPr>
              <a:t>Povezava agencijske dejavnosti  </a:t>
            </a:r>
            <a:r>
              <a:rPr lang="sl-SI" sz="1600" spc="-1">
                <a:latin typeface="Aptos"/>
              </a:rPr>
              <a:t>DMO in prodajne funkcije na enoti (trženje, </a:t>
            </a:r>
            <a:r>
              <a:rPr lang="sl-SI" sz="1600" spc="-1" err="1">
                <a:latin typeface="Aptos"/>
              </a:rPr>
              <a:t>dig</a:t>
            </a:r>
            <a:r>
              <a:rPr lang="sl-SI" sz="1600" spc="-1">
                <a:latin typeface="Aptos"/>
              </a:rPr>
              <a:t> </a:t>
            </a:r>
            <a:r>
              <a:rPr lang="sl-SI" sz="1600" spc="-1" err="1">
                <a:latin typeface="Aptos"/>
              </a:rPr>
              <a:t>mktg</a:t>
            </a:r>
            <a:r>
              <a:rPr lang="sl-SI" sz="1600" spc="-1">
                <a:latin typeface="Aptos"/>
              </a:rPr>
              <a:t>, osebna prodaja)</a:t>
            </a: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strike="noStrike" spc="-1">
                <a:latin typeface="Aptos"/>
              </a:rPr>
              <a:t>Krepitev </a:t>
            </a:r>
            <a:r>
              <a:rPr lang="sl-SI" sz="1600" b="1" spc="-1">
                <a:solidFill>
                  <a:srgbClr val="FF6600"/>
                </a:solidFill>
                <a:latin typeface="Aptos"/>
              </a:rPr>
              <a:t>tržne dejavnosti </a:t>
            </a:r>
            <a:r>
              <a:rPr lang="sl-SI" sz="1600" strike="noStrike" spc="-1">
                <a:latin typeface="Aptos"/>
              </a:rPr>
              <a:t>(razporeditev dela stroškov dela na tržno dejavnost) skozi prodajno naravnanost kolektiva, edukacijo in razvoj kadra ter testiranjem prodajno-pospeševalnih aktivnosti na enoti</a:t>
            </a: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b="1" spc="-1">
                <a:solidFill>
                  <a:srgbClr val="FF6600"/>
                </a:solidFill>
                <a:latin typeface="Aptos"/>
              </a:rPr>
              <a:t>Razvoj uspešnih dogodkov </a:t>
            </a:r>
            <a:r>
              <a:rPr lang="sl-SI" sz="1600" spc="-1">
                <a:latin typeface="Aptos"/>
              </a:rPr>
              <a:t>(Praznik vina in Poletni festival) in novih doživetij</a:t>
            </a:r>
            <a:endParaRPr lang="sl-SI" sz="1600" strike="noStrike" spc="-1">
              <a:latin typeface="Aptos"/>
            </a:endParaRP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b="1" spc="-1">
                <a:solidFill>
                  <a:srgbClr val="FF6600"/>
                </a:solidFill>
                <a:latin typeface="Aptos"/>
              </a:rPr>
              <a:t>Izobraževanje (na terenu) in krepitev kadrovske strukture študentov </a:t>
            </a:r>
            <a:r>
              <a:rPr lang="sl-SI" sz="1600" spc="-1">
                <a:latin typeface="Aptos"/>
              </a:rPr>
              <a:t>skozi stimulativni sistem plačila dela glede na uspešnost</a:t>
            </a:r>
            <a:r>
              <a:rPr lang="sl-SI" sz="1600" strike="noStrike" spc="-1">
                <a:latin typeface="Aptos"/>
              </a:rPr>
              <a:t> </a:t>
            </a: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600" strike="noStrike" spc="-1">
                <a:latin typeface="Aptos"/>
              </a:rPr>
              <a:t>Krepitev partnerskega sodelovanja z </a:t>
            </a:r>
            <a:r>
              <a:rPr lang="sl-SI" sz="1600" b="1" strike="noStrike" spc="-1">
                <a:latin typeface="Aptos"/>
              </a:rPr>
              <a:t>Združenjem turističnih vodnikov Krasa in Brkinov</a:t>
            </a:r>
            <a:r>
              <a:rPr lang="sl-SI" sz="1600" strike="noStrike" spc="-1">
                <a:latin typeface="Aptos"/>
              </a:rPr>
              <a:t>: program dela, 2x letni razvojni sestanek z ožjo ekipo, sprejetje novega odloka o turističnem vodenju na območju kraško-brkinskih občin na občinskih svetih ob uveljavitvi novega cenika vodenja za območje destinacije za leto 2025 </a:t>
            </a: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sl-SI" sz="1600" b="1" spc="-1">
              <a:solidFill>
                <a:schemeClr val="accent2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sl-SI" sz="1600" b="0" strike="noStrike" spc="-1">
              <a:solidFill>
                <a:srgbClr val="000000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8542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FF6600"/>
                </a:solidFill>
                <a:latin typeface="Aptos Display"/>
              </a:rPr>
              <a:t>TEMELJNE USMERITVE ORA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346320" y="178272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POSLANSTVO</a:t>
            </a: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VIZIJA</a:t>
            </a: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VREDNOTE</a:t>
            </a: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STRATEŠKI DELEŽNIKI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335562" y="116386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1.3 Enota Komen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1" name="TextShape 2"/>
          <p:cNvSpPr txBox="1"/>
          <p:nvPr/>
        </p:nvSpPr>
        <p:spPr>
          <a:xfrm>
            <a:off x="481680" y="1030044"/>
            <a:ext cx="11710320" cy="5467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spcAft>
                <a:spcPts val="1001"/>
              </a:spcAft>
              <a:tabLst>
                <a:tab pos="0" algn="l"/>
              </a:tabLst>
            </a:pPr>
            <a:r>
              <a:rPr lang="sl-SI" sz="6200" b="1" strike="noStrike" spc="-1">
                <a:solidFill>
                  <a:srgbClr val="FF6600"/>
                </a:solidFill>
                <a:latin typeface="Aptos"/>
              </a:rPr>
              <a:t>1.3.1 TURISTIČNO INFORMACIJSKA DEJAVNOST</a:t>
            </a:r>
            <a:endParaRPr lang="sl-SI" sz="6200" b="0" strike="noStrike" spc="-1">
              <a:solidFill>
                <a:srgbClr val="FF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5200" b="1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Center za obiskovalce Grad Štanjel</a:t>
            </a: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: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Calibri"/>
              </a:rPr>
              <a:t>Informiranje turistov in obiskovalcev centra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Pomoč pri organizaciji prireditev, poslovnih in strokovnih srečanj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Calibri"/>
              </a:rPr>
              <a:t>Skrb za nemoteno dnevno obratovanje Galerije Lojzeta Spacala in Muzeja Grad Štanjel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Calibri"/>
              </a:rPr>
              <a:t>Prodaja vin v Vinoteki Grad Štanjel – jačanje promocijske aktivnosti skozi skupinske obiske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Beleženje in vodenje statistik</a:t>
            </a:r>
          </a:p>
          <a:p>
            <a:pPr marL="343080" indent="-342720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b="1" spc="-1">
                <a:solidFill>
                  <a:srgbClr val="000000"/>
                </a:solidFill>
                <a:latin typeface="Aptos Display" panose="020B0004020202020204" pitchFamily="34" charset="0"/>
                <a:ea typeface="Calibri"/>
              </a:rPr>
              <a:t>NOVO</a:t>
            </a:r>
            <a:r>
              <a:rPr lang="sl-SI" sz="5200" spc="-1">
                <a:solidFill>
                  <a:srgbClr val="000000"/>
                </a:solidFill>
                <a:latin typeface="Aptos Display" panose="020B0004020202020204" pitchFamily="34" charset="0"/>
                <a:ea typeface="Calibri"/>
              </a:rPr>
              <a:t>: zbiranje mnenj obiskovalcev o kakovosti storitev ORA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>
              <a:lnSpc>
                <a:spcPct val="120000"/>
              </a:lnSpc>
              <a:tabLst>
                <a:tab pos="0" algn="l"/>
              </a:tabLst>
            </a:pPr>
            <a:r>
              <a:rPr lang="sl-SI" sz="5200" b="1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Vodniška služba</a:t>
            </a: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: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Koordinacija in izvajanje vodniške službe v enoti Komen in na destinaciji Kras in Brkini (priprava ponudb, vodenje naročil in koordinacija vodnikov)</a:t>
            </a:r>
          </a:p>
          <a:p>
            <a:pPr marL="343080" indent="-342720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b="1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NOVO</a:t>
            </a:r>
            <a:r>
              <a:rPr lang="sl-SI" sz="5200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: vključevanje produktov Štanjela v agencijsko dejavnost DMO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  <a:ea typeface="Times New Roman"/>
            </a:endParaRPr>
          </a:p>
          <a:p>
            <a:pPr marL="343080" indent="-342720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b="1" strike="noStrike" spc="-1">
                <a:solidFill>
                  <a:srgbClr val="000000"/>
                </a:solidFill>
                <a:latin typeface="Aptos Display" panose="020B0004020202020204" pitchFamily="34" charset="0"/>
              </a:rPr>
              <a:t>NOVO</a:t>
            </a: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</a:rPr>
              <a:t>: prihodek se deli na 1/3 tržna dejavnost (SM 21000), 2/3 pa na koncesijo (SM 21003)</a:t>
            </a:r>
          </a:p>
          <a:p>
            <a:pPr marL="343080" indent="-342720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b="1" spc="-1">
                <a:solidFill>
                  <a:srgbClr val="000000"/>
                </a:solidFill>
                <a:latin typeface="Aptos Display" panose="020B0004020202020204" pitchFamily="34" charset="0"/>
              </a:rPr>
              <a:t>NOVO</a:t>
            </a:r>
            <a:r>
              <a:rPr lang="sl-SI" sz="5200" spc="-1">
                <a:solidFill>
                  <a:srgbClr val="000000"/>
                </a:solidFill>
                <a:latin typeface="Aptos Display" panose="020B0004020202020204" pitchFamily="34" charset="0"/>
              </a:rPr>
              <a:t>:  potrditev na občinskih svetih prenovljenega odloka o turističnem vodenju na območju kraško-brkinskih občin in nov cenik vodenja za območje destinacije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b="1" spc="-1">
                <a:solidFill>
                  <a:srgbClr val="000000"/>
                </a:solidFill>
                <a:latin typeface="Aptos Display" panose="020B0004020202020204" pitchFamily="34" charset="0"/>
              </a:rPr>
              <a:t>NOVO</a:t>
            </a:r>
            <a:r>
              <a:rPr lang="sl-SI" sz="5200" spc="-1">
                <a:solidFill>
                  <a:srgbClr val="000000"/>
                </a:solidFill>
                <a:latin typeface="Aptos Display" panose="020B0004020202020204" pitchFamily="34" charset="0"/>
              </a:rPr>
              <a:t>: 1x nov produkt, ki temelji na kulinariki in kulturni dediščini Krasa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br>
              <a:rPr lang="sl-SI" sz="5200">
                <a:latin typeface="Aptos Display" panose="020B0004020202020204" pitchFamily="34" charset="0"/>
              </a:rPr>
            </a:br>
            <a:r>
              <a:rPr lang="sl-SI" sz="5200" b="1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Trgovina</a:t>
            </a: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: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 algn="just">
              <a:lnSpc>
                <a:spcPct val="120000"/>
              </a:lnSpc>
              <a:buClr>
                <a:srgbClr val="000000"/>
              </a:buClr>
              <a:buFont typeface="&quot;Calibri&quot;"/>
              <a:buChar char="-"/>
              <a:tabLst>
                <a:tab pos="0" algn="l"/>
              </a:tabLst>
            </a:pP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Calibri"/>
              </a:rPr>
              <a:t>Vodenje in koordinacija kraške trgovinice v enoti Komen</a:t>
            </a:r>
          </a:p>
          <a:p>
            <a:pPr marL="343080" indent="-342720" algn="just">
              <a:lnSpc>
                <a:spcPct val="120000"/>
              </a:lnSpc>
              <a:buClr>
                <a:srgbClr val="000000"/>
              </a:buClr>
              <a:buFont typeface="&quot;Calibri&quot;"/>
              <a:buChar char="-"/>
              <a:tabLst>
                <a:tab pos="0" algn="l"/>
              </a:tabLst>
            </a:pPr>
            <a:r>
              <a:rPr lang="sl-SI" sz="5200" b="1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NOVO: Vsebinska nadgradnja </a:t>
            </a:r>
            <a:r>
              <a:rPr lang="sl-SI" sz="5200" b="1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asortimana</a:t>
            </a:r>
            <a:r>
              <a:rPr lang="sl-SI" sz="5200" b="1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, ABC, primarni vsebinski fokus trženja enot je ponudba občine, kjer ima enota sedež (70 % tržno-prodajnega angažmaja), sekundarni vsebinski fokus trženja je ponudba ostale destinacije Krasa in Brkinov (30 % tržno-prodajnega angažmaja); izključujoč Lipico.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 algn="just">
              <a:lnSpc>
                <a:spcPct val="120000"/>
              </a:lnSpc>
              <a:buClr>
                <a:srgbClr val="000000"/>
              </a:buClr>
              <a:buFont typeface="&quot;Calibri&quot;"/>
              <a:buChar char="-"/>
              <a:tabLst>
                <a:tab pos="0" algn="l"/>
              </a:tabLst>
            </a:pP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Calibri"/>
              </a:rPr>
              <a:t>Vsebinska nadgradnja in posodobitev (spremljanje ponudbe ponudnikov in smiselno vključevanje novih artiklov, ki spadajo v muzejsko trgovino)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 algn="just">
              <a:lnSpc>
                <a:spcPct val="120000"/>
              </a:lnSpc>
              <a:buClr>
                <a:srgbClr val="000000"/>
              </a:buClr>
              <a:buFont typeface="&quot;Calibri&quot;"/>
              <a:buChar char="-"/>
              <a:tabLst>
                <a:tab pos="0" algn="l"/>
              </a:tabLst>
            </a:pPr>
            <a:r>
              <a:rPr lang="sl-SI" sz="5200" b="1" strike="noStrike" spc="-1">
                <a:solidFill>
                  <a:srgbClr val="000000"/>
                </a:solidFill>
                <a:latin typeface="Aptos Display" panose="020B0004020202020204" pitchFamily="34" charset="0"/>
                <a:ea typeface="Calibri"/>
              </a:rPr>
              <a:t>DODATNO</a:t>
            </a: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Calibri"/>
              </a:rPr>
              <a:t>: izpostavitev artiklov v kraški trgovinici v skladu s promocijskim načrtom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algn="just">
              <a:lnSpc>
                <a:spcPct val="90000"/>
              </a:lnSpc>
              <a:tabLst>
                <a:tab pos="0" algn="l"/>
              </a:tabLst>
            </a:pP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algn="just">
              <a:lnSpc>
                <a:spcPct val="90000"/>
              </a:lnSpc>
              <a:tabLst>
                <a:tab pos="0" algn="l"/>
              </a:tabLst>
            </a:pPr>
            <a:r>
              <a:rPr lang="sl-SI" sz="5200" b="1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Študentsko delo</a:t>
            </a: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: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 algn="just">
              <a:lnSpc>
                <a:spcPct val="120000"/>
              </a:lnSpc>
              <a:buClr>
                <a:srgbClr val="000000"/>
              </a:buClr>
              <a:buFont typeface="&quot;Calibri&quot;"/>
              <a:buChar char="-"/>
              <a:tabLst>
                <a:tab pos="0" algn="l"/>
              </a:tabLst>
            </a:pP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Calibri"/>
              </a:rPr>
              <a:t>Izobraževanje in usposabljanje študentske delovne sile za delo v centru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 algn="just">
              <a:lnSpc>
                <a:spcPct val="120000"/>
              </a:lnSpc>
              <a:buClr>
                <a:srgbClr val="000000"/>
              </a:buClr>
              <a:buFont typeface="&quot;Calibri&quot;"/>
              <a:buChar char="-"/>
              <a:tabLst>
                <a:tab pos="0" algn="l"/>
              </a:tabLst>
            </a:pPr>
            <a:r>
              <a:rPr lang="sl-SI" sz="5200" b="1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NOVO</a:t>
            </a: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: krepitev atraktivnosti študentskega dela skozi stopnjevalno lestvico plačil študentov (kot stimulacija za opravljeno delo)</a:t>
            </a:r>
          </a:p>
          <a:p>
            <a:pPr marL="360" algn="just">
              <a:lnSpc>
                <a:spcPct val="120000"/>
              </a:lnSpc>
              <a:buClr>
                <a:srgbClr val="000000"/>
              </a:buClr>
              <a:tabLst>
                <a:tab pos="0" algn="l"/>
              </a:tabLst>
            </a:pP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algn="just">
              <a:lnSpc>
                <a:spcPct val="90000"/>
              </a:lnSpc>
              <a:tabLst>
                <a:tab pos="0" algn="l"/>
              </a:tabLst>
            </a:pPr>
            <a:r>
              <a:rPr lang="sl-SI" sz="5200" b="1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Ponudniki</a:t>
            </a: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: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 algn="just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Aktivno obveščanje ponudnikov o </a:t>
            </a:r>
            <a:r>
              <a:rPr lang="sl-SI" sz="5200" b="0" strike="noStrike" spc="-1" err="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destinacijskih</a:t>
            </a: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 akcijah, prireditvah in novostih v enoti Komen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343080" indent="-342720" algn="just">
              <a:lnSpc>
                <a:spcPct val="120000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r>
              <a:rPr lang="sl-SI" sz="5200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Skrb za zadovoljstvo turističnih ponudnikov: obiskovanje turističnih ponudnikov, distribucija promocijskega materiala in letna srečanja</a:t>
            </a:r>
            <a:endParaRPr lang="sl-SI" sz="5200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algn="just">
              <a:lnSpc>
                <a:spcPct val="90000"/>
              </a:lnSpc>
              <a:tabLst>
                <a:tab pos="0" algn="l"/>
              </a:tabLst>
            </a:pPr>
            <a:endParaRPr lang="sl-SI" sz="5200" b="0" strike="noStrike" spc="-1">
              <a:solidFill>
                <a:srgbClr val="000000"/>
              </a:solidFill>
              <a:latin typeface="Aptos"/>
            </a:endParaRPr>
          </a:p>
          <a:p>
            <a:pPr algn="just">
              <a:lnSpc>
                <a:spcPct val="90000"/>
              </a:lnSpc>
              <a:tabLst>
                <a:tab pos="0" algn="l"/>
              </a:tabLst>
            </a:pPr>
            <a:endParaRPr lang="sl-SI" sz="52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br>
              <a:rPr lang="sl-SI" sz="5200"/>
            </a:br>
            <a:endParaRPr lang="sl-SI" sz="52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4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4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4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40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1.3 Enota Komen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3" name="TextShape 2"/>
          <p:cNvSpPr txBox="1"/>
          <p:nvPr/>
        </p:nvSpPr>
        <p:spPr>
          <a:xfrm>
            <a:off x="346320" y="1350000"/>
            <a:ext cx="11750760" cy="63392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1.3.2 DOGODKI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Organizacija in so-organizacija prireditev: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285750" indent="-285750" algn="just">
              <a:lnSpc>
                <a:spcPct val="115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Slavnosti dogodki ob odprtju prenovljenega gradu in novega muzeja</a:t>
            </a:r>
            <a:endParaRPr lang="sl-SI" b="1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285750" indent="-285750" algn="just">
              <a:lnSpc>
                <a:spcPct val="115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R</a:t>
            </a: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azstava Zoran Mušič v Galeriji Lojzeta Spacala z otvoritvenim dogodkom (v okviru EPK)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285750" indent="-285750" algn="just">
              <a:lnSpc>
                <a:spcPct val="115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Poletni festival </a:t>
            </a: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(v </a:t>
            </a:r>
            <a:r>
              <a:rPr lang="sl-SI" b="0" strike="noStrike" spc="-1" err="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soorganizaciji</a:t>
            </a: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 z lokalnimi društvi</a:t>
            </a:r>
            <a:r>
              <a:rPr lang="sl-SI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 </a:t>
            </a: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in drugimi podizvajalci</a:t>
            </a:r>
            <a:r>
              <a:rPr lang="sl-SI" spc="-1">
                <a:latin typeface="Aptos Display" panose="020B0004020202020204" pitchFamily="34" charset="0"/>
                <a:ea typeface="Times New Roman"/>
              </a:rPr>
              <a:t>) (v 2024 skoraj 5.000 obiskovalcev) </a:t>
            </a:r>
          </a:p>
          <a:p>
            <a:pPr marL="285750" indent="-285750" algn="just">
              <a:lnSpc>
                <a:spcPct val="115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b="1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Praznik vina v Štanjelu</a:t>
            </a:r>
            <a:endParaRPr lang="sl-SI" b="1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285750" indent="-285750" algn="just">
              <a:lnSpc>
                <a:spcPct val="115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Prazničen Štanjel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in druge priložnostne manjše prireditve (Dan kraškega ovčarja, Pomladni in jesenski dan za Škratji Kras, Festival </a:t>
            </a:r>
            <a:r>
              <a:rPr lang="sl-SI" b="0" strike="noStrike" spc="-1" err="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Vilenica</a:t>
            </a: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, Festival kraška gmajna, Spacalov pohod, Mednarodni dan muzejev, Dobimo se na vrtovih, Poletna muzejska noč, Jesenske serenade, Podelitev Rilkejeve nagrade, Festival narečnega/otroškega </a:t>
            </a:r>
            <a:r>
              <a:rPr lang="sl-SI" b="0" strike="noStrike" spc="-1" err="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kamišibaja</a:t>
            </a: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, Ta veseli dan kulture, … ).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Times New Roman"/>
              </a:rPr>
              <a:t> 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1.3 Enota Komen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5" name="TextShape 2"/>
          <p:cNvSpPr txBox="1"/>
          <p:nvPr/>
        </p:nvSpPr>
        <p:spPr>
          <a:xfrm>
            <a:off x="375120" y="1575720"/>
            <a:ext cx="10515240" cy="459360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1.3.3 UPRAVLJANJE Z OBJEKTI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000000"/>
                </a:solidFill>
                <a:latin typeface="Aptos"/>
              </a:rPr>
              <a:t>Vzpostavitev objekta za odprtje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Odprtje prenovljenega gradu in </a:t>
            </a:r>
            <a:r>
              <a:rPr lang="sl-SI" b="1" spc="-1">
                <a:solidFill>
                  <a:srgbClr val="000000"/>
                </a:solidFill>
                <a:latin typeface="Aptos"/>
              </a:rPr>
              <a:t>enotna interna označitev objekta 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Določitev </a:t>
            </a:r>
            <a:r>
              <a:rPr lang="sl-SI" b="1" spc="-1">
                <a:solidFill>
                  <a:srgbClr val="000000"/>
                </a:solidFill>
                <a:latin typeface="Aptos"/>
              </a:rPr>
              <a:t>sistema označevalnih tabel za turistično ponudbo in znamenitosti v Štanjelu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Redna vzdrževalna dela (servisi, obdobni pregledi naprav in inštalacij, odpravljanje manjših napak na objektih …) in zagotavljanje obratovanja objektov (Grad Štanjel, javne sanitarije, Kobdiljski stolp)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Sanacija likovnih del L. Spacal in ureditev lastništva osebnih predmetov L. Spacal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1.3 Enota Komen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7" name="TextShape 2"/>
          <p:cNvSpPr txBox="1"/>
          <p:nvPr/>
        </p:nvSpPr>
        <p:spPr>
          <a:xfrm>
            <a:off x="466560" y="1465920"/>
            <a:ext cx="11581920" cy="4696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1.3.4 TRŽNO KOMUNICIRANJE 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 Display"/>
              </a:rPr>
              <a:t>Odprtje obnovljenega Gradu Štanjel (otvoritveni dogodek, posodobitev cenikov, tiskovine – splošna, pedagoški programi, poslovni turizem)</a:t>
            </a:r>
            <a:endParaRPr lang="sl-SI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 Display"/>
              </a:rPr>
              <a:t>Priprava vsebin za digitalno promocijo (Facebook in </a:t>
            </a:r>
            <a:r>
              <a:rPr lang="sl-SI" b="0" strike="noStrike" spc="-1" err="1">
                <a:solidFill>
                  <a:srgbClr val="000000"/>
                </a:solidFill>
                <a:latin typeface="Aptos Display"/>
              </a:rPr>
              <a:t>Instagram</a:t>
            </a:r>
            <a:r>
              <a:rPr lang="sl-SI" b="0" strike="noStrike" spc="-1">
                <a:solidFill>
                  <a:srgbClr val="000000"/>
                </a:solidFill>
                <a:latin typeface="Aptos Display"/>
              </a:rPr>
              <a:t> profil Visit Štanjel, Vinoteka Grad Štanjel, spletna stran Visit Štanjel)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 Display"/>
              </a:rPr>
              <a:t>Aktivna promocija vodenih ogledov in doživetij, Galerije Lojzeta Spacala in Muzeja Grad Štanjel, poslovnih dogodkov, pedagoških programov, najemov prostorov in tematskih promocijskih akcij: družbena omrežja (sponzorirane objave), spletna stran, sejmi, letaki (sejmi, turistični ponudniki), podjetja in širša javnost na družbenih omrežjih, izdelava novih fotografij in video vsebin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 Display"/>
              </a:rPr>
              <a:t>PR aktivnosti: e-</a:t>
            </a:r>
            <a:r>
              <a:rPr lang="sl-SI" b="0" strike="noStrike" spc="-1" err="1">
                <a:solidFill>
                  <a:srgbClr val="000000"/>
                </a:solidFill>
                <a:latin typeface="Aptos Display"/>
              </a:rPr>
              <a:t>novičnik</a:t>
            </a:r>
            <a:r>
              <a:rPr lang="sl-SI" b="0" strike="noStrike" spc="-1">
                <a:solidFill>
                  <a:srgbClr val="000000"/>
                </a:solidFill>
                <a:latin typeface="Aptos Display"/>
              </a:rPr>
              <a:t>, objave člankov v občinskem glasilu in objave poročil ter novic za medije na spletni strani Visit Štanjel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 Display"/>
              </a:rPr>
              <a:t>Priprava sejemskih aktivnosti (ideje, pobude, priprava materiala) in sodelovanje na </a:t>
            </a:r>
            <a:r>
              <a:rPr lang="sl-SI" b="0" strike="noStrike" spc="-1" err="1">
                <a:solidFill>
                  <a:srgbClr val="000000"/>
                </a:solidFill>
                <a:latin typeface="Aptos Display"/>
              </a:rPr>
              <a:t>destinacijskih</a:t>
            </a:r>
            <a:r>
              <a:rPr lang="sl-SI" b="0" strike="noStrike" spc="-1">
                <a:solidFill>
                  <a:srgbClr val="000000"/>
                </a:solidFill>
                <a:latin typeface="Aptos Display"/>
              </a:rPr>
              <a:t> sejmih po potrebi in navodilih DMO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 Display"/>
                <a:ea typeface="Times New Roman"/>
              </a:rPr>
              <a:t>Letni strateški načrt za izpostavitev in predstavitev mesečnih izdelkov v kraški trgovinici Centra za obiskovalce Grad Štanjel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 Display"/>
                <a:ea typeface="Times New Roman"/>
              </a:rPr>
              <a:t>Aktivno trženje B2B segmentu kupcev, priprava ponudb za najeme prostorov v Gradu Štanjel</a:t>
            </a:r>
            <a:r>
              <a:rPr lang="sl-SI" spc="-1">
                <a:solidFill>
                  <a:srgbClr val="000000"/>
                </a:solidFill>
                <a:latin typeface="Aptos Display"/>
                <a:ea typeface="Times New Roman"/>
              </a:rPr>
              <a:t> in osebna prodaja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 Display"/>
                <a:ea typeface="Times New Roman"/>
              </a:rPr>
              <a:t>Promocija Vinoteke Grad Štanjel s poudarkom na turističnih agencijah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0" strike="noStrike" spc="-1" err="1">
                <a:solidFill>
                  <a:srgbClr val="000000"/>
                </a:solidFill>
                <a:latin typeface="Aptos Display"/>
                <a:ea typeface="Times New Roman"/>
              </a:rPr>
              <a:t>Ferrarijev</a:t>
            </a:r>
            <a:r>
              <a:rPr lang="sl-SI" b="0" strike="noStrike" spc="-1">
                <a:solidFill>
                  <a:srgbClr val="000000"/>
                </a:solidFill>
                <a:latin typeface="Aptos Display"/>
                <a:ea typeface="Times New Roman"/>
              </a:rPr>
              <a:t> vrt: trženje (pogodba)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1.3 Enota Komen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254000" y="1520640"/>
            <a:ext cx="11852440" cy="49944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1.3.5 PROJEKTI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tabLst>
                <a:tab pos="0" algn="l"/>
              </a:tabLst>
            </a:pPr>
            <a:r>
              <a:rPr lang="sl-SI" sz="1800" b="0" strike="noStrike" spc="-1">
                <a:solidFill>
                  <a:srgbClr val="000000"/>
                </a:solidFill>
                <a:latin typeface="Aptos Display"/>
              </a:rPr>
              <a:t>PROJEKTI – LASTNI:</a:t>
            </a: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800" b="0" strike="noStrike" spc="-1">
                <a:solidFill>
                  <a:srgbClr val="000000"/>
                </a:solidFill>
                <a:latin typeface="Aptos Display"/>
              </a:rPr>
              <a:t>EPK 2025: razstava Zoran Mušič v Galeriji Lojzeta Spacal</a:t>
            </a: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800" b="0" strike="noStrike" spc="-1" err="1">
                <a:solidFill>
                  <a:srgbClr val="000000"/>
                </a:solidFill>
                <a:latin typeface="Aptos Display"/>
              </a:rPr>
              <a:t>Tomato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</a:rPr>
              <a:t>: 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»</a:t>
            </a: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The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 Original </a:t>
            </a: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Museum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 </a:t>
            </a: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Available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 To </a:t>
            </a: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Overall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 </a:t>
            </a: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project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«: spodbujanje obiska muzejev</a:t>
            </a: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Walk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 </a:t>
            </a: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of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 </a:t>
            </a: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Peace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+: promocijske vsebine pred odprtjem Muzeja na prostem Grmada</a:t>
            </a: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Agrotur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+: sodelovanje z enoto razvoj pri uresničevanju aktivnosti v Štanjelu (</a:t>
            </a: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info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 zaslon, muzej terana, strokovni dogodki …)</a:t>
            </a: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Kras </a:t>
            </a: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Carso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 II: organizacija dogodkov na območju občine Komen</a:t>
            </a: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Zelena shema slovenskega turizma in Zeleni ključ Grad Štanjel</a:t>
            </a: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tabLst>
                <a:tab pos="0" algn="l"/>
              </a:tabLst>
            </a:pPr>
            <a:endParaRPr lang="sl-SI" spc="-1">
              <a:solidFill>
                <a:srgbClr val="000000"/>
              </a:solidFill>
              <a:latin typeface="Aptos Display"/>
              <a:ea typeface="Aptos"/>
            </a:endParaRP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 Display"/>
                <a:ea typeface="Aptos"/>
              </a:rPr>
              <a:t>PROJEKTI – V IMENU OBČINE:</a:t>
            </a: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800" b="0" strike="noStrike" spc="-1">
                <a:solidFill>
                  <a:srgbClr val="000000"/>
                </a:solidFill>
                <a:latin typeface="Aptos Display"/>
              </a:rPr>
              <a:t>Kulturni inkubator Štanjel: sodelovanje pri zaključevanju investicije obnove gradu in postavitvi stalne zbirke</a:t>
            </a: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800" b="0" strike="noStrike" spc="-1">
                <a:solidFill>
                  <a:srgbClr val="000000"/>
                </a:solidFill>
                <a:latin typeface="Aptos Display"/>
              </a:rPr>
              <a:t>Zeleno srce Krasa: daljinska pohodniška pot na območju občin požara 2022</a:t>
            </a: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Walk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 </a:t>
            </a: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of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 </a:t>
            </a:r>
            <a:r>
              <a:rPr lang="sl-SI" sz="1800" b="0" strike="noStrike" spc="-1" err="1">
                <a:solidFill>
                  <a:srgbClr val="000000"/>
                </a:solidFill>
                <a:latin typeface="Aptos Display"/>
                <a:ea typeface="Aptos"/>
              </a:rPr>
              <a:t>Peace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+: </a:t>
            </a:r>
            <a:r>
              <a:rPr lang="sl-SI" spc="-1">
                <a:solidFill>
                  <a:srgbClr val="000000"/>
                </a:solidFill>
                <a:latin typeface="Aptos Display"/>
                <a:ea typeface="Aptos"/>
              </a:rPr>
              <a:t>sodelovanje pri vzpostavljanju 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  <a:ea typeface="Aptos"/>
              </a:rPr>
              <a:t>Muzeja na prostem Grmada</a:t>
            </a: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tabLst>
                <a:tab pos="0" algn="l"/>
              </a:tabLst>
            </a:pP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1.3 Enota Komen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459000" y="1520640"/>
            <a:ext cx="10515240" cy="358740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1.3.6 INVESTICIJE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800" b="0" strike="noStrike" spc="-1">
                <a:solidFill>
                  <a:srgbClr val="000000"/>
                </a:solidFill>
                <a:latin typeface="Aptos Display"/>
              </a:rPr>
              <a:t>Premična oprema (mize, stoli, stojala) za novi konferenčni dvorani v obnovljenem delu gradu - 1. nadstropje Spodnji palacij – 6.</a:t>
            </a:r>
            <a:r>
              <a:rPr lang="sl-SI" spc="-1">
                <a:solidFill>
                  <a:srgbClr val="000000"/>
                </a:solidFill>
                <a:latin typeface="Aptos Display"/>
              </a:rPr>
              <a:t>3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</a:rPr>
              <a:t>00 €</a:t>
            </a: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1800" b="0" strike="noStrike" spc="-1">
                <a:solidFill>
                  <a:srgbClr val="000000"/>
                </a:solidFill>
                <a:latin typeface="Aptos Display"/>
              </a:rPr>
              <a:t>Promocijsko stojalo za promocijo muzeja ( v okviru projekta </a:t>
            </a:r>
            <a:r>
              <a:rPr lang="sl-SI" sz="1800" b="0" strike="noStrike" spc="-1" err="1">
                <a:solidFill>
                  <a:srgbClr val="000000"/>
                </a:solidFill>
                <a:latin typeface="Aptos Display"/>
              </a:rPr>
              <a:t>Tomato</a:t>
            </a:r>
            <a:r>
              <a:rPr lang="sl-SI" sz="1800" b="0" strike="noStrike" spc="-1">
                <a:solidFill>
                  <a:srgbClr val="000000"/>
                </a:solidFill>
                <a:latin typeface="Aptos Display"/>
              </a:rPr>
              <a:t> – Zavod </a:t>
            </a:r>
            <a:r>
              <a:rPr lang="sl-SI" sz="1800" b="0" strike="noStrike" spc="-1" err="1">
                <a:latin typeface="Aptos Display"/>
              </a:rPr>
              <a:t>Škrateljc</a:t>
            </a:r>
            <a:r>
              <a:rPr lang="sl-SI" sz="1800" b="0" strike="noStrike" spc="-1">
                <a:latin typeface="Aptos Display"/>
              </a:rPr>
              <a:t>) – </a:t>
            </a:r>
            <a:r>
              <a:rPr lang="sl-SI" spc="-1">
                <a:latin typeface="Aptos Display"/>
              </a:rPr>
              <a:t>70</a:t>
            </a:r>
            <a:r>
              <a:rPr lang="sl-SI" sz="1800" b="0" strike="noStrike" spc="-1">
                <a:latin typeface="Aptos Display"/>
              </a:rPr>
              <a:t>0 €</a:t>
            </a:r>
            <a:endParaRPr lang="sl-SI" sz="1800" b="0" strike="noStrike" spc="-1"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1.3 Enota Komen – izzivi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7" name="TextShape 2"/>
          <p:cNvSpPr txBox="1"/>
          <p:nvPr/>
        </p:nvSpPr>
        <p:spPr>
          <a:xfrm>
            <a:off x="132000" y="1310998"/>
            <a:ext cx="11928000" cy="5064419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trike="noStrike" spc="-1">
                <a:solidFill>
                  <a:srgbClr val="FF6600"/>
                </a:solidFill>
                <a:latin typeface="Aptos Display" panose="020B0004020202020204" pitchFamily="34" charset="0"/>
                <a:ea typeface="Aptos"/>
              </a:rPr>
              <a:t>Nadomestni prostor za občasne razstave </a:t>
            </a: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(ex Fabianijeva dvorana); potencialne možnosti: 1. nadstropje Spodnjega palacija, prostori Ministrstva za kohezijo in regionalni razvoj v Gornjem palaciju) – potrebna </a:t>
            </a:r>
            <a:r>
              <a:rPr lang="sl-SI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investicija v </a:t>
            </a: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 obešalni </a:t>
            </a:r>
            <a:r>
              <a:rPr lang="sl-SI" b="0" strike="noStrike" spc="-1">
                <a:latin typeface="Aptos Display" panose="020B0004020202020204" pitchFamily="34" charset="0"/>
                <a:ea typeface="Aptos"/>
              </a:rPr>
              <a:t>sistem (3.000 €)</a:t>
            </a:r>
            <a:endParaRPr lang="sl-SI" b="0" strike="noStrike" spc="-1">
              <a:latin typeface="Aptos Display" panose="020B0004020202020204" pitchFamily="34" charset="0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trike="noStrike" spc="-1">
                <a:solidFill>
                  <a:srgbClr val="FF6600"/>
                </a:solidFill>
                <a:latin typeface="Aptos Display" panose="020B0004020202020204" pitchFamily="34" charset="0"/>
                <a:ea typeface="Aptos"/>
              </a:rPr>
              <a:t>Višanje prihodkov na tržni in koncesijski dejavnosti</a:t>
            </a:r>
            <a:r>
              <a:rPr lang="sl-SI" b="0" strike="noStrike" spc="-1">
                <a:solidFill>
                  <a:srgbClr val="FF6600"/>
                </a:solidFill>
                <a:latin typeface="Aptos Display" panose="020B0004020202020204" pitchFamily="34" charset="0"/>
                <a:ea typeface="Aptos"/>
              </a:rPr>
              <a:t>:</a:t>
            </a:r>
            <a:endParaRPr lang="sl-SI" b="0" strike="noStrike" spc="-1">
              <a:solidFill>
                <a:srgbClr val="FF6600"/>
              </a:solidFill>
              <a:latin typeface="Aptos Display" panose="020B0004020202020204" pitchFamily="34" charset="0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Večanje obiska muzejskih zbirk na Gradu Štanjel s poudarkom na šolskih skupinah (označitev prostorov in pridobivanje dodatnih finančnih sredstev)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Nadomestni prostor za občasne razstave v Gradu Štanjel (1. nadstropje Spodnjega palacija – ni predviden obešalni sistem)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Poroke (usklajevanje prostih terminov z UE)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Neprimerna infrastruktura v Kvadratnem stolpu za potrebe oddaje prostorov v najem (razsvetljava, ogrevanje)</a:t>
            </a:r>
            <a:r>
              <a:rPr lang="sl-SI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 – potrebna investicija v novo razsvetljavo (6.000 €)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Upravljanje električnega vozila (trženje, vozilo sofinancirano iz EU, vzdrževanje, upravičenost velikih stroškov) – potreben je nakup novih baterij (2.400 €)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trike="noStrike" spc="-1">
                <a:solidFill>
                  <a:srgbClr val="FF6600"/>
                </a:solidFill>
                <a:latin typeface="Aptos Display" panose="020B0004020202020204" pitchFamily="34" charset="0"/>
                <a:ea typeface="Aptos"/>
              </a:rPr>
              <a:t>Omejenost s človeškimi viri </a:t>
            </a: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pri opravljanju nalog, vezanih na dejavnost enote Komen (povečevanje obsega površin objektov, nalog)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trike="noStrike" spc="-1">
                <a:solidFill>
                  <a:srgbClr val="FF6600"/>
                </a:solidFill>
                <a:latin typeface="Aptos Display" panose="020B0004020202020204" pitchFamily="34" charset="0"/>
                <a:ea typeface="Aptos"/>
              </a:rPr>
              <a:t>Kakovost zunanjih izvajalcev </a:t>
            </a: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(študentsko delo in pogodbeni sodelavci) – vzpostavitev stimulativnega sistema plačila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trike="noStrike" spc="-1">
                <a:solidFill>
                  <a:srgbClr val="FF6600"/>
                </a:solidFill>
                <a:latin typeface="Aptos Display" panose="020B0004020202020204" pitchFamily="34" charset="0"/>
                <a:ea typeface="Aptos"/>
              </a:rPr>
              <a:t>Označevanje turistične ponudbe Štanjela</a:t>
            </a: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:</a:t>
            </a:r>
            <a:r>
              <a:rPr lang="sl-SI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 </a:t>
            </a:r>
            <a:r>
              <a:rPr lang="sl-SI" b="0" strike="noStrike" spc="-1">
                <a:solidFill>
                  <a:srgbClr val="000000"/>
                </a:solidFill>
                <a:latin typeface="Aptos Display" panose="020B0004020202020204" pitchFamily="34" charset="0"/>
                <a:ea typeface="Aptos"/>
              </a:rPr>
              <a:t>Iskanje finančnih sredstev preko projektov in drugih virov. V FN 2025 je predvideno 2.000 €, FN 2026 2.000 €. Potrebnih dodatnih 8.000 €.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pc="-1">
                <a:solidFill>
                  <a:srgbClr val="FF6600"/>
                </a:solidFill>
                <a:latin typeface="Aptos Display" panose="020B0004020202020204" pitchFamily="34" charset="0"/>
              </a:rPr>
              <a:t>Investicije</a:t>
            </a:r>
            <a:r>
              <a:rPr lang="sl-SI" spc="-1">
                <a:solidFill>
                  <a:srgbClr val="000000"/>
                </a:solidFill>
                <a:latin typeface="Aptos Display" panose="020B0004020202020204" pitchFamily="34" charset="0"/>
              </a:rPr>
              <a:t> v odpravo pomanjkljivosti ob pregledu gradu: </a:t>
            </a:r>
            <a:r>
              <a:rPr lang="sl-SI" b="0" strike="noStrike" spc="-1">
                <a:latin typeface="Aptos Display" panose="020B0004020202020204" pitchFamily="34" charset="0"/>
              </a:rPr>
              <a:t>vzdrževanja gradu: požarna centrala, kurilnica, elektro</a:t>
            </a:r>
            <a:r>
              <a:rPr lang="sl-SI" spc="-1">
                <a:latin typeface="Aptos Display" panose="020B0004020202020204" pitchFamily="34" charset="0"/>
              </a:rPr>
              <a:t>inštalacije </a:t>
            </a:r>
            <a:endParaRPr lang="sl-SI" b="0" strike="noStrike" spc="-1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1600" b="0" strike="noStrike" spc="-1">
              <a:solidFill>
                <a:srgbClr val="FF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1.4 Enota Sežana – fokus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81" name="TextShape 2"/>
          <p:cNvSpPr txBox="1"/>
          <p:nvPr/>
        </p:nvSpPr>
        <p:spPr>
          <a:xfrm>
            <a:off x="175815" y="1201248"/>
            <a:ext cx="11710459" cy="5297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spc="-1">
              <a:solidFill>
                <a:srgbClr val="000000"/>
              </a:solidFill>
              <a:latin typeface="Aptos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FF6600"/>
                </a:solidFill>
                <a:latin typeface="Aptos"/>
              </a:rPr>
              <a:t>Krepitev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</a:t>
            </a:r>
            <a:r>
              <a:rPr lang="sl-SI" b="1" spc="-1">
                <a:solidFill>
                  <a:srgbClr val="FF6600"/>
                </a:solidFill>
                <a:latin typeface="Aptos"/>
              </a:rPr>
              <a:t>prodajne funkcije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v TIC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 err="1">
                <a:solidFill>
                  <a:srgbClr val="000000"/>
                </a:solidFill>
                <a:latin typeface="Aptos"/>
              </a:rPr>
              <a:t>Pozicioniranje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uspešnih produktov in </a:t>
            </a:r>
            <a:r>
              <a:rPr lang="sl-SI" b="1" spc="-1">
                <a:solidFill>
                  <a:srgbClr val="FF6600"/>
                </a:solidFill>
                <a:latin typeface="Aptos"/>
              </a:rPr>
              <a:t>razvoj doživetij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Izobraževanje (na terenu) in </a:t>
            </a:r>
            <a:r>
              <a:rPr lang="sl-SI" b="1" spc="-1">
                <a:solidFill>
                  <a:srgbClr val="FF6600"/>
                </a:solidFill>
                <a:latin typeface="Aptos"/>
              </a:rPr>
              <a:t>krepitev kadrovske strukture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študentov skozi stimulativni sistem plačila dela glede na uspešnost</a:t>
            </a:r>
          </a:p>
          <a:p>
            <a:pPr>
              <a:buFont typeface="Arial"/>
              <a:buChar char="•"/>
              <a:tabLst>
                <a:tab pos="0" algn="l"/>
              </a:tabLst>
            </a:pPr>
            <a:endParaRPr lang="sl-SI" sz="1800" strike="noStrike" spc="-1">
              <a:latin typeface="Aptos"/>
            </a:endParaRPr>
          </a:p>
          <a:p>
            <a:pPr>
              <a:buFont typeface="Arial"/>
              <a:buChar char="•"/>
              <a:tabLst>
                <a:tab pos="0" algn="l"/>
              </a:tabLst>
            </a:pPr>
            <a:endParaRPr lang="sl-SI">
              <a:latin typeface="Aptos"/>
            </a:endParaRPr>
          </a:p>
          <a:p>
            <a:pPr marL="635">
              <a:lnSpc>
                <a:spcPct val="114999"/>
              </a:lnSpc>
              <a:buClr>
                <a:srgbClr val="000000"/>
              </a:buClr>
              <a:tabLst>
                <a:tab pos="0" algn="l"/>
              </a:tabLst>
            </a:pPr>
            <a:endParaRPr lang="sl-SI" sz="2000" spc="-1">
              <a:solidFill>
                <a:srgbClr val="000000"/>
              </a:solidFill>
              <a:latin typeface="Segoe UI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1.4 Enota Sežana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81" name="TextShape 2"/>
          <p:cNvSpPr txBox="1"/>
          <p:nvPr/>
        </p:nvSpPr>
        <p:spPr>
          <a:xfrm>
            <a:off x="349551" y="1365840"/>
            <a:ext cx="11710459" cy="549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spcAft>
                <a:spcPts val="601"/>
              </a:spcAft>
              <a:tabLst>
                <a:tab pos="0" algn="l"/>
              </a:tabLst>
            </a:pP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1.4.1 TURISTIČNO INFORMACIJSKA DEJAVNOST</a:t>
            </a:r>
            <a:r>
              <a:rPr lang="sl-SI" sz="2000" b="1" spc="-1">
                <a:solidFill>
                  <a:srgbClr val="FF6600"/>
                </a:solidFill>
                <a:latin typeface="Aptos"/>
              </a:rPr>
              <a:t> </a:t>
            </a:r>
            <a:r>
              <a:rPr lang="sl-SI" spc="-1">
                <a:solidFill>
                  <a:srgbClr val="000000"/>
                </a:solidFill>
                <a:latin typeface="Aptos"/>
                <a:cs typeface="Arial"/>
              </a:rPr>
              <a:t> </a:t>
            </a:r>
            <a:endParaRPr lang="sl-SI">
              <a:solidFill>
                <a:srgbClr val="000000"/>
              </a:solidFill>
              <a:latin typeface="Aptos"/>
              <a:ea typeface="+mn-lt"/>
              <a:cs typeface="+mn-lt"/>
            </a:endParaRP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Informiranje obiskovalcev in skrb za promocijski material informacijskih centrov, ažurnost podatkov, vodenje statistike obiska </a:t>
            </a:r>
            <a:r>
              <a:rPr lang="sl-SI" sz="2000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TICev</a:t>
            </a:r>
            <a:endParaRPr lang="sl-SI" sz="2000" spc="-1">
              <a:solidFill>
                <a:srgbClr val="000000"/>
              </a:solidFill>
              <a:latin typeface="Segoe UI"/>
            </a:endParaRP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Ciljno trženje izletov po Krasu in Brkinih s segmentacijo (društva, podjetja, upokojenci)</a:t>
            </a:r>
            <a:endParaRPr lang="sl-SI" sz="2000">
              <a:latin typeface="Aptos"/>
            </a:endParaRP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Skrb za zadovoljstvo turističnih ponudnikov občine (obisk, kontaktiranje, obveščanje, dostava materialov)</a:t>
            </a:r>
            <a:endParaRPr lang="sl-SI" sz="2000">
              <a:latin typeface="Aptos"/>
            </a:endParaRP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Koordinacija, vodenje in skrb za delovanje kraških trgovinic (nabava, označevanje, poročila, pogodbe, odjave, usposabljanje HACCP), izvajanje ukrepov dokumentacije </a:t>
            </a:r>
            <a:r>
              <a:rPr lang="sl-SI" sz="2000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Haccp</a:t>
            </a: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.  Koordinacija in skrb za delovanje vseh enot trgovin ORA, priprava plana za trženje kraških trgovinic, pridobivanje novih ponudnikov</a:t>
            </a:r>
          </a:p>
          <a:p>
            <a:pPr marL="85725" indent="-85725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b="1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NOVO: Vsebinska nadgradnja </a:t>
            </a:r>
            <a:r>
              <a:rPr lang="sl-SI" sz="2000" b="1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asortimana</a:t>
            </a:r>
            <a:r>
              <a:rPr lang="sl-SI" sz="2000" b="1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, ABC, primarni vsebinski fokus trženja enot je ponudba občine, kjer ima enota sedež (70 % tržno-prodajnega angažmaja), sekundarni vsebinski fokus trženja je ponudba ostale destinacije Krasa in Brkinov (30 % tržno-prodajnega angažmaja); izključujoč Lipico.</a:t>
            </a: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b="1">
                <a:latin typeface="Aptos"/>
              </a:rPr>
              <a:t> NOVO: Trženje novoletnega </a:t>
            </a:r>
            <a:r>
              <a:rPr lang="sl-SI" sz="2000" b="1" err="1">
                <a:latin typeface="Aptos"/>
              </a:rPr>
              <a:t>asortimana</a:t>
            </a:r>
            <a:r>
              <a:rPr lang="sl-SI" sz="2000" b="1">
                <a:latin typeface="Aptos"/>
              </a:rPr>
              <a:t> B2B </a:t>
            </a: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Predstavitev na večjih prireditvah v občini in na destinaciji ter informiranje na terenu</a:t>
            </a:r>
            <a:endParaRPr lang="sl-SI" sz="2000">
              <a:latin typeface="Aptos"/>
            </a:endParaRP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Koordinacija in izvajanje vodniške službe v </a:t>
            </a:r>
            <a:r>
              <a:rPr lang="sl-SI" sz="2000" b="1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Živem muzeju Krasa</a:t>
            </a: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(priprava ponudb, priprava programov za šole, vodenje naročil) – ovira je omejena odgovornost do vstopne točke in slabo vzdrževane dostopne poti za avtobuse</a:t>
            </a:r>
            <a:endParaRPr lang="sl-SI" sz="2000">
              <a:latin typeface="Aptos"/>
            </a:endParaRP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b="1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NOVO:</a:t>
            </a: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Dodatno izobraziti študente glede ponudbe na destinaciji – ogled na terenu (izven sezone), možnost finančnega stimuliranja na uspešnost opravljenega dela</a:t>
            </a:r>
            <a:endParaRPr lang="sl-SI" sz="2000">
              <a:latin typeface="Aptos"/>
            </a:endParaRP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Trajnostno ozaveščanje obiskovalcev in izvajanje anketiranja</a:t>
            </a: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Registracija in pomoč obiskovalcem pri uporabi/izposoji e-koles (2 lastni e-kolesi ter Bras Brkini </a:t>
            </a:r>
            <a:r>
              <a:rPr lang="sl-SI" sz="2000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bikes</a:t>
            </a: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)</a:t>
            </a:r>
            <a:endParaRPr lang="sl-SI" sz="2000" spc="-1">
              <a:latin typeface="Aptos"/>
              <a:cs typeface="Arial"/>
            </a:endParaRP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Koordinacija in izvajanje vodenja ter degustacij na </a:t>
            </a:r>
            <a:r>
              <a:rPr lang="sl-SI" sz="2000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Pepinih</a:t>
            </a: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vrtovih v Dutovljah</a:t>
            </a: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b="1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NOVO: Razvoj novega doživetja na </a:t>
            </a:r>
            <a:r>
              <a:rPr lang="sl-SI" sz="2000" b="1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Pepinem</a:t>
            </a:r>
            <a:r>
              <a:rPr lang="sl-SI" sz="2000" b="1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vrtu in trženje</a:t>
            </a: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Sodelovanje pri </a:t>
            </a:r>
            <a:r>
              <a:rPr lang="sl-SI" sz="2000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destinacijskih</a:t>
            </a: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akcijah kot ponudnik - priprava doživetij in pomoč pri informiranju ponudnikov</a:t>
            </a:r>
            <a:endParaRPr lang="sl-SI" sz="2000">
              <a:latin typeface="Aptos"/>
            </a:endParaRPr>
          </a:p>
          <a:p>
            <a:pPr>
              <a:spcAft>
                <a:spcPts val="300"/>
              </a:spcAft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Zbir letnih in mesečnih prireditev</a:t>
            </a:r>
          </a:p>
          <a:p>
            <a:pPr>
              <a:buFont typeface="Arial"/>
              <a:buChar char="•"/>
              <a:tabLst>
                <a:tab pos="0" algn="l"/>
              </a:tabLst>
            </a:pPr>
            <a:endParaRPr lang="sl-SI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21732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1.4 Enota Sežana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83" name="TextShape 2"/>
          <p:cNvSpPr txBox="1"/>
          <p:nvPr/>
        </p:nvSpPr>
        <p:spPr>
          <a:xfrm>
            <a:off x="297360" y="1365840"/>
            <a:ext cx="11825280" cy="5297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spcAft>
                <a:spcPts val="601"/>
              </a:spcAft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1.4.2 PRIREDITVE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635">
              <a:lnSpc>
                <a:spcPct val="115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Organizacija :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796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V osrčju dežele terana (maj)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796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Praznik Občine Sežana (avgust)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796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Martinovanje na Krasu (november)</a:t>
            </a:r>
          </a:p>
          <a:p>
            <a:pPr marL="228600" indent="-22796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Praznična Sežana (december; soorganizatorji: Občina Sežana, Zavod ŠTIP)</a:t>
            </a:r>
          </a:p>
          <a:p>
            <a:pPr marL="228600" indent="-22796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Organizacija manjših dogodkov v okviru Festivala kraške gmajne (spomladanska in jesenska edicija), Tedna čezmejnega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geoparka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Kras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(maj)</a:t>
            </a:r>
            <a:endParaRPr lang="sl-SI" spc="-1">
              <a:latin typeface="Aptos"/>
            </a:endParaRPr>
          </a:p>
          <a:p>
            <a:pPr marL="228600"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>
              <a:tabLst>
                <a:tab pos="0" algn="l"/>
              </a:tabLst>
            </a:pPr>
            <a:endParaRPr lang="sl-SI" spc="-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FF6600"/>
                </a:solidFill>
                <a:latin typeface="Aptos Display"/>
              </a:rPr>
              <a:t>POSLANSTVO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346320" y="178272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SMO EKIPA, KI </a:t>
            </a: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SPODBUJAMO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 IN </a:t>
            </a: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POVEZUJEMO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 INTERESE TER PRILOŽNOSTI PROAKTIVNIH DELEŽNIKOV PREDNOSTNO NA OBMOČJU KRASA IN BRKINOV. 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SMO PROMOTORJI KRASA IN BRKINOV, KI SE POVEZUJEMO </a:t>
            </a: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S ŠIRŠIM OKOLJEM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 IN </a:t>
            </a: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ZASTOPAMO USKLAJENE LOKALNE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INTERESE NA VSEH RAVNEH: LOKALNO, NACIONALNO IN MEDNARODNO.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1.4 Enota Sežana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85" name="TextShape 2"/>
          <p:cNvSpPr txBox="1"/>
          <p:nvPr/>
        </p:nvSpPr>
        <p:spPr>
          <a:xfrm>
            <a:off x="297360" y="1365840"/>
            <a:ext cx="11825280" cy="5297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spcAft>
                <a:spcPts val="601"/>
              </a:spcAft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1.4.3 UPRAVLJANJE Z OBJEKTI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796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Upravljanje s kolesarsko mrežo </a:t>
            </a:r>
            <a:r>
              <a:rPr lang="sl-SI" b="1" spc="-1">
                <a:solidFill>
                  <a:srgbClr val="000000"/>
                </a:solidFill>
                <a:latin typeface="Aptos"/>
              </a:rPr>
              <a:t>Kras Brkini </a:t>
            </a:r>
            <a:r>
              <a:rPr lang="sl-SI" b="1" spc="-1" err="1">
                <a:solidFill>
                  <a:srgbClr val="000000"/>
                </a:solidFill>
                <a:latin typeface="Aptos"/>
              </a:rPr>
              <a:t>bikes</a:t>
            </a:r>
            <a:endParaRPr lang="sl-SI" b="1" spc="-1">
              <a:solidFill>
                <a:srgbClr val="000000"/>
              </a:solidFill>
              <a:latin typeface="Aptos"/>
            </a:endParaRPr>
          </a:p>
          <a:p>
            <a:pPr marL="228600" indent="-22796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Upravljanje z dvema </a:t>
            </a:r>
            <a:r>
              <a:rPr lang="sl-SI" b="1" spc="-1">
                <a:solidFill>
                  <a:srgbClr val="000000"/>
                </a:solidFill>
                <a:latin typeface="Aptos"/>
              </a:rPr>
              <a:t>e-kolesoma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v Dutovljah in trženje</a:t>
            </a:r>
            <a:endParaRPr lang="sl-SI"/>
          </a:p>
          <a:p>
            <a:pPr marL="228600" indent="-22796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Upravljanje in trženje </a:t>
            </a:r>
            <a:r>
              <a:rPr lang="sl-SI" b="1" spc="-1" err="1">
                <a:solidFill>
                  <a:srgbClr val="000000"/>
                </a:solidFill>
                <a:latin typeface="Aptos"/>
              </a:rPr>
              <a:t>Pepinega</a:t>
            </a:r>
            <a:r>
              <a:rPr lang="sl-SI" b="1" spc="-1">
                <a:solidFill>
                  <a:srgbClr val="000000"/>
                </a:solidFill>
                <a:latin typeface="Aptos"/>
              </a:rPr>
              <a:t> vrta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ter doživetij v sklopu vrta</a:t>
            </a:r>
          </a:p>
          <a:p>
            <a:pPr marL="228600" indent="-22796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Organizacija rednih vzdrževalnih del na TIC enotah</a:t>
            </a:r>
          </a:p>
          <a:p>
            <a:pPr marL="228600" indent="-22796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Najnujnejša vzdrževalna dela </a:t>
            </a:r>
            <a:r>
              <a:rPr lang="sl-SI" b="1" spc="-1">
                <a:solidFill>
                  <a:srgbClr val="000000"/>
                </a:solidFill>
                <a:latin typeface="Aptos"/>
              </a:rPr>
              <a:t>postajališča za avtodome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v Sežani, potencialni premik na lokacijo Živi muzej Krasa, aktivno trženje nove lokacije</a:t>
            </a:r>
          </a:p>
          <a:p>
            <a:pPr>
              <a:buClr>
                <a:srgbClr val="000000"/>
              </a:buClr>
              <a:tabLst>
                <a:tab pos="0" algn="l"/>
              </a:tabLst>
            </a:pPr>
            <a:br>
              <a:rPr lang="sl-SI" spc="-1">
                <a:latin typeface="Aptos"/>
                <a:ea typeface="Calibri"/>
                <a:cs typeface="Calibri"/>
              </a:rPr>
            </a:br>
            <a:endParaRPr lang="sl-SI" spc="-1">
              <a:solidFill>
                <a:srgbClr val="000000"/>
              </a:solidFill>
              <a:latin typeface="Aptos"/>
              <a:ea typeface="Calibri"/>
              <a:cs typeface="Calibri"/>
            </a:endParaRPr>
          </a:p>
          <a:p>
            <a:pPr marL="635">
              <a:lnSpc>
                <a:spcPct val="114999"/>
              </a:lnSpc>
              <a:buClr>
                <a:srgbClr val="000000"/>
              </a:buClr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346320" y="234720"/>
            <a:ext cx="8907408" cy="132516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1.4 Enota Sežana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87" name="TextShape 2"/>
          <p:cNvSpPr txBox="1"/>
          <p:nvPr/>
        </p:nvSpPr>
        <p:spPr>
          <a:xfrm>
            <a:off x="346320" y="1559880"/>
            <a:ext cx="11825280" cy="4647102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spcAft>
                <a:spcPts val="601"/>
              </a:spcAft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/>
              </a:rPr>
              <a:t>1.4.4 TRŽNO KOMUNICIRANJE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Udeležba pri promocijah na terenu in sejmih v sklopu destinacije</a:t>
            </a:r>
          </a:p>
          <a:p>
            <a:pP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PR aktivnosti: priprava člankov (glasila, spletna stran), promocij in oglaševanj (oglasi v glasilih, LCD zaslon), komunikacija z mediji</a:t>
            </a:r>
            <a:endParaRPr lang="sl-SI">
              <a:latin typeface="Aptos"/>
            </a:endParaRPr>
          </a:p>
          <a:p>
            <a:pP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Sodelovanje pri </a:t>
            </a:r>
            <a:r>
              <a:rPr lang="sl-SI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destinacijskih</a:t>
            </a: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akcijah (Festival kraška gmajna, </a:t>
            </a:r>
            <a:r>
              <a:rPr lang="sl-SI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Kraspass</a:t>
            </a: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) in PR aktivnostih in študijskih turah na območju občine</a:t>
            </a:r>
            <a:endParaRPr lang="sl-SI">
              <a:latin typeface="Aptos"/>
            </a:endParaRPr>
          </a:p>
          <a:p>
            <a:pP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Priprava, trženje in osebna prodaja izletov po grupah upokojenci, šole, podjetja. Grajenje zvestobe (vračanje na destinacijo) s </a:t>
            </a:r>
            <a:r>
              <a:rPr lang="sl-SI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promo</a:t>
            </a: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aktivnostmi (npr. popust ob naslednjem obisku)</a:t>
            </a:r>
            <a:endParaRPr lang="sl-SI">
              <a:latin typeface="Aptos"/>
            </a:endParaRPr>
          </a:p>
          <a:p>
            <a:pP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</a:t>
            </a:r>
            <a:r>
              <a:rPr lang="sl-SI" b="1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NOVO: </a:t>
            </a: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Izpostavitev artikla meseca v trgovinici (članek, spletna stran, FB objave, LCD ekran)</a:t>
            </a:r>
            <a:endParaRPr lang="sl-SI">
              <a:latin typeface="Aptos"/>
            </a:endParaRPr>
          </a:p>
          <a:p>
            <a:pP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Aktivna promocija </a:t>
            </a:r>
            <a:r>
              <a:rPr lang="sl-SI" b="1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Živega muzeja Krasa</a:t>
            </a: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(pedagoški programi) - družbena omrežja, spletna stran, sejmi, zgibanka</a:t>
            </a:r>
            <a:endParaRPr lang="sl-SI">
              <a:latin typeface="Aptos"/>
            </a:endParaRPr>
          </a:p>
          <a:p>
            <a:pP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</a:t>
            </a:r>
            <a:r>
              <a:rPr lang="sl-SI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Pepin</a:t>
            </a: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vrt: trženje, promocija</a:t>
            </a:r>
          </a:p>
          <a:p>
            <a:pP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Priprava sejemskih aktivnosti</a:t>
            </a:r>
          </a:p>
          <a:p>
            <a:pP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Priprava vsebine za digitalni </a:t>
            </a:r>
            <a:r>
              <a:rPr lang="sl-SI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mktg</a:t>
            </a: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(Facebook </a:t>
            </a:r>
            <a:r>
              <a:rPr lang="sl-SI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Visit</a:t>
            </a: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Sežana, spletna stran)</a:t>
            </a:r>
          </a:p>
          <a:p>
            <a:pP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Odgovarjanje na vprašanja na FB in IG </a:t>
            </a:r>
            <a:r>
              <a:rPr lang="sl-SI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Visit</a:t>
            </a: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Kras ter </a:t>
            </a:r>
            <a:r>
              <a:rPr lang="sl-SI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Visit</a:t>
            </a: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Sežana ter odgovarjanje na </a:t>
            </a:r>
            <a:r>
              <a:rPr lang="sl-SI" spc="-1" err="1">
                <a:solidFill>
                  <a:srgbClr val="000000"/>
                </a:solidFill>
                <a:latin typeface="Aptos"/>
                <a:ea typeface="+mn-lt"/>
                <a:cs typeface="+mn-lt"/>
              </a:rPr>
              <a:t>destinacijski</a:t>
            </a:r>
            <a:r>
              <a:rPr lang="sl-SI" spc="-1">
                <a:solidFill>
                  <a:srgbClr val="000000"/>
                </a:solidFill>
                <a:latin typeface="Aptos"/>
                <a:ea typeface="+mn-lt"/>
                <a:cs typeface="+mn-lt"/>
              </a:rPr>
              <a:t> e-mail info@visitkras.info (vikend)</a:t>
            </a:r>
            <a:endParaRPr lang="sl-SI" spc="-1">
              <a:solidFill>
                <a:srgbClr val="000000"/>
              </a:solidFill>
              <a:latin typeface="Aptos"/>
            </a:endParaRPr>
          </a:p>
          <a:p>
            <a:pPr>
              <a:tabLst>
                <a:tab pos="0" algn="l"/>
              </a:tabLst>
            </a:pPr>
            <a:endParaRPr lang="sl-SI"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sl-SI" spc="-1"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1.4 Enota Sežana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89" name="TextShape 2"/>
          <p:cNvSpPr txBox="1"/>
          <p:nvPr/>
        </p:nvSpPr>
        <p:spPr>
          <a:xfrm>
            <a:off x="297360" y="1365840"/>
            <a:ext cx="11825280" cy="5297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35">
              <a:lnSpc>
                <a:spcPct val="114999"/>
              </a:lnSpc>
              <a:spcBef>
                <a:spcPts val="1001"/>
              </a:spcBef>
              <a:spcAft>
                <a:spcPts val="601"/>
              </a:spcAft>
              <a:buClr>
                <a:srgbClr val="000000"/>
              </a:buClr>
              <a:tabLst>
                <a:tab pos="0" algn="l"/>
              </a:tabLst>
            </a:pP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1.4.4 PROJEKTI</a:t>
            </a:r>
          </a:p>
          <a:p>
            <a:pPr marL="285750" indent="-200025">
              <a:lnSpc>
                <a:spcPct val="114999"/>
              </a:lnSpc>
              <a:spcBef>
                <a:spcPts val="1001"/>
              </a:spcBef>
              <a:spcAft>
                <a:spcPts val="601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000000"/>
                </a:solidFill>
                <a:latin typeface="Aptos Display"/>
              </a:rPr>
              <a:t>Zelena shema slovenskega turizma </a:t>
            </a:r>
            <a:r>
              <a:rPr lang="sl-SI" spc="-1">
                <a:solidFill>
                  <a:srgbClr val="000000"/>
                </a:solidFill>
                <a:latin typeface="Aptos Display"/>
              </a:rPr>
              <a:t>(priprava odgovorov, dokumentov, izvajanje </a:t>
            </a:r>
            <a:r>
              <a:rPr lang="sl-SI" spc="-1" err="1">
                <a:solidFill>
                  <a:srgbClr val="000000"/>
                </a:solidFill>
                <a:latin typeface="Aptos Display"/>
              </a:rPr>
              <a:t>akcjskega</a:t>
            </a:r>
            <a:r>
              <a:rPr lang="sl-SI" spc="-1">
                <a:solidFill>
                  <a:srgbClr val="000000"/>
                </a:solidFill>
                <a:latin typeface="Aptos Display"/>
              </a:rPr>
              <a:t> načrta, anketiranje, vnašanje na spletno stran)</a:t>
            </a:r>
          </a:p>
          <a:p>
            <a:pPr marL="285750" indent="-20002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000000"/>
                </a:solidFill>
                <a:latin typeface="Aptos Display"/>
              </a:rPr>
              <a:t>Kras </a:t>
            </a:r>
            <a:r>
              <a:rPr lang="sl-SI" b="1" spc="-1" err="1">
                <a:solidFill>
                  <a:srgbClr val="000000"/>
                </a:solidFill>
                <a:latin typeface="Aptos Display"/>
              </a:rPr>
              <a:t>Carso</a:t>
            </a:r>
            <a:r>
              <a:rPr lang="sl-SI" b="1" spc="-1">
                <a:solidFill>
                  <a:srgbClr val="000000"/>
                </a:solidFill>
                <a:latin typeface="Aptos Display"/>
              </a:rPr>
              <a:t> II</a:t>
            </a:r>
            <a:r>
              <a:rPr lang="sl-SI" spc="-1">
                <a:solidFill>
                  <a:srgbClr val="000000"/>
                </a:solidFill>
                <a:latin typeface="Aptos Display"/>
              </a:rPr>
              <a:t>: organizacija dogodkov na območju občine</a:t>
            </a:r>
            <a:endParaRPr lang="sl-SI" b="0" strike="noStrike" spc="-1">
              <a:latin typeface="Aptos Display"/>
            </a:endParaRPr>
          </a:p>
          <a:p>
            <a:pPr marL="285750" indent="-20002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 err="1">
                <a:solidFill>
                  <a:srgbClr val="000000"/>
                </a:solidFill>
                <a:latin typeface="Aptos Display"/>
              </a:rPr>
              <a:t>KONStrukTURIZEM</a:t>
            </a:r>
            <a:r>
              <a:rPr lang="sl-SI" spc="-1">
                <a:solidFill>
                  <a:srgbClr val="000000"/>
                </a:solidFill>
                <a:latin typeface="Aptos Display"/>
              </a:rPr>
              <a:t> – omejeno (kadrovska stiska)</a:t>
            </a:r>
          </a:p>
          <a:p>
            <a:pPr marL="285750" indent="-200025">
              <a:lnSpc>
                <a:spcPct val="114999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 Display"/>
              </a:rPr>
              <a:t>Sodelovanje pri pripravi novih projektnih vlog na področju turizma in sodelovanje na drugih projektih z enoto razvoj</a:t>
            </a: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1.4 Enota Sežana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1" name="TextShape 2"/>
          <p:cNvSpPr txBox="1"/>
          <p:nvPr/>
        </p:nvSpPr>
        <p:spPr>
          <a:xfrm>
            <a:off x="297360" y="1365840"/>
            <a:ext cx="11825280" cy="5297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spcAft>
                <a:spcPts val="601"/>
              </a:spcAft>
              <a:tabLst>
                <a:tab pos="0" algn="l"/>
              </a:tabLst>
            </a:pP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1.4.5 INVESTICIJE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buClr>
                <a:srgbClr val="000000"/>
              </a:buClr>
              <a:tabLst>
                <a:tab pos="0" algn="l"/>
              </a:tabLst>
            </a:pPr>
            <a:r>
              <a:rPr lang="sl-SI" sz="1600" b="1" spc="-1">
                <a:solidFill>
                  <a:srgbClr val="000000"/>
                </a:solidFill>
                <a:latin typeface="Aptos Display"/>
                <a:cs typeface="Arial"/>
              </a:rPr>
              <a:t>  INVESTICIJE - 2025</a:t>
            </a:r>
            <a:endParaRPr lang="sl-SI" sz="1600" spc="-1">
              <a:solidFill>
                <a:srgbClr val="000000"/>
              </a:solidFill>
              <a:latin typeface="Aptos Display"/>
            </a:endParaRPr>
          </a:p>
          <a:p>
            <a:pPr>
              <a:buFont typeface="Calibri"/>
              <a:buChar char="-"/>
              <a:tabLst>
                <a:tab pos="0" algn="l"/>
              </a:tabLst>
            </a:pPr>
            <a:r>
              <a:rPr lang="sl-SI" sz="1600" spc="-1">
                <a:solidFill>
                  <a:srgbClr val="000000"/>
                </a:solidFill>
                <a:latin typeface="Aptos Display"/>
                <a:cs typeface="Arial"/>
              </a:rPr>
              <a:t> Poštni nabiralnik 1x – 80</a:t>
            </a:r>
          </a:p>
          <a:p>
            <a:pPr>
              <a:buFont typeface="Calibri"/>
              <a:buChar char="-"/>
              <a:tabLst>
                <a:tab pos="0" algn="l"/>
              </a:tabLst>
            </a:pPr>
            <a:r>
              <a:rPr lang="sl-SI" sz="1600" spc="-1">
                <a:solidFill>
                  <a:srgbClr val="000000"/>
                </a:solidFill>
                <a:latin typeface="Aptos Display"/>
                <a:cs typeface="Arial"/>
              </a:rPr>
              <a:t>  </a:t>
            </a:r>
            <a:r>
              <a:rPr lang="sl-SI" sz="1600" spc="-1">
                <a:latin typeface="Aptos Display"/>
                <a:cs typeface="Arial"/>
              </a:rPr>
              <a:t>Grelnik prostora 2x (Lokev, Dutovlje)- 700</a:t>
            </a:r>
          </a:p>
          <a:p>
            <a:pPr>
              <a:buFont typeface="Calibri"/>
              <a:buChar char="-"/>
              <a:tabLst>
                <a:tab pos="0" algn="l"/>
              </a:tabLst>
            </a:pPr>
            <a:r>
              <a:rPr lang="sl-SI" sz="1600" spc="-1">
                <a:latin typeface="Aptos Display"/>
                <a:cs typeface="Arial"/>
              </a:rPr>
              <a:t>-A Table 2x - 220</a:t>
            </a:r>
          </a:p>
          <a:p>
            <a:pPr>
              <a:buFont typeface="Calibri"/>
              <a:buChar char="-"/>
              <a:tabLst>
                <a:tab pos="0" algn="l"/>
              </a:tabLst>
            </a:pPr>
            <a:endParaRPr lang="sl-SI" sz="1600">
              <a:latin typeface="Aptos Display"/>
            </a:endParaRPr>
          </a:p>
          <a:p>
            <a:pPr lvl="1">
              <a:tabLst>
                <a:tab pos="0" algn="l"/>
              </a:tabLst>
            </a:pPr>
            <a:r>
              <a:rPr lang="sl-SI" sz="1600" b="1" spc="-1">
                <a:solidFill>
                  <a:srgbClr val="000000"/>
                </a:solidFill>
                <a:latin typeface="Aptos Display"/>
                <a:cs typeface="Arial"/>
              </a:rPr>
              <a:t>= 1.000,00</a:t>
            </a:r>
            <a:br>
              <a:rPr lang="sl-SI" sz="1600" b="1" spc="-1">
                <a:latin typeface="Aptos Display"/>
                <a:cs typeface="Arial"/>
              </a:rPr>
            </a:br>
            <a:endParaRPr lang="sl-SI" sz="1600" b="1" spc="-1">
              <a:solidFill>
                <a:srgbClr val="000000"/>
              </a:solidFill>
              <a:latin typeface="Aptos Display"/>
              <a:cs typeface="Arial"/>
            </a:endParaRPr>
          </a:p>
          <a:p>
            <a:pPr lvl="1">
              <a:tabLst>
                <a:tab pos="0" algn="l"/>
              </a:tabLst>
            </a:pPr>
            <a:r>
              <a:rPr lang="sl-SI" sz="1600" b="1" spc="-1">
                <a:solidFill>
                  <a:srgbClr val="000000"/>
                </a:solidFill>
                <a:latin typeface="Aptos Display"/>
                <a:cs typeface="Arial"/>
              </a:rPr>
              <a:t>INVESTICIJE - 2026</a:t>
            </a:r>
            <a:endParaRPr lang="sl-SI" sz="1600">
              <a:latin typeface="Aptos Display"/>
            </a:endParaRPr>
          </a:p>
          <a:p>
            <a:pPr>
              <a:buFont typeface="Calibri"/>
              <a:buChar char="-"/>
              <a:tabLst>
                <a:tab pos="0" algn="l"/>
              </a:tabLst>
            </a:pPr>
            <a:r>
              <a:rPr lang="sl-SI" sz="1600" spc="-1">
                <a:solidFill>
                  <a:srgbClr val="000000"/>
                </a:solidFill>
                <a:latin typeface="Aptos Display"/>
                <a:cs typeface="Arial"/>
              </a:rPr>
              <a:t>  Prenosni računalnik</a:t>
            </a:r>
            <a:r>
              <a:rPr lang="sl-SI" sz="1600" spc="-1">
                <a:solidFill>
                  <a:srgbClr val="FF0000"/>
                </a:solidFill>
                <a:latin typeface="Aptos Display"/>
                <a:cs typeface="Arial"/>
              </a:rPr>
              <a:t> </a:t>
            </a:r>
            <a:r>
              <a:rPr lang="sl-SI" sz="1600" spc="-1">
                <a:solidFill>
                  <a:srgbClr val="000000"/>
                </a:solidFill>
                <a:latin typeface="Aptos Display"/>
                <a:cs typeface="Arial"/>
              </a:rPr>
              <a:t>- 1.000 (zaradi dela na terenu, raba osebnih osnovnih sredstev, sestanki, predstavitve</a:t>
            </a:r>
          </a:p>
          <a:p>
            <a:pPr>
              <a:buFont typeface="Calibri"/>
              <a:buChar char="-"/>
              <a:tabLst>
                <a:tab pos="0" algn="l"/>
              </a:tabLst>
            </a:pPr>
            <a:r>
              <a:rPr lang="sl-SI" sz="1600" spc="-1">
                <a:solidFill>
                  <a:srgbClr val="000000"/>
                </a:solidFill>
                <a:latin typeface="Aptos Display"/>
                <a:cs typeface="Arial"/>
              </a:rPr>
              <a:t> Tipkovnica – 100</a:t>
            </a:r>
            <a:endParaRPr lang="sl-SI" sz="1600">
              <a:latin typeface="Aptos Display"/>
            </a:endParaRPr>
          </a:p>
          <a:p>
            <a:pPr>
              <a:buFont typeface="Calibri"/>
              <a:buChar char="-"/>
              <a:tabLst>
                <a:tab pos="0" algn="l"/>
              </a:tabLst>
            </a:pPr>
            <a:r>
              <a:rPr lang="sl-SI" sz="1600" spc="-1">
                <a:solidFill>
                  <a:srgbClr val="000000"/>
                </a:solidFill>
                <a:latin typeface="Aptos Display"/>
                <a:cs typeface="Arial"/>
              </a:rPr>
              <a:t> Miška 1x – 50</a:t>
            </a:r>
          </a:p>
          <a:p>
            <a:pPr>
              <a:tabLst>
                <a:tab pos="0" algn="l"/>
              </a:tabLst>
            </a:pPr>
            <a:endParaRPr lang="sl-SI" sz="1600">
              <a:solidFill>
                <a:srgbClr val="000000"/>
              </a:solidFill>
              <a:latin typeface="Aptos Display"/>
              <a:cs typeface="Arial"/>
            </a:endParaRPr>
          </a:p>
          <a:p>
            <a:pPr>
              <a:tabLst>
                <a:tab pos="0" algn="l"/>
              </a:tabLst>
            </a:pPr>
            <a:r>
              <a:rPr lang="sl-SI" sz="1600" b="1" spc="-1">
                <a:solidFill>
                  <a:srgbClr val="000000"/>
                </a:solidFill>
                <a:latin typeface="Aptos Display"/>
                <a:cs typeface="Arial"/>
              </a:rPr>
              <a:t>  = 1.150,00</a:t>
            </a:r>
            <a:endParaRPr lang="sl-SI" sz="1600">
              <a:latin typeface="Aptos Display"/>
            </a:endParaRPr>
          </a:p>
          <a:p>
            <a:pPr marL="228600" indent="-227965">
              <a:lnSpc>
                <a:spcPct val="114999"/>
              </a:lnSpc>
              <a:buClr>
                <a:srgbClr val="000000"/>
              </a:buClr>
              <a:buFont typeface="Calibri"/>
              <a:buChar char="-"/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1.4 Enota Sežana – izzivi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6" name="TextShape 2"/>
          <p:cNvSpPr txBox="1"/>
          <p:nvPr/>
        </p:nvSpPr>
        <p:spPr>
          <a:xfrm>
            <a:off x="346320" y="1194099"/>
            <a:ext cx="11845680" cy="552942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85000" lnSpcReduction="10000"/>
          </a:bodyPr>
          <a:lstStyle/>
          <a:p>
            <a:pPr marL="228600" indent="-227965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pc="-1">
                <a:solidFill>
                  <a:srgbClr val="FF6600"/>
                </a:solidFill>
                <a:latin typeface="Aptos"/>
              </a:rPr>
              <a:t>Omejenost s človeškimi viri pri opravljanju nalog na enotah Sežana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(2 osebi 4 TIC, vključujoč izvedbo dogodkov) – nezmožnost širitve dogajanja z novim TIC Sežana </a:t>
            </a:r>
          </a:p>
          <a:p>
            <a:pPr marL="228600" indent="-227965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pc="-1">
                <a:solidFill>
                  <a:srgbClr val="000000"/>
                </a:solidFill>
                <a:latin typeface="Aptos"/>
              </a:rPr>
              <a:t>Kakovost zunanjih izvajalcev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- Izobraževanje in usposabljanje študentske delovne sile za delo, terenske študijske ture, NOVO: možnost finančnega stimuliranja študentov glede za uspešnost opravljenega dela, poudarek na razvoju kakovosti pogodbenih sodelavcev in vodnikov</a:t>
            </a:r>
            <a:endParaRPr lang="en-US" spc="-1">
              <a:solidFill>
                <a:srgbClr val="000000"/>
              </a:solidFill>
              <a:latin typeface="Aptos"/>
            </a:endParaRP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b="1" strike="noStrike" spc="-1">
                <a:solidFill>
                  <a:srgbClr val="000000"/>
                </a:solidFill>
                <a:latin typeface="Aptos"/>
              </a:rPr>
              <a:t>Večja tržna naravnanost </a:t>
            </a:r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zaradi višanja tržnih prihodkov (priprava in trženje novih doživetji 1x; postavitev dodatne vsebine v že obstoječe objekte, priprava, organizacija in izvedba več izletov po destinaciji Krasa in Brkinov-ciljno trženje, novoletni </a:t>
            </a:r>
            <a:r>
              <a:rPr lang="sl-SI" sz="1800" b="0" strike="noStrike" spc="-1" err="1">
                <a:solidFill>
                  <a:srgbClr val="000000"/>
                </a:solidFill>
                <a:latin typeface="Aptos"/>
              </a:rPr>
              <a:t>asortiman</a:t>
            </a:r>
            <a:r>
              <a:rPr lang="sl-SI" spc="-1">
                <a:solidFill>
                  <a:srgbClr val="000000"/>
                </a:solidFill>
                <a:latin typeface="Aptos"/>
              </a:rPr>
              <a:t>)</a:t>
            </a: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Vprašljiv </a:t>
            </a:r>
            <a:r>
              <a:rPr lang="sl-SI" b="1" spc="-1">
                <a:solidFill>
                  <a:srgbClr val="FF6600"/>
                </a:solidFill>
                <a:latin typeface="Aptos"/>
              </a:rPr>
              <a:t>zagon TIC Lipica </a:t>
            </a:r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(lokacija, razvoj partnerstva z učinkovito implementacijo dogovorov s Kobilarno Lipica) – </a:t>
            </a:r>
            <a:r>
              <a:rPr lang="sl-SI" sz="1800" b="0" u="sng" strike="noStrike" spc="-1">
                <a:solidFill>
                  <a:srgbClr val="000000"/>
                </a:solidFill>
                <a:latin typeface="Aptos"/>
              </a:rPr>
              <a:t>v planu 2025 ni vključena izvedba</a:t>
            </a:r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, ločen dogovor z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O</a:t>
            </a:r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bčino Sežana</a:t>
            </a: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pc="-1">
                <a:solidFill>
                  <a:srgbClr val="000000"/>
                </a:solidFill>
                <a:latin typeface="Aptos"/>
              </a:rPr>
              <a:t>Razmislek o smiselnosti TIC Lokev glede na obiskanost skupaj z Občino Sežana – </a:t>
            </a:r>
            <a:r>
              <a:rPr lang="sl-SI" u="sng" spc="-1">
                <a:solidFill>
                  <a:srgbClr val="000000"/>
                </a:solidFill>
                <a:latin typeface="Aptos"/>
              </a:rPr>
              <a:t>v plan 2025 ni ključen strošek TIC Lokev</a:t>
            </a: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pc="-1">
                <a:solidFill>
                  <a:srgbClr val="000000"/>
                </a:solidFill>
                <a:latin typeface="Aptos"/>
              </a:rPr>
              <a:t>Potreba po osvežitvi in zasaditvi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Pepinega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vrta</a:t>
            </a: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pc="-1">
                <a:solidFill>
                  <a:srgbClr val="000000"/>
                </a:solidFill>
                <a:latin typeface="Aptos"/>
              </a:rPr>
              <a:t>Upravljanje dveh e-koles</a:t>
            </a:r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 </a:t>
            </a:r>
            <a:r>
              <a:rPr lang="sl-SI" spc="-1">
                <a:solidFill>
                  <a:srgbClr val="000000"/>
                </a:solidFill>
                <a:latin typeface="Aptos"/>
              </a:rPr>
              <a:t>v Dutovljah</a:t>
            </a:r>
            <a:r>
              <a:rPr lang="sl-SI" sz="1800" b="0" strike="noStrike" spc="-1">
                <a:solidFill>
                  <a:srgbClr val="000000"/>
                </a:solidFill>
                <a:latin typeface="Aptos"/>
              </a:rPr>
              <a:t> -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večja promocija, izposoja</a:t>
            </a: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pc="-1">
                <a:solidFill>
                  <a:srgbClr val="000000"/>
                </a:solidFill>
                <a:latin typeface="Aptos"/>
              </a:rPr>
              <a:t>Prepreke pri trženju Živega  muzeja Krasa: Omejitev odgovornosti do vstopne točke postajališča za obiskovalce Živega muzeja Krasa (globlje ni pokrivanja odgovornosti oz. prenos na organizatorja) ter neurejena dostopna pot (podrsani avtobusi) –  onemogočena aktivna promocija Živega muzeja Krasa (pedagoški programi) ter posledično vprašanje smiselnosti promocija na družbenih omrežjih, spletni strani, sejmih, zgibanki</a:t>
            </a:r>
          </a:p>
          <a:p>
            <a:pPr marL="228600" indent="-22796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pc="-1">
                <a:solidFill>
                  <a:srgbClr val="000000"/>
                </a:solidFill>
                <a:latin typeface="Aptos"/>
              </a:rPr>
              <a:t>Upravljanje</a:t>
            </a:r>
            <a:r>
              <a:rPr lang="sl-SI" sz="1800" b="0" strike="noStrike" spc="-1">
                <a:solidFill>
                  <a:srgbClr val="000000"/>
                </a:solidFill>
                <a:latin typeface="Aptos"/>
                <a:ea typeface="Aptos"/>
              </a:rPr>
              <a:t>/organizacija vzdrževalnih del </a:t>
            </a:r>
            <a:r>
              <a:rPr lang="sl-SI" sz="1800" b="1" strike="noStrike" spc="-1">
                <a:solidFill>
                  <a:srgbClr val="000000"/>
                </a:solidFill>
                <a:latin typeface="Aptos"/>
                <a:ea typeface="Aptos"/>
              </a:rPr>
              <a:t>postajališča za avtodome </a:t>
            </a:r>
            <a:r>
              <a:rPr lang="sl-SI" sz="1800" b="0" strike="noStrike" spc="-1">
                <a:solidFill>
                  <a:srgbClr val="000000"/>
                </a:solidFill>
                <a:latin typeface="Aptos"/>
                <a:ea typeface="Aptos"/>
              </a:rPr>
              <a:t>v Sežani. Situacija: PZA Sežana v trenutnem stanju ni primerna za aktivno trženje in za označevanje z nazivom 'PZA z oskrbo' (neprimerna gradnja odtoka za vodo, močna prisotnost vandalizma, demontaža stebričkov in kraja denarja v stebričkih, pogosto odlaganje kosovnih odpadkov, neprimerno ograjeno parkirišče, v bližini se zbirajo sumljive skupine ljudi, poškodovana in popisana, neosvetljena promocijska tabla, nedelujoč parkirni stebriček za pobiranje parkirnine, pogosti vdori v stebriček za elektriko in pitno vodo</a:t>
            </a:r>
            <a:r>
              <a:rPr lang="sl-SI" spc="-1">
                <a:solidFill>
                  <a:srgbClr val="000000"/>
                </a:solidFill>
                <a:latin typeface="Aptos"/>
                <a:ea typeface="Aptos"/>
              </a:rPr>
              <a:t>).</a:t>
            </a: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  <a:p>
            <a:pPr marL="685800" lvl="1" indent="-227965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b="0" strike="noStrike" spc="-1">
                <a:solidFill>
                  <a:srgbClr val="000000"/>
                </a:solidFill>
                <a:latin typeface="Aptos"/>
                <a:ea typeface="Aptos"/>
              </a:rPr>
              <a:t>Postavitev nove lokacije postajališča za avtodome (predlog lokacije: parkirišče pri Živem muzeju Krasa) namesto investiranje v obstoječo lokacijo (vandalizem</a:t>
            </a:r>
            <a:r>
              <a:rPr lang="sl-SI" spc="-1">
                <a:solidFill>
                  <a:srgbClr val="000000"/>
                </a:solidFill>
                <a:latin typeface="Aptos"/>
                <a:ea typeface="Aptos"/>
              </a:rPr>
              <a:t>) – prepoznavanje potencialnih virov financiranja za Občino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Shape 1"/>
          <p:cNvSpPr txBox="1"/>
          <p:nvPr/>
        </p:nvSpPr>
        <p:spPr>
          <a:xfrm>
            <a:off x="838080" y="365040"/>
            <a:ext cx="903312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1.5 Enota Hrpelje-Kozina – fokus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8" name="TextShape 2"/>
          <p:cNvSpPr txBox="1"/>
          <p:nvPr/>
        </p:nvSpPr>
        <p:spPr>
          <a:xfrm>
            <a:off x="675648" y="17643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b="1" spc="-1">
                <a:solidFill>
                  <a:srgbClr val="FF6600"/>
                </a:solidFill>
                <a:latin typeface="Aptos"/>
              </a:rPr>
              <a:t>Edukacija </a:t>
            </a:r>
            <a:r>
              <a:rPr lang="sl-SI" sz="2000" spc="-1">
                <a:latin typeface="Aptos"/>
              </a:rPr>
              <a:t>turističnih vodnikov, izobraževanje (na terenu) in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</a:t>
            </a:r>
            <a:r>
              <a:rPr lang="sl-SI" sz="2000" b="1" spc="-1">
                <a:solidFill>
                  <a:srgbClr val="FF6600"/>
                </a:solidFill>
                <a:latin typeface="Aptos"/>
              </a:rPr>
              <a:t>krepitev kadrovske strukture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študentov</a:t>
            </a:r>
          </a:p>
          <a:p>
            <a:pPr marL="2286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b="1" spc="-1">
                <a:solidFill>
                  <a:srgbClr val="FF6600"/>
                </a:solidFill>
                <a:latin typeface="Aptos"/>
              </a:rPr>
              <a:t>Krepitev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</a:t>
            </a:r>
            <a:r>
              <a:rPr lang="sl-SI" sz="2000" b="1" spc="-1">
                <a:solidFill>
                  <a:srgbClr val="FF6600"/>
                </a:solidFill>
                <a:latin typeface="Aptos"/>
              </a:rPr>
              <a:t>prodajne funkcije</a:t>
            </a: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 err="1">
                <a:solidFill>
                  <a:srgbClr val="000000"/>
                </a:solidFill>
                <a:latin typeface="Aptos"/>
              </a:rPr>
              <a:t>Pozicioniranje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uspešnih produktov in </a:t>
            </a:r>
            <a:r>
              <a:rPr lang="sl-SI" sz="2000" b="1" spc="-1">
                <a:solidFill>
                  <a:srgbClr val="FF6600"/>
                </a:solidFill>
                <a:latin typeface="Aptos"/>
              </a:rPr>
              <a:t>razvoj doživetij, testiranje 2 novih produktov</a:t>
            </a:r>
          </a:p>
          <a:p>
            <a:pPr marL="2286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sz="2000" b="1" spc="-1">
              <a:latin typeface="Aptos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endParaRPr lang="sl-SI" sz="2000" b="1" strike="noStrike" spc="-1">
              <a:solidFill>
                <a:srgbClr val="FF6600"/>
              </a:solidFill>
              <a:latin typeface="Aptos (Telo)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Shape 1"/>
          <p:cNvSpPr txBox="1"/>
          <p:nvPr/>
        </p:nvSpPr>
        <p:spPr>
          <a:xfrm>
            <a:off x="838080" y="365040"/>
            <a:ext cx="903312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1.5 Enota Hrpelje-Kozina 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8" name="TextShape 2"/>
          <p:cNvSpPr txBox="1"/>
          <p:nvPr/>
        </p:nvSpPr>
        <p:spPr>
          <a:xfrm>
            <a:off x="703080" y="1764360"/>
            <a:ext cx="10515240" cy="4883866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2000" b="1" strike="noStrike" spc="-1">
                <a:solidFill>
                  <a:srgbClr val="FF6600"/>
                </a:solidFill>
                <a:latin typeface="Aptos" panose="020B0004020202020204" pitchFamily="34" charset="0"/>
                <a:ea typeface="Times New Roman"/>
              </a:rPr>
              <a:t>1.5.1 MITSKI PARK RODIK</a:t>
            </a:r>
            <a:endParaRPr lang="sl-SI" sz="2000" b="1" spc="-1">
              <a:solidFill>
                <a:srgbClr val="FF6600"/>
              </a:solidFill>
              <a:latin typeface="Aptos" panose="020B0004020202020204" pitchFamily="34" charset="0"/>
              <a:ea typeface="Times New Roman"/>
            </a:endParaRPr>
          </a:p>
          <a:p>
            <a:pPr marL="342900" lvl="0" indent="-342900">
              <a:spcAft>
                <a:spcPts val="300"/>
              </a:spcAft>
              <a:buFont typeface="Times New Roman" panose="02020603050405020304" pitchFamily="18" charset="0"/>
              <a:buChar char="-"/>
            </a:pPr>
            <a:r>
              <a:rPr lang="sl-SI" sz="19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Prenos pripovednega izročila skozi strokovno voden ogled razstave Mitske in druge resničnosti </a:t>
            </a:r>
          </a:p>
          <a:p>
            <a:pPr marL="342900" lvl="0" indent="-342900">
              <a:spcAft>
                <a:spcPts val="300"/>
              </a:spcAft>
              <a:buFont typeface="Times New Roman" panose="02020603050405020304" pitchFamily="18" charset="0"/>
              <a:buChar char="-"/>
            </a:pPr>
            <a:r>
              <a:rPr lang="sl-SI" sz="19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Predstavitev Mitskega parka na raznih simpozijih, tematskih dogodkih, ipd.</a:t>
            </a:r>
          </a:p>
          <a:p>
            <a:pPr marL="342900" lvl="0" indent="-342900">
              <a:spcAft>
                <a:spcPts val="300"/>
              </a:spcAft>
              <a:buFont typeface="Times New Roman" panose="02020603050405020304" pitchFamily="18" charset="0"/>
              <a:buChar char="-"/>
            </a:pPr>
            <a:r>
              <a:rPr lang="sl-SI" sz="19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Oblikovanje, promocija in trženje celovite turistične ponudbe destinacije Mitski park</a:t>
            </a:r>
          </a:p>
          <a:p>
            <a:pPr marL="342900" lvl="0" indent="-342900">
              <a:spcAft>
                <a:spcPts val="300"/>
              </a:spcAft>
              <a:buFont typeface="Times New Roman" panose="02020603050405020304" pitchFamily="18" charset="0"/>
              <a:buChar char="-"/>
            </a:pPr>
            <a:r>
              <a:rPr lang="sl-SI" sz="19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Priprava ponudb za različne ciljne skupine</a:t>
            </a:r>
          </a:p>
          <a:p>
            <a:pPr marL="342900" lvl="0" indent="-342900">
              <a:spcAft>
                <a:spcPts val="300"/>
              </a:spcAft>
              <a:buFont typeface="Times New Roman" panose="02020603050405020304" pitchFamily="18" charset="0"/>
              <a:buChar char="-"/>
            </a:pPr>
            <a:r>
              <a:rPr lang="sl-SI" sz="19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Koordinacija in izvajanje vodniške službe po Mitskem parku in po Brkinih</a:t>
            </a:r>
          </a:p>
          <a:p>
            <a:pPr marL="342900" lvl="0" indent="-342900">
              <a:spcAft>
                <a:spcPts val="300"/>
              </a:spcAft>
              <a:buFont typeface="Times New Roman" panose="02020603050405020304" pitchFamily="18" charset="0"/>
              <a:buChar char="-"/>
            </a:pPr>
            <a:r>
              <a:rPr lang="sl-SI" sz="19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Izobraževanja s področja pripovednega izročila, zbiranje zgodb drugih krajev</a:t>
            </a:r>
          </a:p>
          <a:p>
            <a:pPr marL="342900" lvl="0" indent="-342900">
              <a:spcAft>
                <a:spcPts val="300"/>
              </a:spcAft>
              <a:buFont typeface="Times New Roman" panose="02020603050405020304" pitchFamily="18" charset="0"/>
              <a:buChar char="-"/>
            </a:pPr>
            <a:r>
              <a:rPr lang="sl-SI" sz="19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Izobraževanja lokalnih vodnikov po Mitskem parku (</a:t>
            </a:r>
            <a:r>
              <a:rPr lang="sl-SI" sz="1900">
                <a:latin typeface="Aptos" panose="020B0004020202020204" pitchFamily="34" charset="0"/>
                <a:ea typeface="Times New Roman" panose="02020603050405020304" pitchFamily="18" charset="0"/>
              </a:rPr>
              <a:t>pomlad</a:t>
            </a:r>
            <a:r>
              <a:rPr lang="sl-SI" sz="19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2025)</a:t>
            </a:r>
          </a:p>
          <a:p>
            <a:pPr marL="342900" lvl="0" indent="-342900">
              <a:spcAft>
                <a:spcPts val="300"/>
              </a:spcAft>
              <a:buFont typeface="Times New Roman" panose="02020603050405020304" pitchFamily="18" charset="0"/>
              <a:buChar char="-"/>
            </a:pPr>
            <a:r>
              <a:rPr lang="sl-SI" sz="19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Povezovanja s strokovnimi institucijami</a:t>
            </a:r>
          </a:p>
          <a:p>
            <a:pPr marL="342900" lvl="0" indent="-342900">
              <a:spcAft>
                <a:spcPts val="300"/>
              </a:spcAft>
              <a:buFont typeface="Times New Roman" panose="02020603050405020304" pitchFamily="18" charset="0"/>
              <a:buChar char="-"/>
            </a:pPr>
            <a:r>
              <a:rPr lang="sl-SI" sz="19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Beleženje in vodenje statistike obiska Mitskega parka</a:t>
            </a:r>
          </a:p>
          <a:p>
            <a:pPr marL="342900" lvl="0" indent="-342900">
              <a:spcAft>
                <a:spcPts val="300"/>
              </a:spcAft>
              <a:buFont typeface="Times New Roman" panose="02020603050405020304" pitchFamily="18" charset="0"/>
              <a:buChar char="-"/>
            </a:pPr>
            <a:r>
              <a:rPr lang="sl-SI" sz="19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Skrb za nemoteno dnevno obratovanje Mitskega parka v celoti</a:t>
            </a:r>
            <a:endParaRPr lang="sl-SI" sz="1900"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300"/>
              </a:spcAft>
              <a:buFont typeface="Times New Roman" panose="02020603050405020304" pitchFamily="18" charset="0"/>
              <a:buChar char="-"/>
            </a:pPr>
            <a:r>
              <a:rPr lang="sl-SI" sz="19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Koordiniranje urejanja mitskih poti in delovanje interaktivnih elementov znotraj razstave</a:t>
            </a:r>
          </a:p>
          <a:p>
            <a:pPr marL="342900" indent="-342900">
              <a:spcAft>
                <a:spcPts val="300"/>
              </a:spcAft>
              <a:buFont typeface="Times New Roman" panose="02020603050405020304" pitchFamily="18" charset="0"/>
              <a:buChar char="-"/>
            </a:pPr>
            <a:r>
              <a:rPr lang="sl-SI" sz="1900">
                <a:latin typeface="Aptos" panose="020B0004020202020204" pitchFamily="34" charset="0"/>
              </a:rPr>
              <a:t>Izobraževanje in usposabljanje študentske delovne sile za vodenje po razstavi Mitske in druge resničnosti in podajane informacij destinacije Kras in Brkini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endParaRPr lang="sl-SI" sz="2000" b="1" strike="noStrike" spc="-1">
              <a:solidFill>
                <a:srgbClr val="FF66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215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Shape 1"/>
          <p:cNvSpPr txBox="1"/>
          <p:nvPr/>
        </p:nvSpPr>
        <p:spPr>
          <a:xfrm>
            <a:off x="838080" y="365040"/>
            <a:ext cx="903312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1.5 Enota Hrpelje-Kozina 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0" name="TextShape 2"/>
          <p:cNvSpPr txBox="1"/>
          <p:nvPr/>
        </p:nvSpPr>
        <p:spPr>
          <a:xfrm>
            <a:off x="228600" y="1764359"/>
            <a:ext cx="11795759" cy="4518453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 panose="020B0004020202020204" pitchFamily="34" charset="0"/>
                <a:ea typeface="Times New Roman"/>
              </a:rPr>
              <a:t>1.5.2 TURISTIČNO INFORMACIJSKA DEJAVNOST - CENTER ZA OBISKOVALCE MITSKI PARK</a:t>
            </a:r>
            <a:endParaRPr lang="sl-SI" b="0" strike="noStrike" spc="-1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342900" indent="-342900">
              <a:lnSpc>
                <a:spcPct val="90000"/>
              </a:lnSpc>
              <a:buClr>
                <a:srgbClr val="000000"/>
              </a:buClr>
              <a:buFont typeface="Times New Roman" panose="02020603050405020304" pitchFamily="18" charset="0"/>
              <a:buChar char="-"/>
              <a:tabLst>
                <a:tab pos="0" algn="l"/>
              </a:tabLst>
            </a:pPr>
            <a:r>
              <a:rPr lang="sl-SI">
                <a:latin typeface="Aptos" panose="020B0004020202020204" pitchFamily="34" charset="0"/>
              </a:rPr>
              <a:t>Informiranje obiskovalcev ter skrb za promocijski material, posredovanje informacij in kontaktov okoliških ponudnikov obiskovalcem, usmerjanje na ostale zanimive turistične lokacije v regiji,…)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>
                <a:latin typeface="Aptos" panose="020B0004020202020204" pitchFamily="34" charset="0"/>
              </a:rPr>
              <a:t>Trajnostno ozaveščanje obiskovalcev</a:t>
            </a:r>
          </a:p>
          <a:p>
            <a:pPr marL="342900" indent="-342900">
              <a:buFont typeface="Times New Roman" panose="02020603050405020304" pitchFamily="18" charset="0"/>
              <a:buChar char="-"/>
            </a:pPr>
            <a:r>
              <a:rPr lang="sl-SI" b="1">
                <a:latin typeface="Aptos" panose="020B0004020202020204" pitchFamily="34" charset="0"/>
              </a:rPr>
              <a:t>NOVO</a:t>
            </a:r>
            <a:r>
              <a:rPr lang="sl-SI">
                <a:latin typeface="Aptos" panose="020B0004020202020204" pitchFamily="34" charset="0"/>
              </a:rPr>
              <a:t>:</a:t>
            </a:r>
            <a:r>
              <a:rPr lang="sl-SI" b="1">
                <a:latin typeface="Aptos" panose="020B0004020202020204" pitchFamily="34" charset="0"/>
              </a:rPr>
              <a:t> Vsebinska nadgradnja </a:t>
            </a:r>
            <a:r>
              <a:rPr lang="sl-SI" b="1" err="1">
                <a:latin typeface="Aptos" panose="020B0004020202020204" pitchFamily="34" charset="0"/>
              </a:rPr>
              <a:t>asortimana</a:t>
            </a:r>
            <a:r>
              <a:rPr lang="sl-SI" b="1">
                <a:latin typeface="Aptos" panose="020B0004020202020204" pitchFamily="34" charset="0"/>
              </a:rPr>
              <a:t>, ABC, primarni vsebinski fokus trženja enot je ponudba občine, kjer ima enota sedež (70 % tržno-prodajnega angažmaja), sekundarni vsebinski fokus trženja je ponudba ostale destinacije Krasa in Brkinov (30 % tržno-prodajnega angažmaja); izključujoč Lipico.</a:t>
            </a:r>
            <a:endParaRPr lang="sl-SI" b="1">
              <a:effectLst/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Oblikovanje, promocija in trženje celovite turistične ponudbe Brkinov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Vodenje mitske trgovinice na enoti Mitski park: prodaja, označevanje artiklov, poročila glede prodaje, pridobivanje novih artiklov, pogodbe in ostala dokumentacija z dobavitelji, izdelava poročil in usposabljanje za HACCP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Skrb za zadovoljstvo turističnih ponudnikov: obiskovanje turističnih ponudnikov večkrat letno in vodenje poročil ter vsaj 4 x letno distribucija promocijskih materialov ponudnikom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Sodelovanje pri </a:t>
            </a:r>
            <a:r>
              <a:rPr lang="sl-SI" err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destinacijskih</a:t>
            </a: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akcijah in </a:t>
            </a:r>
            <a:r>
              <a:rPr lang="sl-SI" err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destinacijskih</a:t>
            </a: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aktivnostih (sejmi, snemanja, informiranje medijev, podajanje informacij medijem,…),</a:t>
            </a:r>
            <a:r>
              <a:rPr lang="sl-SI">
                <a:latin typeface="Aptos" panose="020B0004020202020204" pitchFamily="34" charset="0"/>
                <a:ea typeface="Times New Roman" panose="02020603050405020304" pitchFamily="18" charset="0"/>
              </a:rPr>
              <a:t> izobraževanjih in delavnicah</a:t>
            </a:r>
            <a:endParaRPr lang="sl-SI">
              <a:effectLst/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Vodenje statistik obiska Centra za obiskovalce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Izposoja električnih koles (4 lastna e-kolesa + 10 e-koles</a:t>
            </a:r>
            <a:r>
              <a:rPr lang="sl-SI">
                <a:latin typeface="Aptos" panose="020B0004020202020204" pitchFamily="34" charset="0"/>
                <a:ea typeface="Times New Roman" panose="02020603050405020304" pitchFamily="18" charset="0"/>
              </a:rPr>
              <a:t> </a:t>
            </a: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projekta Kras Brkini </a:t>
            </a:r>
            <a:r>
              <a:rPr lang="sl-SI" err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Bikes</a:t>
            </a: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)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Zbiranje in analiziranje mnenj obiskovalcev o Mitskem parku ter o kakovosti turistične ponudbe v destinaciji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Sodelovanje pri pripravi novih projektnih vlog na področju turizma in sodelovanje na projektih z enoto razvoj</a:t>
            </a: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Shape 1"/>
          <p:cNvSpPr txBox="1"/>
          <p:nvPr/>
        </p:nvSpPr>
        <p:spPr>
          <a:xfrm>
            <a:off x="838080" y="365040"/>
            <a:ext cx="903312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latin typeface="Aptos Display"/>
              </a:rPr>
              <a:t>1.5 Enota Hrpelje-Kozina </a:t>
            </a:r>
            <a:br/>
            <a:r>
              <a:rPr lang="sl-SI" sz="4400" b="0" strike="noStrike" spc="-1">
                <a:latin typeface="Aptos Display"/>
              </a:rPr>
              <a:t>– vsebinski plan</a:t>
            </a:r>
            <a:endParaRPr lang="sl-SI" sz="4400" b="0" strike="noStrike" spc="-1">
              <a:latin typeface="Aptos"/>
            </a:endParaRPr>
          </a:p>
        </p:txBody>
      </p:sp>
      <p:sp>
        <p:nvSpPr>
          <p:cNvPr id="202" name="TextShape 2"/>
          <p:cNvSpPr txBox="1"/>
          <p:nvPr/>
        </p:nvSpPr>
        <p:spPr>
          <a:xfrm>
            <a:off x="392184" y="1633896"/>
            <a:ext cx="1159560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 panose="020B0004020202020204" pitchFamily="34" charset="0"/>
                <a:ea typeface="Times New Roman"/>
              </a:rPr>
              <a:t>1.5.3</a:t>
            </a:r>
            <a:r>
              <a:rPr lang="sl-SI" b="1" strike="noStrike" spc="-1">
                <a:solidFill>
                  <a:srgbClr val="FF6600"/>
                </a:solidFill>
                <a:latin typeface="Aptos (Telo)"/>
                <a:ea typeface="Times New Roman"/>
              </a:rPr>
              <a:t> PRIREDITVE</a:t>
            </a:r>
            <a:endParaRPr lang="sl-SI" b="0" strike="noStrike" spc="-1">
              <a:solidFill>
                <a:srgbClr val="000000"/>
              </a:solidFill>
              <a:latin typeface="Aptos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 b="1">
                <a:latin typeface="Calibri" panose="020F0502020204030204" pitchFamily="34" charset="0"/>
              </a:rPr>
              <a:t>Organizacija dogodkov v Mitskem parku</a:t>
            </a:r>
          </a:p>
          <a:p>
            <a:pPr marL="285750" indent="-285750">
              <a:buFontTx/>
              <a:buChar char="-"/>
            </a:pPr>
            <a:r>
              <a:rPr lang="sl-SI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Spomladansko digitalni interaktivni kviz po </a:t>
            </a:r>
            <a:r>
              <a:rPr lang="sl-SI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Lintverjevi</a:t>
            </a:r>
            <a:r>
              <a:rPr lang="sl-SI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poti (april-začetek maj 2025)</a:t>
            </a:r>
          </a:p>
          <a:p>
            <a:pPr marL="285750" indent="-285750">
              <a:buFontTx/>
              <a:buChar char="-"/>
            </a:pPr>
            <a:r>
              <a:rPr lang="sl-SI" b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NOVO: </a:t>
            </a:r>
            <a:r>
              <a:rPr lang="sl-SI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Spomladanski kulinarični dogodek v Mitskem parku </a:t>
            </a:r>
          </a:p>
          <a:p>
            <a:pPr marL="285750" indent="-285750">
              <a:buFontTx/>
              <a:buChar char="-"/>
            </a:pPr>
            <a:r>
              <a:rPr lang="sl-SI" b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NOVO: </a:t>
            </a: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Spoznavanje dediščine s pomočjo pasjega smrčka (3 dogodki v letu)</a:t>
            </a:r>
          </a:p>
          <a:p>
            <a:pPr marL="285750" indent="-285750">
              <a:buFontTx/>
              <a:buChar char="-"/>
            </a:pPr>
            <a:r>
              <a:rPr lang="sl-SI" b="1">
                <a:latin typeface="Calibri" panose="020F0502020204030204" pitchFamily="34" charset="0"/>
                <a:ea typeface="Times New Roman" panose="02020603050405020304" pitchFamily="18" charset="0"/>
              </a:rPr>
              <a:t>NOVO: </a:t>
            </a: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Poletna muzejska noč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Lov za zakladom v sklopu </a:t>
            </a:r>
            <a:r>
              <a:rPr lang="sl-SI" err="1">
                <a:latin typeface="Calibri" panose="020F0502020204030204" pitchFamily="34" charset="0"/>
                <a:ea typeface="Times New Roman" panose="02020603050405020304" pitchFamily="18" charset="0"/>
              </a:rPr>
              <a:t>Opasila</a:t>
            </a: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 Rodik (julij 2025)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Noč raziskovalcev (september 2025)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Novoletne počitnice – raziskovalno – orientacijski pohodi po Mitskem parku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Pripovedovalski večer z rodiško mladino (zaprt dogodek za vaščane, december 2025)</a:t>
            </a:r>
          </a:p>
          <a:p>
            <a:r>
              <a:rPr lang="sl-SI" b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Organizacija dogodkov v sklopu občine Hrpelje – Kozina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Sprejem kolesarjev Gorje – Ankaran, maj 2025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Sprejem kolesarjev Dirka po Sloveniji, junij 2025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Pozdrav poletju ob zaključku športne sezone, junij 2025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Moja občina lepa in urejena, ocenjevanje junij, organizacija sklepnega dogodka, avgust/september 2025</a:t>
            </a:r>
          </a:p>
          <a:p>
            <a:r>
              <a:rPr lang="sl-SI" b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Pomoč pri organizaciji občinskih dogodkov</a:t>
            </a:r>
          </a:p>
          <a:p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- Odprta meja Beka – Botač (marec 2025)</a:t>
            </a:r>
          </a:p>
          <a:p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- Občinski praznik Občine Hrpelje – Kozina (različni manjši dogodki + sobotno športno popoldne , avgust/september 2025)</a:t>
            </a:r>
            <a:endParaRPr lang="sl-SI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Shape 1"/>
          <p:cNvSpPr txBox="1"/>
          <p:nvPr/>
        </p:nvSpPr>
        <p:spPr>
          <a:xfrm>
            <a:off x="838080" y="365040"/>
            <a:ext cx="903312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1.5 Enota Hrpelje-Kozina 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2" name="TextShape 2"/>
          <p:cNvSpPr txBox="1"/>
          <p:nvPr/>
        </p:nvSpPr>
        <p:spPr>
          <a:xfrm>
            <a:off x="562697" y="169020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 panose="020B0004020202020204" pitchFamily="34" charset="0"/>
                <a:ea typeface="Times New Roman"/>
              </a:rPr>
              <a:t>1.5.3 PRIREDITVE</a:t>
            </a:r>
            <a:endParaRPr lang="sl-SI" b="0" strike="noStrike" spc="-1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endParaRPr lang="sl-SI"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r>
              <a:rPr lang="sl-SI" b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Dogodki v sklopu ORA Krasa in Brkinov</a:t>
            </a:r>
          </a:p>
          <a:p>
            <a:pPr lvl="0"/>
            <a:r>
              <a:rPr lang="sl-SI" i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Oblikovanje in </a:t>
            </a:r>
            <a:r>
              <a:rPr lang="sl-SI" i="1" err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soorganizacija</a:t>
            </a:r>
            <a:r>
              <a:rPr lang="sl-SI" i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prireditev, festivalov na </a:t>
            </a:r>
            <a:r>
              <a:rPr lang="sl-SI" i="1" err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destinacijskem</a:t>
            </a:r>
            <a:r>
              <a:rPr lang="sl-SI" i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nivoju</a:t>
            </a:r>
          </a:p>
          <a:p>
            <a:pPr marL="285750" lvl="0" indent="-285750">
              <a:buFontTx/>
              <a:buChar char="-"/>
            </a:pP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Spomladanska in jesenska različica Festival kraška gmajna</a:t>
            </a:r>
          </a:p>
          <a:p>
            <a:pPr marL="285750" lvl="0" indent="-285750">
              <a:buFontTx/>
              <a:buChar char="-"/>
            </a:pPr>
            <a:r>
              <a:rPr lang="sl-SI" err="1">
                <a:latin typeface="Aptos" panose="020B0004020202020204" pitchFamily="34" charset="0"/>
                <a:ea typeface="Times New Roman" panose="02020603050405020304" pitchFamily="18" charset="0"/>
              </a:rPr>
              <a:t>Kraspass</a:t>
            </a:r>
            <a:r>
              <a:rPr lang="sl-SI">
                <a:latin typeface="Aptos" panose="020B0004020202020204" pitchFamily="34" charset="0"/>
                <a:ea typeface="Times New Roman" panose="02020603050405020304" pitchFamily="18" charset="0"/>
              </a:rPr>
              <a:t> </a:t>
            </a:r>
            <a:r>
              <a:rPr lang="sl-SI" err="1">
                <a:latin typeface="Aptos" panose="020B0004020202020204" pitchFamily="34" charset="0"/>
                <a:ea typeface="Times New Roman" panose="02020603050405020304" pitchFamily="18" charset="0"/>
              </a:rPr>
              <a:t>Gourmet</a:t>
            </a:r>
            <a:endParaRPr lang="sl-SI"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lvl="0"/>
            <a:endParaRPr lang="sl-SI"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sl-SI" i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Oblikovanje in </a:t>
            </a:r>
            <a:r>
              <a:rPr lang="sl-SI" i="1" err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soorganizacija</a:t>
            </a:r>
            <a:r>
              <a:rPr lang="sl-SI" i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prireditev, festivalov z </a:t>
            </a:r>
            <a:r>
              <a:rPr lang="sl-SI" i="1" err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Visit</a:t>
            </a:r>
            <a:r>
              <a:rPr lang="sl-SI" i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Brkini (Ilirska Bistrica in Pivka)</a:t>
            </a:r>
          </a:p>
          <a:p>
            <a:pPr marL="285750" lvl="0" indent="-285750">
              <a:buFontTx/>
              <a:buChar char="-"/>
            </a:pPr>
            <a:r>
              <a:rPr lang="sl-SI">
                <a:latin typeface="Aptos" panose="020B0004020202020204" pitchFamily="34" charset="0"/>
                <a:ea typeface="Times New Roman" panose="02020603050405020304" pitchFamily="18" charset="0"/>
              </a:rPr>
              <a:t>Festival brkinska sadna cesta (September – oktober 2025)</a:t>
            </a:r>
          </a:p>
          <a:p>
            <a:pPr lvl="0"/>
            <a:br>
              <a:rPr lang="sl-SI">
                <a:latin typeface="Aptos" panose="020B0004020202020204" pitchFamily="34" charset="0"/>
                <a:ea typeface="Times New Roman" panose="02020603050405020304" pitchFamily="18" charset="0"/>
              </a:rPr>
            </a:br>
            <a:r>
              <a:rPr lang="sl-SI" i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Oblikovanje in </a:t>
            </a:r>
            <a:r>
              <a:rPr lang="sl-SI" i="1" err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soorganizacija</a:t>
            </a:r>
            <a:r>
              <a:rPr lang="sl-SI" i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prireditev, festivalov z lokalnimi društvi</a:t>
            </a:r>
            <a:endParaRPr lang="sl-SI" i="1"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sl-SI" err="1">
                <a:latin typeface="Aptos" panose="020B0004020202020204" pitchFamily="34" charset="0"/>
              </a:rPr>
              <a:t>Opasilo</a:t>
            </a:r>
            <a:r>
              <a:rPr lang="sl-SI">
                <a:latin typeface="Aptos" panose="020B0004020202020204" pitchFamily="34" charset="0"/>
              </a:rPr>
              <a:t> Rodik (julij 2025)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Aptos" panose="020B0004020202020204" pitchFamily="34" charset="0"/>
              </a:rPr>
              <a:t>Kostanjev praznik (oktober 2025)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Aptos" panose="020B0004020202020204" pitchFamily="34" charset="0"/>
              </a:rPr>
              <a:t>Tigrovski pohod Ocizla (junij 2025)</a:t>
            </a:r>
          </a:p>
          <a:p>
            <a:pPr marL="228600"/>
            <a:endParaRPr lang="sl-SI">
              <a:effectLst/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sl-SI" i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Organizacija in </a:t>
            </a:r>
            <a:r>
              <a:rPr lang="sl-SI" i="1" err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soorganizacija</a:t>
            </a:r>
            <a:r>
              <a:rPr lang="sl-SI" i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raznih poslovnih dogodkov, kjer koristimo prostore vaškega doma Rodik</a:t>
            </a:r>
            <a:endParaRPr lang="sl-SI" i="1"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dogodki v sklopu projektov ORA</a:t>
            </a:r>
          </a:p>
          <a:p>
            <a:pPr marL="285750" lvl="0" indent="-285750">
              <a:buFontTx/>
              <a:buChar char="-"/>
            </a:pPr>
            <a:r>
              <a:rPr lang="sl-SI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organizacija tečaja prve pomoči za turistične vodnike</a:t>
            </a: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524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FF6600"/>
                </a:solidFill>
                <a:latin typeface="Aptos Display"/>
              </a:rPr>
              <a:t>POSLANSTVO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346320" y="178272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SMO AKTIVNI UPRAVLJALEC PROSTORA V PRVI VRSTI </a:t>
            </a: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ZA LOKALNEGA ČLOVEKA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.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USTVARJAMO </a:t>
            </a: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TRAJNOSTNE MULTIPLIKATIVNE UČINKE NA OKOLJE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PREDNOSTNO NA PODROČJIH:</a:t>
            </a: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ptos Display"/>
              <a:buAutoNum type="arabicPeriod"/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TRAJNOSTNI TURIZEM</a:t>
            </a: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ptos Display"/>
              <a:buAutoNum type="arabicPeriod"/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MOBILNOST</a:t>
            </a: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ptos Display"/>
              <a:buAutoNum type="arabicPeriod"/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NARAVNA IN KULTURNA DEDIŠČINA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Shape 1"/>
          <p:cNvSpPr txBox="1"/>
          <p:nvPr/>
        </p:nvSpPr>
        <p:spPr>
          <a:xfrm>
            <a:off x="838080" y="365040"/>
            <a:ext cx="903312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1.5 Enota Hrpelje-Kozina 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4" name="TextShape 2"/>
          <p:cNvSpPr txBox="1"/>
          <p:nvPr/>
        </p:nvSpPr>
        <p:spPr>
          <a:xfrm>
            <a:off x="703080" y="1764360"/>
            <a:ext cx="11001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2000" b="1" strike="noStrike" spc="-1">
                <a:solidFill>
                  <a:srgbClr val="FF6600"/>
                </a:solidFill>
                <a:latin typeface="Aptos" panose="020B0004020202020204" pitchFamily="34" charset="0"/>
                <a:ea typeface="Times New Roman"/>
              </a:rPr>
              <a:t>1.5.4 UPRAVLJANJE Z OBJEKTI</a:t>
            </a:r>
            <a:endParaRPr lang="sl-SI" sz="2000" b="0" strike="noStrike" spc="-1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sl-SI">
                <a:latin typeface="Aptos" panose="020B0004020202020204" pitchFamily="34" charset="0"/>
                <a:ea typeface="Times New Roman" panose="02020603050405020304" pitchFamily="18" charset="0"/>
              </a:rPr>
              <a:t>O</a:t>
            </a:r>
            <a:r>
              <a:rPr lang="sl-SI" sz="18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rganizacija rednih vzdrževalnih del znotraj Centra za obiskovalce, pregledovanje poti in koordinacija vzdrževanja – košnja, odstranjevanje podrtih dreves, popravilo poškodovanih poti, elementov Mitskega parka</a:t>
            </a:r>
          </a:p>
          <a:p>
            <a:endParaRPr lang="sl-SI"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r>
              <a:rPr lang="sl-SI" sz="18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Čistoča centra za obiskovalce in razstave Mitske in druge resničnosti ter okolice Vaškega doma Rodik skrbi zaposlena in študentke med vikendi.</a:t>
            </a:r>
          </a:p>
          <a:p>
            <a:r>
              <a:rPr lang="sl-SI" sz="18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 </a:t>
            </a:r>
          </a:p>
          <a:p>
            <a:r>
              <a:rPr lang="sl-SI" sz="18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 Krajevno skupnostjo, turističnim društvom in občino sodelovanje s podajanjem smiselnih predlogov nadgradnje Mitskega parka (v infrastrukturnem smislu) in uresničevanje zastavljenih planov. </a:t>
            </a:r>
          </a:p>
          <a:p>
            <a:endParaRPr lang="sl-SI"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>
                <a:latin typeface="Aptos" panose="020B0004020202020204" pitchFamily="34" charset="0"/>
              </a:rPr>
              <a:t>Organizacija čistilne akcije z vaščani po mitskih poteh in okolice Rodika (2x letno)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endParaRPr lang="sl-SI">
              <a:latin typeface="Aptos" panose="020B0004020202020204" pitchFamily="34" charset="0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>
                <a:latin typeface="Aptos" panose="020B0004020202020204" pitchFamily="34" charset="0"/>
              </a:rPr>
              <a:t>Prenova označevalne signalizacije na Babini poti (spomladi 2025)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endParaRPr lang="sl-SI">
              <a:latin typeface="Aptos" panose="020B0004020202020204" pitchFamily="34" charset="0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>
                <a:latin typeface="Aptos" panose="020B0004020202020204" pitchFamily="34" charset="0"/>
              </a:rPr>
              <a:t>Varovalna ograja (jeklenica) pri </a:t>
            </a:r>
            <a:r>
              <a:rPr lang="sl-SI" err="1">
                <a:latin typeface="Aptos" panose="020B0004020202020204" pitchFamily="34" charset="0"/>
              </a:rPr>
              <a:t>Fukovi</a:t>
            </a:r>
            <a:r>
              <a:rPr lang="sl-SI">
                <a:latin typeface="Aptos" panose="020B0004020202020204" pitchFamily="34" charset="0"/>
              </a:rPr>
              <a:t> in Globoki jami (spomlad 2025)</a:t>
            </a: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Shape 1"/>
          <p:cNvSpPr txBox="1"/>
          <p:nvPr/>
        </p:nvSpPr>
        <p:spPr>
          <a:xfrm>
            <a:off x="838080" y="365040"/>
            <a:ext cx="903312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1.5 Enota Hrpelje-Kozina 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6" name="TextShape 2"/>
          <p:cNvSpPr txBox="1"/>
          <p:nvPr/>
        </p:nvSpPr>
        <p:spPr>
          <a:xfrm>
            <a:off x="703080" y="17643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b="1" strike="noStrike" spc="-1">
                <a:solidFill>
                  <a:srgbClr val="FF6600"/>
                </a:solidFill>
                <a:latin typeface="Aptos" panose="020B0004020202020204" pitchFamily="34" charset="0"/>
                <a:ea typeface="Times New Roman"/>
              </a:rPr>
              <a:t>1.5.5 TRŽNO KOMUNICIRANJE </a:t>
            </a:r>
            <a:endParaRPr lang="sl-SI" b="0" strike="noStrike" spc="-1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343260" indent="-34290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-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 panose="020B0004020202020204" pitchFamily="34" charset="0"/>
              </a:rPr>
              <a:t>Priprava vsebin za d</a:t>
            </a:r>
            <a:r>
              <a:rPr lang="sl-SI" b="0" strike="noStrike" spc="-1">
                <a:solidFill>
                  <a:srgbClr val="000000"/>
                </a:solidFill>
                <a:latin typeface="Aptos" panose="020B0004020202020204" pitchFamily="34" charset="0"/>
              </a:rPr>
              <a:t>igitalno promocijo (Facebook profil Mitski park, Facebook in </a:t>
            </a:r>
            <a:r>
              <a:rPr lang="sl-SI" b="0" strike="noStrike" spc="-1" err="1">
                <a:solidFill>
                  <a:srgbClr val="000000"/>
                </a:solidFill>
                <a:latin typeface="Aptos" panose="020B0004020202020204" pitchFamily="34" charset="0"/>
              </a:rPr>
              <a:t>Instagram</a:t>
            </a:r>
            <a:r>
              <a:rPr lang="sl-SI" b="0" strike="noStrike" spc="-1">
                <a:solidFill>
                  <a:srgbClr val="000000"/>
                </a:solidFill>
                <a:latin typeface="Aptos" panose="020B0004020202020204" pitchFamily="34" charset="0"/>
              </a:rPr>
              <a:t> profil </a:t>
            </a:r>
            <a:r>
              <a:rPr lang="sl-SI" b="0" strike="noStrike" spc="-1" err="1">
                <a:solidFill>
                  <a:srgbClr val="000000"/>
                </a:solidFill>
                <a:latin typeface="Aptos" panose="020B0004020202020204" pitchFamily="34" charset="0"/>
              </a:rPr>
              <a:t>Visit</a:t>
            </a:r>
            <a:r>
              <a:rPr lang="sl-SI" b="0" strike="noStrike" spc="-1">
                <a:solidFill>
                  <a:srgbClr val="000000"/>
                </a:solidFill>
                <a:latin typeface="Aptos" panose="020B0004020202020204" pitchFamily="34" charset="0"/>
              </a:rPr>
              <a:t> Brkini, spletna stran Mitskipark.</a:t>
            </a:r>
            <a:r>
              <a:rPr lang="sl-SI" spc="-1">
                <a:solidFill>
                  <a:srgbClr val="000000"/>
                </a:solidFill>
                <a:latin typeface="Aptos" panose="020B0004020202020204" pitchFamily="34" charset="0"/>
              </a:rPr>
              <a:t>eu)</a:t>
            </a:r>
          </a:p>
          <a:p>
            <a:pPr marL="343260" indent="-34290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-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 panose="020B0004020202020204" pitchFamily="34" charset="0"/>
              </a:rPr>
              <a:t>Ponatis letakov Mitski park (sejmi, turistični ponudniki), ponatis letaka Vabilo za skupine (šole, podjetja, fakultete) </a:t>
            </a:r>
          </a:p>
          <a:p>
            <a:pPr marL="343260" indent="-34290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-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 panose="020B0004020202020204" pitchFamily="34" charset="0"/>
              </a:rPr>
              <a:t>Izdelava novih fotografij in video vsebin</a:t>
            </a:r>
          </a:p>
          <a:p>
            <a:pPr marL="343260" indent="-34290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-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 panose="020B0004020202020204" pitchFamily="34" charset="0"/>
              </a:rPr>
              <a:t>Aktivna promocija vodenih ogledov in doživetij razstave Mitske in druge resničnosti,  pedagoških programov, najemov prostorov in tematskih promocijskih akcij: družbena omrežja PR aktivnosti: objave člankov v občinskem glasilu in objave poročil ter novic za medije na spletni strani Mitski park </a:t>
            </a:r>
          </a:p>
          <a:p>
            <a:pPr marL="286110" indent="-2857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-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 panose="020B0004020202020204" pitchFamily="34" charset="0"/>
              </a:rPr>
              <a:t>Priprava sejemskih aktivnosti (ideje, pobude, priprava materiala) in sodelovanje na </a:t>
            </a:r>
            <a:r>
              <a:rPr lang="sl-SI" b="0" strike="noStrike" spc="-1" err="1">
                <a:solidFill>
                  <a:srgbClr val="000000"/>
                </a:solidFill>
                <a:latin typeface="Aptos" panose="020B0004020202020204" pitchFamily="34" charset="0"/>
              </a:rPr>
              <a:t>destinacijskih</a:t>
            </a:r>
            <a:r>
              <a:rPr lang="sl-SI" b="0" strike="noStrike" spc="-1">
                <a:solidFill>
                  <a:srgbClr val="000000"/>
                </a:solidFill>
                <a:latin typeface="Aptos" panose="020B0004020202020204" pitchFamily="34" charset="0"/>
              </a:rPr>
              <a:t> sejmih po potrebi in navodilih DMO-ja</a:t>
            </a:r>
          </a:p>
          <a:p>
            <a:pPr marL="286110" indent="-2857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-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 panose="020B0004020202020204" pitchFamily="34" charset="0"/>
                <a:ea typeface="Times New Roman"/>
              </a:rPr>
              <a:t>Letni strateški načrt za izpostavitev in predstavitev mesečnih izdelkov v kraški trgovinici Centra za obiskovalce Mitski park</a:t>
            </a:r>
            <a:endParaRPr lang="sl-SI" spc="-1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286110" indent="-2857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-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 panose="020B0004020202020204" pitchFamily="34" charset="0"/>
                <a:ea typeface="Times New Roman"/>
              </a:rPr>
              <a:t>Priprava individualnih ponudb za tematske team </a:t>
            </a:r>
            <a:r>
              <a:rPr lang="sl-SI" b="0" strike="noStrike" spc="-1" err="1">
                <a:solidFill>
                  <a:srgbClr val="000000"/>
                </a:solidFill>
                <a:latin typeface="Aptos" panose="020B0004020202020204" pitchFamily="34" charset="0"/>
                <a:ea typeface="Times New Roman"/>
              </a:rPr>
              <a:t>buildinge</a:t>
            </a:r>
            <a:r>
              <a:rPr lang="sl-SI" b="0" strike="noStrike" spc="-1">
                <a:solidFill>
                  <a:srgbClr val="000000"/>
                </a:solidFill>
                <a:latin typeface="Aptos" panose="020B0004020202020204" pitchFamily="34" charset="0"/>
                <a:ea typeface="Times New Roman"/>
              </a:rPr>
              <a:t> v Mitskem parku in v sodelovanju z jamo Dimnice</a:t>
            </a:r>
          </a:p>
          <a:p>
            <a:pPr marL="286110" indent="-2857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-"/>
              <a:tabLst>
                <a:tab pos="0" algn="l"/>
              </a:tabLst>
            </a:pPr>
            <a:r>
              <a:rPr lang="sl-SI" b="0" strike="noStrike" spc="-1">
                <a:solidFill>
                  <a:srgbClr val="000000"/>
                </a:solidFill>
                <a:latin typeface="Aptos" panose="020B0004020202020204" pitchFamily="34" charset="0"/>
                <a:ea typeface="Times New Roman"/>
              </a:rPr>
              <a:t>Promocija Krajinskega parka Beka, Čičarije, občinskih tematskih poti, Brkinov</a:t>
            </a:r>
            <a:endParaRPr lang="sl-SI" b="0" strike="noStrike" spc="-1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b="0" strike="noStrike" spc="-1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838080" y="365040"/>
            <a:ext cx="903312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1.5 Enota Hrpelje-Kozina 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8" name="TextShape 2"/>
          <p:cNvSpPr txBox="1"/>
          <p:nvPr/>
        </p:nvSpPr>
        <p:spPr>
          <a:xfrm>
            <a:off x="703080" y="17643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2000" b="1" strike="noStrike" spc="-1">
                <a:solidFill>
                  <a:srgbClr val="FF6600"/>
                </a:solidFill>
                <a:latin typeface="Aptos" panose="020B0004020202020204" pitchFamily="34" charset="0"/>
                <a:ea typeface="Times New Roman"/>
              </a:rPr>
              <a:t>1.5.6 PROJEKTI</a:t>
            </a:r>
            <a:endParaRPr lang="sl-SI" sz="2000" b="0" strike="noStrike" spc="-1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sl-SI">
                <a:latin typeface="Aptos" panose="020B0004020202020204" pitchFamily="34" charset="0"/>
                <a:ea typeface="Times New Roman" panose="02020603050405020304" pitchFamily="18" charset="0"/>
              </a:rPr>
              <a:t>S</a:t>
            </a:r>
            <a:r>
              <a:rPr lang="sl-SI" sz="18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odelovanje pri različnih projektih, ki jih vodi občina ali ORA Krasa in Brkinov: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>
                <a:latin typeface="Aptos" panose="020B0004020202020204" pitchFamily="34" charset="0"/>
                <a:ea typeface="Times New Roman" panose="02020603050405020304" pitchFamily="18" charset="0"/>
              </a:rPr>
              <a:t>Sodelovanje p</a:t>
            </a:r>
            <a:r>
              <a:rPr lang="sl-SI" sz="18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ri organizaciji dogodkov iz projekta Kras </a:t>
            </a:r>
            <a:r>
              <a:rPr lang="sl-SI" sz="1800" err="1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Carso</a:t>
            </a:r>
            <a:r>
              <a:rPr lang="sl-SI" sz="18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II za območje Brkinov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 sz="1800">
                <a:effectLst/>
                <a:latin typeface="Aptos" panose="020B0004020202020204" pitchFamily="34" charset="0"/>
                <a:ea typeface="Yu Gothic Light" panose="020B0300000000000000" pitchFamily="34" charset="-128"/>
              </a:rPr>
              <a:t>Organizacija dogodkov v sklopu projekta </a:t>
            </a:r>
            <a:r>
              <a:rPr lang="sl-SI" sz="1800" err="1">
                <a:effectLst/>
                <a:latin typeface="Aptos" panose="020B0004020202020204" pitchFamily="34" charset="0"/>
                <a:ea typeface="Yu Gothic Light" panose="020B0300000000000000" pitchFamily="34" charset="-128"/>
              </a:rPr>
              <a:t>Borderless</a:t>
            </a:r>
            <a:r>
              <a:rPr lang="sl-SI" sz="1800">
                <a:effectLst/>
                <a:latin typeface="Aptos" panose="020B0004020202020204" pitchFamily="34" charset="0"/>
                <a:ea typeface="Yu Gothic Light" panose="020B0300000000000000" pitchFamily="34" charset="-128"/>
              </a:rPr>
              <a:t> okusov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 sz="18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Sodelovanje pri pripravi novih projektnih vlog na področju turizma in sodelovanje na drugih projektih z enoto razvoj</a:t>
            </a:r>
            <a:endParaRPr lang="sl-SI"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sl-SI" sz="18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Delno izvajanje aktivnosti </a:t>
            </a:r>
            <a:r>
              <a:rPr lang="sl-SI" sz="1800">
                <a:effectLst/>
                <a:latin typeface="Aptos" panose="020B0004020202020204" pitchFamily="34" charset="0"/>
                <a:ea typeface="Yu Gothic Light" panose="020B0300000000000000" pitchFamily="34" charset="-128"/>
              </a:rPr>
              <a:t>pri Zeleni shemi slovenskega turizma (izvajanje ukrepov iz akcijskega načrta,</a:t>
            </a:r>
            <a:r>
              <a:rPr lang="sl-SI" sz="180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član zelene ekipe, </a:t>
            </a:r>
            <a:r>
              <a:rPr lang="sl-SI" sz="1800">
                <a:effectLst/>
                <a:latin typeface="Aptos" panose="020B0004020202020204" pitchFamily="34" charset="0"/>
                <a:ea typeface="Yu Gothic Light" panose="020B0300000000000000" pitchFamily="34" charset="-128"/>
              </a:rPr>
              <a:t>uresničevanje akcijskega načrta ter spodbujanje ponudnikov k trajnosti)</a:t>
            </a:r>
            <a:endParaRPr lang="sl-SI" sz="1800">
              <a:effectLst/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marL="342900" lvl="0" indent="-342900" fontAlgn="base">
              <a:buFont typeface="Times New Roman" panose="02020603050405020304" pitchFamily="18" charset="0"/>
              <a:buChar char="-"/>
            </a:pPr>
            <a:r>
              <a:rPr lang="sl-SI" sz="1800">
                <a:effectLst/>
                <a:latin typeface="Aptos" panose="020B0004020202020204" pitchFamily="34" charset="0"/>
                <a:ea typeface="Yu Gothic Light" panose="020B0300000000000000" pitchFamily="34" charset="-128"/>
              </a:rPr>
              <a:t>Iskanje ustreznega vira financiranja (evropski, LAS projekti), da se preuči možnost za vzpostavitev klimatskega letovišča v Brkinih</a:t>
            </a:r>
            <a:endParaRPr lang="sl-SI" sz="1800">
              <a:effectLst/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838080" y="365040"/>
            <a:ext cx="903312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1.5 Enota Hrpelje-Kozina </a:t>
            </a:r>
            <a:br>
              <a:rPr/>
            </a:b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0" name="TextShape 2"/>
          <p:cNvSpPr txBox="1"/>
          <p:nvPr/>
        </p:nvSpPr>
        <p:spPr>
          <a:xfrm>
            <a:off x="703080" y="17643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2000" b="1" strike="noStrike" spc="-1">
                <a:solidFill>
                  <a:srgbClr val="FF6600"/>
                </a:solidFill>
                <a:latin typeface="Aptos (Telo)"/>
                <a:ea typeface="Times New Roman"/>
              </a:rPr>
              <a:t>1.5.7 INVESTICIJE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r>
              <a:rPr lang="sl-SI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Stroške za vzdrževanje objektov in mitskih poti krije Občina Hrpelje – Kozina</a:t>
            </a:r>
          </a:p>
          <a:p>
            <a:endParaRPr lang="sl-SI" sz="18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sl-SI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Krajevno skupnostjo, turističnim društvom in občino sodelovanje s podajanjem smiselnih predlogov nadgradnje Mitskega parka (v infrastrukturnem smislu) in uresničevanje zastavljenih planov</a:t>
            </a:r>
          </a:p>
          <a:p>
            <a:pPr marL="285750" indent="-285750">
              <a:buFontTx/>
              <a:buChar char="-"/>
            </a:pPr>
            <a:r>
              <a:rPr lang="sl-SI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parkirišče za Mitski park ob Centru za obiskovalce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postavitev novih usmerjevalnih tabel po vasi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Calibri" panose="020F0502020204030204" pitchFamily="34" charset="0"/>
                <a:ea typeface="Times New Roman" panose="02020603050405020304" pitchFamily="18" charset="0"/>
              </a:rPr>
              <a:t>k</a:t>
            </a:r>
            <a:r>
              <a:rPr lang="sl-SI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oordinacija pri podiranju dreves na zavarovanem arheološkem najdišču Ajdovščina (lastniki zemljišč, občina, Zavod za kulturno dediščino, Zavod za gozdove)</a:t>
            </a:r>
          </a:p>
          <a:p>
            <a:pPr marL="285750" indent="-285750">
              <a:buFontTx/>
              <a:buChar char="-"/>
            </a:pPr>
            <a:r>
              <a:rPr lang="sl-SI">
                <a:latin typeface="Calibri" panose="020F0502020204030204" pitchFamily="34" charset="0"/>
              </a:rPr>
              <a:t>Ureditev zelenice pred Centrom za obiskovalce </a:t>
            </a:r>
          </a:p>
          <a:p>
            <a:pPr marL="285750" indent="-285750">
              <a:buFontTx/>
              <a:buChar char="-"/>
            </a:pPr>
            <a:endParaRPr lang="sl-SI" sz="2000" spc="-1">
              <a:solidFill>
                <a:srgbClr val="000000"/>
              </a:solidFill>
              <a:effectLst/>
              <a:latin typeface="Aptos"/>
              <a:ea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sl-SI" sz="18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1.5 Enota Hrpelje-Kozina 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izzivi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8" name="TextShape 2"/>
          <p:cNvSpPr txBox="1"/>
          <p:nvPr/>
        </p:nvSpPr>
        <p:spPr>
          <a:xfrm>
            <a:off x="346320" y="1782720"/>
            <a:ext cx="112946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b="1" strike="noStrike" spc="-1">
                <a:solidFill>
                  <a:srgbClr val="FF6600"/>
                </a:solidFill>
                <a:latin typeface="Aptos"/>
                <a:ea typeface="Aptos"/>
              </a:rPr>
              <a:t>Višanje prihodkov na tržni dejavnosti</a:t>
            </a:r>
            <a:r>
              <a:rPr lang="sl-SI" sz="1800" b="0" strike="noStrike" spc="-1">
                <a:solidFill>
                  <a:srgbClr val="FF6600"/>
                </a:solidFill>
                <a:latin typeface="Aptos"/>
                <a:ea typeface="Aptos"/>
              </a:rPr>
              <a:t>:</a:t>
            </a:r>
            <a:endParaRPr lang="sl-SI" sz="1800" b="0" strike="noStrike" spc="-1">
              <a:solidFill>
                <a:srgbClr val="FF6600"/>
              </a:solidFill>
              <a:latin typeface="Aptos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b="0" strike="noStrike" spc="-1">
                <a:solidFill>
                  <a:srgbClr val="000000"/>
                </a:solidFill>
                <a:latin typeface="Aptos"/>
                <a:ea typeface="Aptos"/>
              </a:rPr>
              <a:t>Večanje obiska razstave Mitske in druge resničnosti (</a:t>
            </a:r>
            <a:r>
              <a:rPr lang="sl-SI" spc="-1">
                <a:solidFill>
                  <a:srgbClr val="000000"/>
                </a:solidFill>
                <a:latin typeface="Aptos"/>
              </a:rPr>
              <a:t>dodaten interakcijski element zunaj razstave, postavitev v maju 2025, financirano s strani občine Hrpelje - </a:t>
            </a:r>
            <a:r>
              <a:rPr lang="sl-SI" spc="-1">
                <a:solidFill>
                  <a:srgbClr val="000000"/>
                </a:solidFill>
                <a:latin typeface="Aptos"/>
                <a:ea typeface="Aptos"/>
              </a:rPr>
              <a:t>Kozina)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pc="-1">
                <a:solidFill>
                  <a:srgbClr val="000000"/>
                </a:solidFill>
                <a:latin typeface="Aptos"/>
              </a:rPr>
              <a:t>Osebne predstavitve doživetja Mitskega parka v osnovnih in srednjih šolah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pc="-1">
                <a:solidFill>
                  <a:srgbClr val="000000"/>
                </a:solidFill>
                <a:latin typeface="Aptos"/>
              </a:rPr>
              <a:t>Program team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buildingov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predstaviti podjetjem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sl-SI" spc="-1">
                <a:solidFill>
                  <a:srgbClr val="000000"/>
                </a:solidFill>
                <a:latin typeface="Aptos (Telo)"/>
              </a:rPr>
              <a:t>Razvoj novih doživetij z zgodbo pripovednega izročila in povezavo z ostalimi turističnimi točkami (Dimnice, krajinski park Beka, Čičarija, tematske poti, Kras…)</a:t>
            </a:r>
            <a:endParaRPr lang="sl-SI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7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FF6600"/>
                </a:solidFill>
                <a:latin typeface="Aptos"/>
              </a:rPr>
              <a:t>Izobraziti nove vodnike za vodenje po terenu </a:t>
            </a:r>
            <a:r>
              <a:rPr lang="sl-SI" spc="-1">
                <a:solidFill>
                  <a:srgbClr val="000000"/>
                </a:solidFill>
                <a:latin typeface="Aptos (Telo)"/>
              </a:rPr>
              <a:t>(tematska vodenja, team </a:t>
            </a:r>
            <a:r>
              <a:rPr lang="sl-SI" spc="-1" err="1">
                <a:solidFill>
                  <a:srgbClr val="000000"/>
                </a:solidFill>
                <a:latin typeface="Aptos (Telo)"/>
              </a:rPr>
              <a:t>buildingi</a:t>
            </a:r>
            <a:r>
              <a:rPr lang="sl-SI" spc="-1">
                <a:solidFill>
                  <a:srgbClr val="000000"/>
                </a:solidFill>
                <a:latin typeface="Aptos (Telo)"/>
              </a:rPr>
              <a:t>,…)</a:t>
            </a:r>
            <a:endParaRPr lang="sl-SI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7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pc="-1">
                <a:solidFill>
                  <a:srgbClr val="000000"/>
                </a:solidFill>
                <a:latin typeface="Aptos"/>
              </a:rPr>
              <a:t>Vključevanje v strokovna predavanja in predstavitev dobrih praks na fakultetah in strokovnim delavcem iz področja nesnovne kulturne dediščine</a:t>
            </a:r>
          </a:p>
          <a:p>
            <a:pPr marL="228600" indent="-228240">
              <a:lnSpc>
                <a:spcPct val="7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FF6600"/>
                </a:solidFill>
                <a:latin typeface="Aptos"/>
              </a:rPr>
              <a:t>Bolj aktivno delo na terenu za večjo prepoznavnost Mitskega parka</a:t>
            </a:r>
          </a:p>
          <a:p>
            <a:pPr marL="228600" indent="-228240">
              <a:lnSpc>
                <a:spcPct val="7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b="1" spc="-1">
                <a:solidFill>
                  <a:srgbClr val="FF6600"/>
                </a:solidFill>
                <a:latin typeface="Aptos"/>
              </a:rPr>
              <a:t>Aktivnejša prisotnost na družbenih omrežjih (FB, IG)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CB952-7CFA-154B-AB2B-2EE507E4C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>
            <a:extLst>
              <a:ext uri="{FF2B5EF4-FFF2-40B4-BE49-F238E27FC236}">
                <a16:creationId xmlns:a16="http://schemas.microsoft.com/office/drawing/2014/main" id="{3AD6521D-2683-0B20-EC2E-8CA23E72FBA4}"/>
              </a:ext>
            </a:extLst>
          </p:cNvPr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1.6 Enota Divača – vsebinski plan 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8" name="TextShape 2">
            <a:extLst>
              <a:ext uri="{FF2B5EF4-FFF2-40B4-BE49-F238E27FC236}">
                <a16:creationId xmlns:a16="http://schemas.microsoft.com/office/drawing/2014/main" id="{999618B7-15C2-1A98-E0BA-5E756CD72C18}"/>
              </a:ext>
            </a:extLst>
          </p:cNvPr>
          <p:cNvSpPr txBox="1"/>
          <p:nvPr/>
        </p:nvSpPr>
        <p:spPr>
          <a:xfrm>
            <a:off x="346320" y="1782720"/>
            <a:ext cx="112946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b="1" strike="noStrike" spc="-1">
                <a:latin typeface="Aptos"/>
                <a:ea typeface="Aptos"/>
              </a:rPr>
              <a:t>Vzpostavitev delovnega mesta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b="1" strike="noStrike" spc="-1">
                <a:solidFill>
                  <a:srgbClr val="FF6600"/>
                </a:solidFill>
                <a:latin typeface="Aptos"/>
                <a:ea typeface="Aptos"/>
              </a:rPr>
              <a:t>Identifikacija ponudnikov </a:t>
            </a:r>
            <a:r>
              <a:rPr lang="sl-SI" sz="1800" strike="noStrike" spc="-1">
                <a:latin typeface="Aptos"/>
                <a:ea typeface="Aptos"/>
              </a:rPr>
              <a:t>na območju občine Divača, Vremske doline in dela Brkinov ter razvoj sodelovanja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pc="-1">
                <a:solidFill>
                  <a:srgbClr val="FF6600"/>
                </a:solidFill>
                <a:latin typeface="Aptos"/>
              </a:rPr>
              <a:t>Vzpostavitev strateškega sodelovanja </a:t>
            </a:r>
            <a:r>
              <a:rPr lang="sl-SI" sz="1800" strike="noStrike" spc="-1">
                <a:latin typeface="Aptos"/>
                <a:ea typeface="Aptos"/>
              </a:rPr>
              <a:t>s JZ park Škocjanske jame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strike="noStrike" spc="-1">
                <a:latin typeface="Aptos"/>
                <a:ea typeface="Aptos"/>
              </a:rPr>
              <a:t>Razvoj vsaj </a:t>
            </a:r>
            <a:r>
              <a:rPr lang="sl-SI" b="1" spc="-1">
                <a:solidFill>
                  <a:srgbClr val="FF6600"/>
                </a:solidFill>
                <a:latin typeface="Aptos"/>
              </a:rPr>
              <a:t>enega turističnega produkta </a:t>
            </a:r>
            <a:r>
              <a:rPr lang="sl-SI" sz="1800" strike="noStrike" spc="-1">
                <a:latin typeface="Aptos"/>
                <a:ea typeface="Aptos"/>
              </a:rPr>
              <a:t>in testiranje tržne privlačnosti v 2025 (dodatno še enega v 2026)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pc="-1">
                <a:solidFill>
                  <a:srgbClr val="FF6600"/>
                </a:solidFill>
                <a:latin typeface="Aptos"/>
              </a:rPr>
              <a:t>Otvoritev muzeja prevozništva in tovorništva </a:t>
            </a:r>
            <a:r>
              <a:rPr lang="sl-SI" sz="1800" strike="noStrike" spc="-1">
                <a:latin typeface="Aptos"/>
                <a:ea typeface="Aptos"/>
              </a:rPr>
              <a:t>v Senožečah (organizacija dogodka)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strike="noStrike" spc="-1">
                <a:latin typeface="Aptos"/>
                <a:ea typeface="Aptos"/>
              </a:rPr>
              <a:t>Vzpostavitev </a:t>
            </a:r>
            <a:r>
              <a:rPr lang="sl-SI" sz="1800" strike="noStrike" spc="-1" err="1">
                <a:latin typeface="Aptos"/>
                <a:ea typeface="Aptos"/>
              </a:rPr>
              <a:t>info</a:t>
            </a:r>
            <a:r>
              <a:rPr lang="sl-SI" sz="1800" strike="noStrike" spc="-1">
                <a:latin typeface="Aptos"/>
                <a:ea typeface="Aptos"/>
              </a:rPr>
              <a:t> točke pred </a:t>
            </a:r>
            <a:r>
              <a:rPr lang="sl-SI" b="1" spc="-1">
                <a:solidFill>
                  <a:srgbClr val="FF6600"/>
                </a:solidFill>
                <a:latin typeface="Aptos"/>
              </a:rPr>
              <a:t>Divaško jamo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pc="-1">
                <a:solidFill>
                  <a:srgbClr val="FF6600"/>
                </a:solidFill>
                <a:latin typeface="Aptos"/>
              </a:rPr>
              <a:t>Dogodki</a:t>
            </a:r>
            <a:r>
              <a:rPr lang="sl-SI" sz="1800" strike="noStrike" spc="-1">
                <a:latin typeface="Aptos"/>
                <a:ea typeface="Aptos"/>
              </a:rPr>
              <a:t> v Občini Divača (s</a:t>
            </a:r>
            <a:r>
              <a:rPr lang="sl-SI" spc="-1">
                <a:latin typeface="Aptos"/>
                <a:ea typeface="Aptos"/>
              </a:rPr>
              <a:t>odelovanje na Poletnih večerih in Občinskem prazniku)</a:t>
            </a:r>
            <a:endParaRPr lang="sl-SI" sz="1800" strike="noStrike" spc="-1">
              <a:latin typeface="Aptos"/>
              <a:ea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strike="noStrike" spc="-1">
                <a:latin typeface="Aptos"/>
                <a:ea typeface="Aptos"/>
              </a:rPr>
              <a:t>Udeležba na sejmih, dogodkih, delavnicah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strike="noStrike" spc="-1">
                <a:latin typeface="Aptos"/>
                <a:ea typeface="Aptos"/>
              </a:rPr>
              <a:t>Ciljna promocija na terenu med ponudniki in strateškimi partnerji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1800" strike="noStrike" spc="-1">
                <a:latin typeface="Aptos"/>
                <a:ea typeface="Aptos"/>
              </a:rPr>
              <a:t>Sodelovanje pri vzpostavitvi TIC na mejnem prehodu Lipica (podpora iz projekta Kras </a:t>
            </a:r>
            <a:r>
              <a:rPr lang="sl-SI" sz="1800" strike="noStrike" spc="-1" err="1">
                <a:latin typeface="Aptos"/>
                <a:ea typeface="Aptos"/>
              </a:rPr>
              <a:t>Carso</a:t>
            </a:r>
            <a:r>
              <a:rPr lang="sl-SI" sz="1800" strike="noStrike" spc="-1">
                <a:latin typeface="Aptos"/>
                <a:ea typeface="Aptos"/>
              </a:rPr>
              <a:t> II)</a:t>
            </a:r>
          </a:p>
          <a:p>
            <a:pPr marL="228600" indent="-228240">
              <a:lnSpc>
                <a:spcPct val="7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b="1" spc="-1">
              <a:solidFill>
                <a:srgbClr val="FF6600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558871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 ENOTA RAZVOJ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20" name="TextShape 2"/>
          <p:cNvSpPr txBox="1"/>
          <p:nvPr/>
        </p:nvSpPr>
        <p:spPr>
          <a:xfrm>
            <a:off x="346320" y="178272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2.1 Območna razvojna funkcija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2.2 Podporno-podjetniška funkcija SPOT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2.3 LAS Krasa in Brkinov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2.4 Projekti v izvajanju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2.5 Prijave na razpise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2.1 Območna razvojna funkcija 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22" name="TextShape 2"/>
          <p:cNvSpPr txBox="1"/>
          <p:nvPr/>
        </p:nvSpPr>
        <p:spPr>
          <a:xfrm>
            <a:off x="346320" y="1782720"/>
            <a:ext cx="1148148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Zaposlitev vodje razvoja v 9/24, ki bo v obsegu 0,2 osebe financirana za vodenje razvoja, preostali del pa bo financirana iz prijavljenih projektov (v zimi 2024/2025 oddanih 6 projektov) ter bo zagotavljala nadaljnje vire za razvoj in projekte ter pospešila razvoj trženja storitve priprave investicijske dokumentacije (v sodelovanju z zunanjimi izvajalci) – razpoložljivega kadra za to funkcijo danes v ORA ni </a:t>
            </a:r>
            <a:endParaRPr lang="sl-SI" sz="2000" i="1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V finančnem planu je kakor do sedaj območna razvojna funkcija vključena v segment Upravljanje in razvoj splošno (vključuje kadrovsko sestavo direktor, 0,6 kadra za finančne in splošne zadeve ter 0,2 osebe za vodenje razvoja, ki bo v preostalem delu krita iz novih projektov in tržnega izvajanja storitve izdelave investicijske dokumentacije)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2.1 Območna razvojna funkcija 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izzivi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27" name="TextShape 2"/>
          <p:cNvSpPr txBox="1"/>
          <p:nvPr/>
        </p:nvSpPr>
        <p:spPr>
          <a:xfrm>
            <a:off x="346320" y="1782720"/>
            <a:ext cx="1144188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Pridobitev financiranja za vodjo razvoja, pridobitev projektov za pokritje in razvoj kadra v skladu s potrebami ORA (vodenje, mednarodni projekti, priprava investicijske dokumentacije)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Osebno trženje storitve priprave investicijske dokumentacije, mreženje/razvoj partnerstev za prijavo na projekte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2.2 Podporno-podjetniška funkcija SPOT 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29" name="TextShape 2"/>
          <p:cNvSpPr txBox="1"/>
          <p:nvPr/>
        </p:nvSpPr>
        <p:spPr>
          <a:xfrm>
            <a:off x="346320" y="1716548"/>
            <a:ext cx="1171548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85750" indent="-2857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pc="-1">
                <a:solidFill>
                  <a:srgbClr val="FF6600"/>
                </a:solidFill>
                <a:latin typeface="Aptos"/>
              </a:rPr>
              <a:t>Izvajanje SPOT svetovanj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potencialnim podjetnikom, samostojnim podjetnikom in gospodarskim družbam (d.o.o.)</a:t>
            </a:r>
            <a:endParaRPr lang="sl-SI" spc="-1">
              <a:latin typeface="Aptos"/>
            </a:endParaRP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</a:pPr>
            <a:r>
              <a:rPr lang="sl-SI" b="1" spc="-1">
                <a:solidFill>
                  <a:schemeClr val="accent2"/>
                </a:solidFill>
                <a:latin typeface="Aptos"/>
              </a:rPr>
              <a:t>Izvajanje postopkov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</a:t>
            </a:r>
            <a:r>
              <a:rPr lang="sl-SI" b="1" spc="-1">
                <a:solidFill>
                  <a:schemeClr val="accent2"/>
                </a:solidFill>
                <a:latin typeface="Aptos"/>
              </a:rPr>
              <a:t>registracije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za ustanovitev podjetja (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s.p</a:t>
            </a:r>
            <a:r>
              <a:rPr lang="sl-SI" spc="-1">
                <a:solidFill>
                  <a:srgbClr val="000000"/>
                </a:solidFill>
                <a:latin typeface="Aptos"/>
              </a:rPr>
              <a:t>. in d.o.o.), spreminjanje podatkov v poslovnem registru, izbris samostojnega podjetnika iz poslovnega registra ter postopkov prijave/odjave obveznih zavarovanj</a:t>
            </a:r>
            <a:endParaRPr lang="sl-SI"/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sl-SI" b="1" spc="-1">
                <a:solidFill>
                  <a:srgbClr val="FF6600"/>
                </a:solidFill>
                <a:latin typeface="Aptos"/>
              </a:rPr>
              <a:t>Priprava člankov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s podjetniško vsebino in njihova objava na spletni strani ora.si 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sl-SI" b="1" spc="-1">
                <a:solidFill>
                  <a:srgbClr val="FF6600"/>
                </a:solidFill>
                <a:latin typeface="Aptos"/>
              </a:rPr>
              <a:t>Izvajanje dogodkov SPOT svetovanja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v obliki krajših izobraževanj, fizičnih ali prek spleta (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webinarjev</a:t>
            </a:r>
            <a:r>
              <a:rPr lang="sl-SI" spc="-1">
                <a:solidFill>
                  <a:srgbClr val="000000"/>
                </a:solidFill>
                <a:latin typeface="Aptos"/>
              </a:rPr>
              <a:t>), na temo spodbujanja podjetništva ali za pomoč obstoječim in potencialnim podjetnikom z namenom seznanitve s problematikami, na katere bodo morda naleteli pri poslovanju</a:t>
            </a:r>
            <a:endParaRPr lang="sl-SI" spc="-1">
              <a:solidFill>
                <a:srgbClr val="000000"/>
              </a:solidFill>
              <a:latin typeface="Aptos"/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sl-SI" b="1" spc="-1">
                <a:solidFill>
                  <a:schemeClr val="accent2"/>
                </a:solidFill>
                <a:latin typeface="Aptos"/>
              </a:rPr>
              <a:t>Udeležba na usposabljanjih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svetovalcev in podjetniških mentorjev, ki jih organizira SPIRIT, javna agencija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sl-SI" b="1" spc="-1">
                <a:solidFill>
                  <a:srgbClr val="FF6600"/>
                </a:solidFill>
                <a:latin typeface="Aptos"/>
              </a:rPr>
              <a:t>Obveščanje subjektov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v regionalnem okolju o relevantnih podjetniških informacijah prek </a:t>
            </a:r>
            <a:r>
              <a:rPr lang="sl-SI" spc="-1" err="1">
                <a:solidFill>
                  <a:srgbClr val="000000"/>
                </a:solidFill>
                <a:latin typeface="Aptos"/>
              </a:rPr>
              <a:t>novičnika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SPOT</a:t>
            </a:r>
            <a:endParaRPr lang="sl-SI"/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sl-SI" b="1" spc="-1">
                <a:solidFill>
                  <a:schemeClr val="accent2"/>
                </a:solidFill>
                <a:latin typeface="Aptos"/>
              </a:rPr>
              <a:t>Zbiranje informacije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za vnos v e-bilten Moj spletni priročnik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sl-SI" b="1" spc="-1">
                <a:solidFill>
                  <a:schemeClr val="accent2"/>
                </a:solidFill>
                <a:latin typeface="Aptos"/>
              </a:rPr>
              <a:t>Vzdrževanje, promocija in sooblikovanje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regijskega podpornega okolja in poročanje za agencijo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sl-SI" b="1" spc="-1">
                <a:solidFill>
                  <a:schemeClr val="accent2"/>
                </a:solidFill>
                <a:latin typeface="Aptos"/>
              </a:rPr>
              <a:t>Krepitev kompetenc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prek drugih strokovnih usposabljanj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sl-SI" b="1" spc="-1">
                <a:solidFill>
                  <a:schemeClr val="accent2"/>
                </a:solidFill>
                <a:latin typeface="Aptos"/>
              </a:rPr>
              <a:t>Sodelovanje na sestankih </a:t>
            </a:r>
            <a:r>
              <a:rPr lang="sl-SI" b="1" spc="-1" err="1">
                <a:solidFill>
                  <a:schemeClr val="accent2"/>
                </a:solidFill>
                <a:latin typeface="Aptos"/>
              </a:rPr>
              <a:t>konzorcijskih</a:t>
            </a:r>
            <a:r>
              <a:rPr lang="sl-SI" b="1" spc="-1">
                <a:solidFill>
                  <a:schemeClr val="accent2"/>
                </a:solidFill>
                <a:latin typeface="Aptos"/>
              </a:rPr>
              <a:t> partnerjev</a:t>
            </a:r>
            <a:r>
              <a:rPr lang="sl-SI" spc="-1">
                <a:solidFill>
                  <a:srgbClr val="000000"/>
                </a:solidFill>
                <a:latin typeface="Aptos"/>
              </a:rPr>
              <a:t> in pri pripravi rednih četrtletnih poročil za JR 2023-2025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sl-SI" spc="-1">
                <a:solidFill>
                  <a:srgbClr val="000000"/>
                </a:solidFill>
                <a:latin typeface="Aptos"/>
              </a:rPr>
              <a:t>Prijava na razpis za sofinanciranje v obdobju 2026-2028 s ciljem polnega pokritja osebe</a:t>
            </a:r>
            <a:endParaRPr lang="sl-SI"/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sl-SI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FF6600"/>
                </a:solidFill>
                <a:latin typeface="Aptos Display"/>
              </a:rPr>
              <a:t>RAZVOJ LASTNIH KONKURENČNIH PREDNOSTI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346320" y="1782720"/>
            <a:ext cx="1162872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1" strike="noStrike" spc="-1">
                <a:solidFill>
                  <a:srgbClr val="000000"/>
                </a:solidFill>
                <a:latin typeface="Aptos"/>
              </a:rPr>
              <a:t>DNEVNO SE GRADIMO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V:</a:t>
            </a: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ptos Display"/>
              <a:buAutoNum type="arabicPeriod"/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KULTURI EKIPE</a:t>
            </a: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ptos Display"/>
              <a:buAutoNum type="arabicPeriod"/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PROJEKTNEM VODENJU (postajamo ključen sogovornik za priložnosti)</a:t>
            </a: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ptos Display"/>
              <a:buAutoNum type="arabicPeriod"/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KOMUNIKACIJI (jasna, ponosna, ažurna, prilagojena deležniku, realna)</a:t>
            </a: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ptos Display"/>
              <a:buAutoNum type="arabicPeriod"/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KADROVSKI STRUKTURI IN KAPACITETI</a:t>
            </a: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ptos Display"/>
              <a:buAutoNum type="arabicPeriod"/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MREŽENJU (s potrebami uskladiti in zastopati lokalne interese)</a:t>
            </a: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pos="0" algn="l"/>
              </a:tabLst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2.2 Podporno-podjetniška funkcija SPOT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- izzivi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4" name="TextShape 2"/>
          <p:cNvSpPr txBox="1"/>
          <p:nvPr/>
        </p:nvSpPr>
        <p:spPr>
          <a:xfrm>
            <a:off x="346320" y="178272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Pridobitev financiranja polne zaposlitve preko SPIRIT (kar je njihova zahteva) s širitvijo storitev za podjetja in podjetnike ter razvoj človeških virov v okolju z aktivnim udejstvovanjem v šolah in natečajih na temo podjetništva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2.3 LAS Krasa in Brkinov - vodenje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6" name="TextShape 2"/>
          <p:cNvSpPr txBox="1"/>
          <p:nvPr/>
        </p:nvSpPr>
        <p:spPr>
          <a:xfrm>
            <a:off x="346320" y="1404000"/>
            <a:ext cx="11647440" cy="479592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b="1">
                <a:solidFill>
                  <a:srgbClr val="FF6600"/>
                </a:solidFill>
                <a:latin typeface="Aptos" panose="020B0004020202020204" pitchFamily="34" charset="0"/>
              </a:rPr>
              <a:t>Objava javnih pozivov iz EKSRP (10/25) in ESRR (3/25) </a:t>
            </a:r>
            <a:r>
              <a:rPr lang="sl-SI" sz="1800" b="0" i="0" u="none" strike="noStrike" baseline="0">
                <a:solidFill>
                  <a:srgbClr val="000000"/>
                </a:solidFill>
                <a:latin typeface="Aptos" panose="020B0004020202020204" pitchFamily="34" charset="0"/>
              </a:rPr>
              <a:t>(za vsak sklad 1 j</a:t>
            </a:r>
            <a:r>
              <a:rPr lang="sl-SI">
                <a:solidFill>
                  <a:srgbClr val="000000"/>
                </a:solidFill>
                <a:latin typeface="Aptos" panose="020B0004020202020204" pitchFamily="34" charset="0"/>
              </a:rPr>
              <a:t>avni poziv</a:t>
            </a:r>
            <a:r>
              <a:rPr lang="sl-SI" sz="1800" b="0" i="0" u="none" strike="noStrike" baseline="0">
                <a:solidFill>
                  <a:srgbClr val="000000"/>
                </a:solidFill>
                <a:latin typeface="Aptos" panose="020B0004020202020204" pitchFamily="34" charset="0"/>
              </a:rPr>
              <a:t>); individualno svetovanje potencialnim prijaviteljem projektov; vodenje postopkov za potrditev projektov s strani Upravnega odbora ter postopkov do pridobitve odločb oz. pogodb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800" b="0" i="0" u="none" strike="noStrike" baseline="0">
                <a:solidFill>
                  <a:srgbClr val="000000"/>
                </a:solidFill>
                <a:latin typeface="Aptos" panose="020B0004020202020204" pitchFamily="34" charset="0"/>
              </a:rPr>
              <a:t>Redna srečanja upravnega odbora (predvidoma 6 letno), nadzornega odbora (predvidoma 1 letno) ter izvedba Skupščin LAS (predvidoma 2 letno)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b="1">
                <a:solidFill>
                  <a:srgbClr val="FF6600"/>
                </a:solidFill>
                <a:latin typeface="Aptos" panose="020B0004020202020204" pitchFamily="34" charset="0"/>
              </a:rPr>
              <a:t>Priprava dveh projektov sodelovanja </a:t>
            </a:r>
            <a:r>
              <a:rPr lang="sl-SI">
                <a:solidFill>
                  <a:srgbClr val="000000"/>
                </a:solidFill>
                <a:latin typeface="Aptos" panose="020B0004020202020204" pitchFamily="34" charset="0"/>
              </a:rPr>
              <a:t>(v pripravi: revitalizacija Kraške vinske in Brkinske sadne ceste)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800" i="0" u="none" strike="noStrike" baseline="0">
                <a:solidFill>
                  <a:srgbClr val="000000"/>
                </a:solidFill>
                <a:latin typeface="Aptos" panose="020B0004020202020204" pitchFamily="34" charset="0"/>
              </a:rPr>
              <a:t>Obveščanje javnosti ter </a:t>
            </a:r>
            <a:r>
              <a:rPr lang="sl-SI" b="1">
                <a:solidFill>
                  <a:srgbClr val="FF6600"/>
                </a:solidFill>
                <a:latin typeface="Aptos" panose="020B0004020202020204" pitchFamily="34" charset="0"/>
              </a:rPr>
              <a:t>animacija ključnih deležnikov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800" i="0" u="none" strike="noStrike" baseline="0">
                <a:solidFill>
                  <a:srgbClr val="000000"/>
                </a:solidFill>
                <a:latin typeface="Aptos" panose="020B0004020202020204" pitchFamily="34" charset="0"/>
              </a:rPr>
              <a:t>Izvedba</a:t>
            </a:r>
            <a:r>
              <a:rPr lang="sl-SI">
                <a:solidFill>
                  <a:srgbClr val="000000"/>
                </a:solidFill>
                <a:latin typeface="Aptos" panose="020B0004020202020204" pitchFamily="34" charset="0"/>
              </a:rPr>
              <a:t> </a:t>
            </a:r>
            <a:r>
              <a:rPr lang="sl-SI" sz="1800" b="1" i="0" u="none" strike="noStrike" baseline="0">
                <a:solidFill>
                  <a:srgbClr val="FF6600"/>
                </a:solidFill>
                <a:latin typeface="Aptos" panose="020B0004020202020204" pitchFamily="34" charset="0"/>
              </a:rPr>
              <a:t>strokovne ekskurzije </a:t>
            </a:r>
            <a:r>
              <a:rPr lang="sl-SI" sz="1800" i="0" u="none" strike="noStrike" baseline="0">
                <a:solidFill>
                  <a:srgbClr val="000000"/>
                </a:solidFill>
                <a:latin typeface="Aptos" panose="020B0004020202020204" pitchFamily="34" charset="0"/>
              </a:rPr>
              <a:t>z ogledom dobrih praks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b="1">
                <a:solidFill>
                  <a:srgbClr val="FF6600"/>
                </a:solidFill>
                <a:latin typeface="Aptos" panose="020B0004020202020204" pitchFamily="34" charset="0"/>
              </a:rPr>
              <a:t>Nova spletna stran </a:t>
            </a:r>
            <a:r>
              <a:rPr lang="sl-SI">
                <a:latin typeface="Aptos" panose="020B0004020202020204" pitchFamily="34" charset="0"/>
              </a:rPr>
              <a:t>LAS</a:t>
            </a:r>
            <a:endParaRPr lang="sl-SI" b="0"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1800" b="0" i="0" u="none" strike="noStrike" baseline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2.3 LAS Krasa in Brkinov 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projekti v izvajanju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8" name="TextShape 2"/>
          <p:cNvSpPr txBox="1"/>
          <p:nvPr/>
        </p:nvSpPr>
        <p:spPr>
          <a:xfrm>
            <a:off x="346320" y="1792440"/>
            <a:ext cx="1167660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V programskem obdobju 2021-2027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je 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predvidena priprava in izvedba dveh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p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rojektov sodelovanja (partner LAS Krasa in Brkinov) (v pripravi: revitalizacija Kraške vinske in Brkinske sadne ceste)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ORA Krasa in </a:t>
            </a:r>
            <a:r>
              <a:rPr lang="sl-SI" spc="-1">
                <a:solidFill>
                  <a:srgbClr val="000000"/>
                </a:solidFill>
                <a:latin typeface="Aptos"/>
              </a:rPr>
              <a:t>B</a:t>
            </a:r>
            <a:r>
              <a:rPr lang="sl-SI" b="0" strike="noStrike" spc="-1">
                <a:solidFill>
                  <a:srgbClr val="000000"/>
                </a:solidFill>
                <a:latin typeface="Aptos"/>
              </a:rPr>
              <a:t>rkinov kot partner v projektih, sofinanciranih iz dveh skladov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2.3 LAS Krasa in Brkinov 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– izzivi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3" name="TextShape 2"/>
          <p:cNvSpPr txBox="1"/>
          <p:nvPr/>
        </p:nvSpPr>
        <p:spPr>
          <a:xfrm>
            <a:off x="346320" y="1782720"/>
            <a:ext cx="1155996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strike="noStrike" spc="-1">
                <a:solidFill>
                  <a:srgbClr val="000000"/>
                </a:solidFill>
                <a:latin typeface="Aptos"/>
              </a:rPr>
              <a:t>Izvedba aktivnosti za bolj </a:t>
            </a:r>
            <a:r>
              <a:rPr lang="sl-SI" sz="2000" b="1" spc="-1">
                <a:solidFill>
                  <a:srgbClr val="FF6600"/>
                </a:solidFill>
                <a:latin typeface="Calibri"/>
              </a:rPr>
              <a:t>aktivno povezovanje </a:t>
            </a:r>
            <a:r>
              <a:rPr lang="sl-SI" sz="2000" strike="noStrike" spc="-1">
                <a:solidFill>
                  <a:srgbClr val="000000"/>
                </a:solidFill>
                <a:latin typeface="Aptos"/>
              </a:rPr>
              <a:t>članov LAS ne glede na občinske meje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Bolj aktivno delovanje za privabljanje </a:t>
            </a:r>
            <a:r>
              <a:rPr lang="sl-SI" sz="2000" b="1" spc="-1">
                <a:solidFill>
                  <a:srgbClr val="FF6600"/>
                </a:solidFill>
                <a:latin typeface="Calibri"/>
              </a:rPr>
              <a:t>mlajših članov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Skupščine LAS – priprava akcijskega plana 2025 s poudarkom na promociji dosežkov LAS in koristnosti za člane</a:t>
            </a:r>
            <a:endParaRPr lang="sl-SI" sz="200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strike="noStrike" spc="-1">
                <a:solidFill>
                  <a:srgbClr val="000000"/>
                </a:solidFill>
                <a:latin typeface="Aptos"/>
              </a:rPr>
              <a:t>Prenova spletne strani v okviru stroškov za delovanje LAS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2.4 Projekti razvoja v izvajanju – fokus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5" name="TextShape 2"/>
          <p:cNvSpPr txBox="1"/>
          <p:nvPr/>
        </p:nvSpPr>
        <p:spPr>
          <a:xfrm>
            <a:off x="346320" y="1471320"/>
            <a:ext cx="1191960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Uspešna realizacija obstoječih projektov: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Kras-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II – </a:t>
            </a:r>
            <a:r>
              <a:rPr lang="pl-PL" sz="2000" spc="-1">
                <a:solidFill>
                  <a:srgbClr val="000000"/>
                </a:solidFill>
                <a:latin typeface="Aptos"/>
              </a:rPr>
              <a:t>Skupno upravljanje in trajnostni razvoj območja Matičnega Krasa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 err="1">
                <a:solidFill>
                  <a:srgbClr val="000000"/>
                </a:solidFill>
                <a:latin typeface="Aptos"/>
              </a:rPr>
              <a:t>Agrotur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+ - </a:t>
            </a:r>
            <a:r>
              <a:rPr lang="pl-PL" sz="2000" spc="-1">
                <a:solidFill>
                  <a:srgbClr val="000000"/>
                </a:solidFill>
                <a:latin typeface="Aptos"/>
              </a:rPr>
              <a:t>Kraški lokalni produkti in turizem </a:t>
            </a: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 err="1">
                <a:solidFill>
                  <a:srgbClr val="000000"/>
                </a:solidFill>
                <a:latin typeface="Aptos"/>
              </a:rPr>
              <a:t>Borderless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okus</a:t>
            </a:r>
            <a:endParaRPr lang="pl-PL" sz="2000" spc="-1">
              <a:solidFill>
                <a:srgbClr val="000000"/>
              </a:solidFill>
              <a:latin typeface="Aptos"/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endParaRPr lang="pl-PL" sz="2000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pl-PL" sz="2000" spc="-1">
                <a:solidFill>
                  <a:srgbClr val="000000"/>
                </a:solidFill>
                <a:latin typeface="Aptos"/>
              </a:rPr>
              <a:t>Odobritev prijav na razpise jesen 2024 – zima 2025 kot projektni partnerji – oddanih 6 prijav – odziv od junija 2025 dalje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2.4 Projekti razvoja v izvajanju – plan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5" name="TextShape 2"/>
          <p:cNvSpPr txBox="1"/>
          <p:nvPr/>
        </p:nvSpPr>
        <p:spPr>
          <a:xfrm>
            <a:off x="346320" y="1471320"/>
            <a:ext cx="1191960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Kras-</a:t>
            </a:r>
            <a:r>
              <a:rPr lang="sl-SI" sz="2000" b="1" strike="noStrike" spc="-1" err="1">
                <a:solidFill>
                  <a:srgbClr val="FF6600"/>
                </a:solidFill>
                <a:latin typeface="Aptos"/>
              </a:rPr>
              <a:t>Carso</a:t>
            </a: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 II – </a:t>
            </a:r>
            <a:r>
              <a:rPr lang="pl-PL" sz="2000" b="1" strike="noStrike" spc="-1">
                <a:solidFill>
                  <a:srgbClr val="FF6600"/>
                </a:solidFill>
                <a:latin typeface="Aptos"/>
              </a:rPr>
              <a:t>Skupno upravljanje in trajnostni razvoj območja Matičnega Krasa</a:t>
            </a:r>
            <a:r>
              <a:rPr lang="pl-PL" sz="2000" b="1" strike="noStrike" spc="-1">
                <a:solidFill>
                  <a:srgbClr val="000000"/>
                </a:solidFill>
                <a:latin typeface="Aptos"/>
              </a:rPr>
              <a:t> </a:t>
            </a:r>
            <a:r>
              <a:rPr lang="pl-PL" sz="2000" b="0" strike="noStrike" spc="-1">
                <a:solidFill>
                  <a:srgbClr val="000000"/>
                </a:solidFill>
                <a:latin typeface="Aptos"/>
              </a:rPr>
              <a:t>(1.1.2023-31.12.2025; v obravnavi predlog podaljšanja projekta do 31. 8. 2026):</a:t>
            </a: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highlight>
                <a:srgbClr val="00FFFF"/>
              </a:highlight>
              <a:latin typeface="Aptos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Prenos vodenja projekta na Občino Sežana, ORA ostane projektni partner za področje turizma 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Promocija: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	a) Digitalna kampanja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geopark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Kras-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(s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Promoturismo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),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	b) Oglaševanje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National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Geographic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,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	c) Predstavitev na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Barcolani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(s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Promoturismo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),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	d) Vzpostavitev in upravljanje (poslovnega) profila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geopark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Kras-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na omrežju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LinkedIn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	(mednarodna poslovna javnost),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	e) Študijska tura mediji + študijska tura TA in TO</a:t>
            </a:r>
          </a:p>
          <a:p>
            <a:pPr marL="343260" indent="-342900">
              <a:lnSpc>
                <a:spcPct val="90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Podpis pogodbe o solastništvu logotipa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Geopark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Kras-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(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Regione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FVG), priprava pravilnika in zaščita logotipa,</a:t>
            </a:r>
          </a:p>
          <a:p>
            <a:pPr marL="343260" indent="-342900">
              <a:lnSpc>
                <a:spcPct val="90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Podpis pogodbe o solastništvu spletne strani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geoparka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</a:t>
            </a:r>
            <a:r>
              <a:rPr lang="sl-SI" sz="2000" spc="-1">
                <a:solidFill>
                  <a:srgbClr val="000000"/>
                </a:solidFill>
                <a:latin typeface="Aptos"/>
                <a:hlinkClick r:id="rId2"/>
              </a:rPr>
              <a:t>www.karst-geopark.eu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+ vnos slovenskih vsebin (strokovne vsebine- v sodelovanju z geološkim zavodom Slovenije),</a:t>
            </a:r>
          </a:p>
          <a:p>
            <a:pPr marL="343260" indent="-342900">
              <a:lnSpc>
                <a:spcPct val="90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Podjetniške delavnice za mladi,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brezposleni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, MSP (v prostorih Lipica),</a:t>
            </a:r>
          </a:p>
          <a:p>
            <a:pPr marL="343260" indent="-342900">
              <a:lnSpc>
                <a:spcPct val="90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 delavnice mreža šol (geološke, podjetniške, dediščinske – v sodelovanju s PŠJ, ZRSVN)</a:t>
            </a:r>
          </a:p>
          <a:p>
            <a:pPr marL="343260" indent="-342900">
              <a:lnSpc>
                <a:spcPct val="90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Izid čezmejne turistične brošure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geopark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Kras-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(4 jezikovne različice)</a:t>
            </a:r>
          </a:p>
          <a:p>
            <a:pPr marL="343260" indent="-342900">
              <a:lnSpc>
                <a:spcPct val="90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Ustanovitev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geoparka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Kras-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Carso</a:t>
            </a: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Izvedba označitve kolesarske 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Poti Kamna ( pripraviti javno naročilo, pridobitev soglasij in dovoljenj, izvedba na terenu ),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 err="1">
                <a:solidFill>
                  <a:srgbClr val="000000"/>
                </a:solidFill>
                <a:latin typeface="Aptos"/>
              </a:rPr>
              <a:t>Digitalozacija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Priprava novih digitalnih produktov za trženje destinacije Kras in Brkini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Sodelovanje s šolami na področju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geoparka</a:t>
            </a: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Izvedba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hackathona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– razpis za sodelovanje mlajše generacije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Označitev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geoparka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s posebnimi, umetniškimi stvaritvami 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Spremljanje izvajanja aktivnosti in striktna koordinacija aktivnosti med projektnimi partnerji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Izvedba dogodkov v okvirju Festivala Kraška gmajna, tedna </a:t>
            </a: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geoparka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in drugih </a:t>
            </a: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destinacijskih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dogodkov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98435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6DA59-FE77-3D31-76B7-8A73AD424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Shape 1">
            <a:extLst>
              <a:ext uri="{FF2B5EF4-FFF2-40B4-BE49-F238E27FC236}">
                <a16:creationId xmlns:a16="http://schemas.microsoft.com/office/drawing/2014/main" id="{EC51B33C-CC31-54F6-6367-0DA64A31B8D7}"/>
              </a:ext>
            </a:extLst>
          </p:cNvPr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2.4 Projekti razvoja v izvajanju – plan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5" name="TextShape 2">
            <a:extLst>
              <a:ext uri="{FF2B5EF4-FFF2-40B4-BE49-F238E27FC236}">
                <a16:creationId xmlns:a16="http://schemas.microsoft.com/office/drawing/2014/main" id="{F0615516-1457-E981-2468-C7B8BB6B4A9E}"/>
              </a:ext>
            </a:extLst>
          </p:cNvPr>
          <p:cNvSpPr txBox="1"/>
          <p:nvPr/>
        </p:nvSpPr>
        <p:spPr>
          <a:xfrm>
            <a:off x="346320" y="1471320"/>
            <a:ext cx="1191960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Kras-</a:t>
            </a:r>
            <a:r>
              <a:rPr lang="sl-SI" sz="2000" b="1" strike="noStrike" spc="-1" err="1">
                <a:solidFill>
                  <a:srgbClr val="FF6600"/>
                </a:solidFill>
                <a:latin typeface="Aptos"/>
              </a:rPr>
              <a:t>Carso</a:t>
            </a: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 II – </a:t>
            </a:r>
            <a:r>
              <a:rPr lang="pl-PL" sz="2000" b="1" strike="noStrike" spc="-1">
                <a:solidFill>
                  <a:srgbClr val="FF6600"/>
                </a:solidFill>
                <a:latin typeface="Aptos"/>
              </a:rPr>
              <a:t>Skupno upravljanje in trajnostni razvoj območja Matičnega Krasa</a:t>
            </a:r>
            <a:r>
              <a:rPr lang="pl-PL" sz="2000" b="1" strike="noStrike" spc="-1">
                <a:solidFill>
                  <a:srgbClr val="000000"/>
                </a:solidFill>
                <a:latin typeface="Aptos"/>
              </a:rPr>
              <a:t> </a:t>
            </a:r>
            <a:r>
              <a:rPr lang="pl-PL" sz="2000" b="0" strike="noStrike" spc="-1">
                <a:solidFill>
                  <a:srgbClr val="000000"/>
                </a:solidFill>
                <a:latin typeface="Aptos"/>
              </a:rPr>
              <a:t>(1.1.2023-31.12.2025; v obravnavi predlog podaljšanja projekta do 31. 8. 2026):</a:t>
            </a: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highlight>
                <a:srgbClr val="00FFFF"/>
              </a:highlight>
              <a:latin typeface="Aptos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Ustanovitev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geoparka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Kras-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Carso</a:t>
            </a: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Izvedba označitve kolesarske 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Poti Kamna ( pripraviti javno naročilo, pridobitev soglasij in dovoljenj, izvedba na terenu ),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Digitalizacija turističnih produktov - geološke točke ter kolesarski produkt, 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Označitev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geoparka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 z umetniškimi instalacijami (enovita čezmejna označitev),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Izvedba dogodkov v okviru: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	a) 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Festivala Kraška gmajna,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	b)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T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eden čezmejnega </a:t>
            </a: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geoparka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idr. čezmejni/</a:t>
            </a: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destinacijski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dogodki</a:t>
            </a:r>
          </a:p>
          <a:p>
            <a:pPr marL="343260" indent="-342900">
              <a:lnSpc>
                <a:spcPct val="90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Čezmejne delavnice/dogodki za deležnike: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	a) Turistični in jamski vodniki ter upravljalci t. jam;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  <a:tabLst>
                <a:tab pos="0" algn="l"/>
              </a:tabLst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	b) Ponudniki (gostinski, nastanitveni, upravljalci znamenitosti idr.)</a:t>
            </a:r>
          </a:p>
          <a:p>
            <a:pPr marL="343260" indent="-342900">
              <a:lnSpc>
                <a:spcPct val="90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Trajnostni prevozi (na prireditvah/dogodkih idr.)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 marL="457560" indent="-457200">
              <a:lnSpc>
                <a:spcPct val="90000"/>
              </a:lnSpc>
              <a:buClr>
                <a:srgbClr val="000000"/>
              </a:buClr>
              <a:buAutoNum type="alphaLcParenR"/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864805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2.4 Projekti razvoja v izvajanju – plan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7" name="TextShape 2"/>
          <p:cNvSpPr txBox="1"/>
          <p:nvPr/>
        </p:nvSpPr>
        <p:spPr>
          <a:xfrm>
            <a:off x="346320" y="1782720"/>
            <a:ext cx="1175436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  <a:tabLst>
                <a:tab pos="0" algn="l"/>
              </a:tabLst>
            </a:pPr>
            <a:r>
              <a:rPr lang="sl-SI" sz="2000" b="1" strike="noStrike" spc="-1" err="1">
                <a:solidFill>
                  <a:srgbClr val="FF6600"/>
                </a:solidFill>
                <a:latin typeface="Aptos"/>
              </a:rPr>
              <a:t>Agrotur</a:t>
            </a: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+ - </a:t>
            </a:r>
            <a:r>
              <a:rPr lang="pl-PL" sz="2000" b="1" strike="noStrike" spc="-1">
                <a:solidFill>
                  <a:srgbClr val="FF6600"/>
                </a:solidFill>
                <a:latin typeface="Aptos"/>
              </a:rPr>
              <a:t>Kraški lokalni produkti in turizem </a:t>
            </a:r>
            <a:r>
              <a:rPr lang="pl-PL" sz="2000" b="0" strike="noStrike" spc="-1">
                <a:solidFill>
                  <a:srgbClr val="000000"/>
                </a:solidFill>
                <a:latin typeface="Aptos"/>
              </a:rPr>
              <a:t>(1.8.2023-31.7.2025):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Muzej terana (aplikacija + </a:t>
            </a: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storytelling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+ nakup opreme – Štanjel, Dutovlje)</a:t>
            </a:r>
          </a:p>
          <a:p>
            <a:pPr marL="228600" indent="-22824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Organizacija dogodkov za izobraževanje in promocijo (Komen-Štanjel)</a:t>
            </a:r>
          </a:p>
          <a:p>
            <a:pPr marL="228600" indent="-22824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Izdelava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gastronomske brošure;</a:t>
            </a:r>
          </a:p>
          <a:p>
            <a:pPr marL="228600" indent="-22824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Skupna strategija o čezmejni promociji Krasa in kraških produktov</a:t>
            </a:r>
          </a:p>
          <a:p>
            <a:pPr marL="228600" indent="-22824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Pomoč pri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koordinaciji in snovanju ogleda dobre prakse (v ITA) za turistične deležnike   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2.4 Projekti razvoja v izvajanju – plan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7" name="TextShape 2"/>
          <p:cNvSpPr txBox="1"/>
          <p:nvPr/>
        </p:nvSpPr>
        <p:spPr>
          <a:xfrm>
            <a:off x="346320" y="1782720"/>
            <a:ext cx="1175436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  <a:tabLst>
                <a:tab pos="0" algn="l"/>
              </a:tabLst>
            </a:pPr>
            <a:r>
              <a:rPr lang="sl-SI" sz="2000" b="1" strike="noStrike" spc="-1" err="1">
                <a:solidFill>
                  <a:srgbClr val="FF6600"/>
                </a:solidFill>
                <a:latin typeface="Aptos"/>
              </a:rPr>
              <a:t>Borderless</a:t>
            </a:r>
            <a:r>
              <a:rPr lang="sl-SI" sz="2000" b="1" strike="noStrike" spc="-1">
                <a:solidFill>
                  <a:srgbClr val="000000"/>
                </a:solidFill>
                <a:latin typeface="Aptos"/>
              </a:rPr>
              <a:t> </a:t>
            </a:r>
            <a:r>
              <a:rPr lang="sl-SI" sz="2000" b="1" strike="noStrike" spc="-1">
                <a:solidFill>
                  <a:srgbClr val="FF6600"/>
                </a:solidFill>
                <a:latin typeface="Aptos"/>
              </a:rPr>
              <a:t>okus </a:t>
            </a:r>
            <a:r>
              <a:rPr lang="pl-PL" sz="2000" b="0" strike="noStrike" spc="-1">
                <a:solidFill>
                  <a:srgbClr val="000000"/>
                </a:solidFill>
                <a:latin typeface="Aptos"/>
              </a:rPr>
              <a:t>(1.3.2024-28.2.2026):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 marL="343260" indent="-34290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Organizacija Malvazija v pristanu v Ljubljani</a:t>
            </a:r>
          </a:p>
          <a:p>
            <a:pPr marL="343260" indent="-34290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Sodelovanje pri organizaciji Malvazija v pristanu v Benetkah, Miljah</a:t>
            </a:r>
          </a:p>
          <a:p>
            <a:pPr marL="343260" indent="-34290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Foodlabi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B2B (za deležnike turizma na destinaciji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/ponudnike idr. turistične delavce - ca 4)</a:t>
            </a:r>
          </a:p>
          <a:p>
            <a:pPr marL="343260" indent="-34290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Foodlabi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B2C (za obiskovalce Go!2025, prebivalci razpisanega območja – 16)</a:t>
            </a:r>
          </a:p>
          <a:p>
            <a:pPr marL="343260" indent="-34290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Ilustriran strip o gastronomiji območja (4 jezični)</a:t>
            </a:r>
          </a:p>
          <a:p>
            <a:pPr marL="343260" indent="-34290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Izdelava promocijskih video vsebin čezmejnega Krasa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50586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2.4 Projekti razvoja v izvajanju</a:t>
            </a:r>
            <a:br/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- izzivi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2" name="TextShape 2"/>
          <p:cNvSpPr txBox="1"/>
          <p:nvPr/>
        </p:nvSpPr>
        <p:spPr>
          <a:xfrm>
            <a:off x="223200" y="1875240"/>
            <a:ext cx="11968200" cy="47476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2000" b="1" strike="noStrike" spc="-1">
                <a:solidFill>
                  <a:srgbClr val="000000"/>
                </a:solidFill>
                <a:latin typeface="Aptos"/>
              </a:rPr>
              <a:t>Kras-</a:t>
            </a:r>
            <a:r>
              <a:rPr lang="sl-SI" sz="2000" b="1" strike="noStrike" spc="-1" err="1">
                <a:solidFill>
                  <a:srgbClr val="000000"/>
                </a:solidFill>
                <a:latin typeface="Aptos"/>
              </a:rPr>
              <a:t>Carso</a:t>
            </a:r>
            <a:r>
              <a:rPr lang="sl-SI" sz="2000" b="1" strike="noStrike" spc="-1">
                <a:solidFill>
                  <a:srgbClr val="000000"/>
                </a:solidFill>
                <a:latin typeface="Aptos"/>
              </a:rPr>
              <a:t> II – </a:t>
            </a:r>
            <a:r>
              <a:rPr lang="pl-PL" sz="2000" b="1" strike="noStrike" spc="-1">
                <a:solidFill>
                  <a:srgbClr val="000000"/>
                </a:solidFill>
                <a:latin typeface="Aptos"/>
              </a:rPr>
              <a:t>Skupno upravljanje in trajnostni razvoj območja Matičnega Krasa </a:t>
            </a:r>
            <a:r>
              <a:rPr lang="pl-PL" sz="2000" b="0" strike="noStrike" spc="-1">
                <a:solidFill>
                  <a:srgbClr val="000000"/>
                </a:solidFill>
                <a:latin typeface="Aptos"/>
              </a:rPr>
              <a:t>(1.1.2023-31.12.2025):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Odobritev vloge s spremembami (podaljšanje projekta, prenos vodenja, prerazporeditev financ ORA)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Zaposlitev vodje projektov v 3/25, uspešno uvajanje kadra</a:t>
            </a:r>
          </a:p>
          <a:p>
            <a:pPr marL="14400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2000" b="1" strike="noStrike" spc="-1" err="1">
                <a:solidFill>
                  <a:srgbClr val="000000"/>
                </a:solidFill>
                <a:latin typeface="Aptos"/>
              </a:rPr>
              <a:t>Agrotur</a:t>
            </a:r>
            <a:r>
              <a:rPr lang="sl-SI" sz="2000" b="1" strike="noStrike" spc="-1">
                <a:solidFill>
                  <a:srgbClr val="000000"/>
                </a:solidFill>
                <a:latin typeface="Aptos"/>
              </a:rPr>
              <a:t>+ - </a:t>
            </a:r>
            <a:r>
              <a:rPr lang="pl-PL" sz="2000" b="1" strike="noStrike" spc="-1">
                <a:solidFill>
                  <a:srgbClr val="000000"/>
                </a:solidFill>
                <a:latin typeface="Aptos"/>
              </a:rPr>
              <a:t>Kraški lokalni produkti in turizem </a:t>
            </a:r>
            <a:r>
              <a:rPr lang="pl-PL" sz="2000" b="0" strike="noStrike" spc="-1">
                <a:solidFill>
                  <a:srgbClr val="000000"/>
                </a:solidFill>
                <a:latin typeface="Aptos"/>
              </a:rPr>
              <a:t>(1.8.2023-31.7.2025):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pl-PL" sz="2000" spc="-1">
                <a:solidFill>
                  <a:srgbClr val="000000"/>
                </a:solidFill>
                <a:latin typeface="Aptos"/>
              </a:rPr>
              <a:t>Predrugačenje/nagdradnja koncepta Akademije terana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pl-PL" sz="2000" spc="-1">
                <a:solidFill>
                  <a:srgbClr val="000000"/>
                </a:solidFill>
                <a:latin typeface="Aptos"/>
              </a:rPr>
              <a:t>Uporabnost opreme in aplikacije tudi za promocijo na dogodkih in sejemskih nastopih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pl-PL" sz="2000" spc="-1">
                <a:solidFill>
                  <a:srgbClr val="000000"/>
                </a:solidFill>
                <a:latin typeface="Aptos"/>
              </a:rPr>
              <a:t>Poenotnenje promocijskih materialov z obstoječimi promo materiali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pl-PL" sz="2000" spc="-1">
                <a:solidFill>
                  <a:srgbClr val="000000"/>
                </a:solidFill>
                <a:latin typeface="Aptos"/>
              </a:rPr>
              <a:t>Povečati udeležbo lokalnih ponudnikov na Poletni šoli</a:t>
            </a: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sl-SI" sz="2000" b="1" strike="noStrike" spc="-1" err="1">
                <a:solidFill>
                  <a:srgbClr val="000000"/>
                </a:solidFill>
                <a:latin typeface="Aptos"/>
              </a:rPr>
              <a:t>Borderless</a:t>
            </a:r>
            <a:r>
              <a:rPr lang="sl-SI" sz="2000" b="1" strike="noStrike" spc="-1">
                <a:solidFill>
                  <a:srgbClr val="000000"/>
                </a:solidFill>
                <a:latin typeface="Aptos"/>
              </a:rPr>
              <a:t> okus </a:t>
            </a:r>
            <a:r>
              <a:rPr lang="pl-PL" sz="2000" b="0" strike="noStrike" spc="-1">
                <a:solidFill>
                  <a:srgbClr val="000000"/>
                </a:solidFill>
                <a:latin typeface="Aptos"/>
              </a:rPr>
              <a:t>(1.3.2024-28.2.2026):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pl-PL" sz="2000" spc="-1">
                <a:solidFill>
                  <a:srgbClr val="000000"/>
                </a:solidFill>
                <a:latin typeface="Aptos"/>
              </a:rPr>
              <a:t>Privabiti čim več ponudniko Krasa, ki so usmerjeni v trajnostno, ekološko, biodinamično pridelavo, k sodelovanju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endParaRPr lang="pl-PL" sz="2000" b="0" strike="noStrike" spc="-1">
              <a:solidFill>
                <a:srgbClr val="000000"/>
              </a:solidFill>
              <a:latin typeface="Aptos"/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FF6600"/>
                </a:solidFill>
                <a:latin typeface="Aptos Display"/>
              </a:rPr>
              <a:t>VIZIJA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346320" y="1782720"/>
            <a:ext cx="1119636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OB PRIMERNI KADROVSKI STRUKTURI IN KAPACITETI JE V ROKU 3-5 LET ODZIV NA NAŠE DELOVANJE </a:t>
            </a: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ZAUPANJE IN PODPORA LOKALNEGA OKOLJA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, SOSEDNJIH REGIJ IN ŠIRŠE </a:t>
            </a:r>
            <a:r>
              <a:rPr lang="sl-SI" sz="2800" b="1" strike="noStrike" spc="-1">
                <a:solidFill>
                  <a:srgbClr val="000000"/>
                </a:solidFill>
                <a:latin typeface="Aptos"/>
              </a:rPr>
              <a:t>Z VIDNIMI REZULTATI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, KOT SO: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SKUPNI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USPEŠNO ZAKLJUČENIMI </a:t>
            </a: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PROJEKTI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, </a:t>
            </a: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SOUSTVARJANJE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 REZULTATOV IN DOLGOROČNIH UČINKOV, </a:t>
            </a: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FINANČNA SOUDELEŽBA 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DELEŽNIKOV, VSE Z NAMENOM SKUPNEGA </a:t>
            </a:r>
            <a:r>
              <a:rPr lang="sl-SI" sz="2800" b="1" strike="noStrike" spc="-1">
                <a:solidFill>
                  <a:srgbClr val="000000"/>
                </a:solidFill>
                <a:latin typeface="Aptos"/>
              </a:rPr>
              <a:t>VRAČANJA V OKOLJE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2.5 Prijave na razpise razvoja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4" name="TextShape 2"/>
          <p:cNvSpPr txBox="1"/>
          <p:nvPr/>
        </p:nvSpPr>
        <p:spPr>
          <a:xfrm>
            <a:off x="468720" y="155988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800" b="1" kern="0">
                <a:solidFill>
                  <a:srgbClr val="000000"/>
                </a:solidFill>
                <a:effectLst/>
                <a:latin typeface="Aptos (Telo)"/>
                <a:ea typeface="Aptos" panose="020B0004020202020204" pitchFamily="34" charset="0"/>
                <a:cs typeface="Aptos" panose="020B0004020202020204" pitchFamily="34" charset="0"/>
              </a:rPr>
              <a:t>ENRICH-US - </a:t>
            </a:r>
            <a:r>
              <a:rPr lang="sl-SI" sz="1800" err="1">
                <a:latin typeface="Aptos (Telo)"/>
              </a:rPr>
              <a:t>Interreg</a:t>
            </a:r>
            <a:r>
              <a:rPr lang="sl-SI" sz="1800">
                <a:latin typeface="Aptos (Telo)"/>
              </a:rPr>
              <a:t> Central </a:t>
            </a:r>
            <a:r>
              <a:rPr lang="sl-SI" sz="1800" err="1">
                <a:latin typeface="Aptos (Telo)"/>
              </a:rPr>
              <a:t>Europe</a:t>
            </a:r>
            <a:r>
              <a:rPr lang="sl-SI" sz="1800">
                <a:latin typeface="Aptos (Telo)"/>
              </a:rPr>
              <a:t> - </a:t>
            </a:r>
            <a:r>
              <a:rPr lang="it-IT" sz="1800" err="1">
                <a:latin typeface="Aptos (Telo)"/>
              </a:rPr>
              <a:t>Razvoj</a:t>
            </a:r>
            <a:r>
              <a:rPr lang="it-IT" sz="1800">
                <a:latin typeface="Aptos (Telo)"/>
              </a:rPr>
              <a:t> </a:t>
            </a:r>
            <a:r>
              <a:rPr lang="it-IT" sz="1800" err="1">
                <a:latin typeface="Aptos (Telo)"/>
              </a:rPr>
              <a:t>kulturnega</a:t>
            </a:r>
            <a:r>
              <a:rPr lang="it-IT" sz="1800">
                <a:latin typeface="Aptos (Telo)"/>
              </a:rPr>
              <a:t> </a:t>
            </a:r>
            <a:r>
              <a:rPr lang="it-IT" sz="1800" err="1">
                <a:latin typeface="Aptos (Telo)"/>
              </a:rPr>
              <a:t>turizma</a:t>
            </a:r>
            <a:r>
              <a:rPr lang="it-IT" sz="1800">
                <a:latin typeface="Aptos (Telo)"/>
              </a:rPr>
              <a:t> in </a:t>
            </a:r>
            <a:r>
              <a:rPr lang="it-IT" sz="1800" err="1">
                <a:latin typeface="Aptos (Telo)"/>
              </a:rPr>
              <a:t>promocija</a:t>
            </a:r>
            <a:r>
              <a:rPr lang="it-IT" sz="1800">
                <a:latin typeface="Aptos (Telo)"/>
              </a:rPr>
              <a:t> </a:t>
            </a:r>
            <a:r>
              <a:rPr lang="it-IT" sz="1800" err="1">
                <a:latin typeface="Aptos (Telo)"/>
              </a:rPr>
              <a:t>destinacije</a:t>
            </a:r>
            <a:r>
              <a:rPr lang="sl-SI" sz="1800">
                <a:latin typeface="Aptos (Telo)"/>
              </a:rPr>
              <a:t> (</a:t>
            </a:r>
            <a:r>
              <a:rPr lang="sl-SI" sz="1800" err="1">
                <a:latin typeface="Aptos (Telo)"/>
              </a:rPr>
              <a:t>eko</a:t>
            </a:r>
            <a:r>
              <a:rPr lang="sl-SI" sz="1800">
                <a:latin typeface="Aptos (Telo)"/>
              </a:rPr>
              <a:t> vasi) – 2 leti, skupni upravičeni stroški ORA: 130.410 EUR, lastni delež: Občina Komen</a:t>
            </a:r>
            <a:endParaRPr lang="it-IT" sz="1800" b="1">
              <a:latin typeface="Aptos (Telo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800" b="1" err="1">
                <a:latin typeface="Aptos (Telo)"/>
              </a:rPr>
              <a:t>ResiliENKarst</a:t>
            </a:r>
            <a:r>
              <a:rPr lang="sl-SI" sz="1800" b="1">
                <a:latin typeface="Aptos (Telo)"/>
              </a:rPr>
              <a:t> </a:t>
            </a:r>
            <a:r>
              <a:rPr lang="sl-SI" sz="1800">
                <a:latin typeface="Aptos (Telo)"/>
              </a:rPr>
              <a:t>– </a:t>
            </a:r>
            <a:r>
              <a:rPr lang="sl-SI" sz="1800" err="1">
                <a:latin typeface="Aptos (Telo)"/>
              </a:rPr>
              <a:t>Interreg</a:t>
            </a:r>
            <a:r>
              <a:rPr lang="sl-SI" sz="1800">
                <a:latin typeface="Aptos (Telo)"/>
              </a:rPr>
              <a:t> IT-SI, načrt energetskega prehoda območja – 2 leti, skupni upravičeni stroški ORA: 198.100 EUR, lastni delež: Občina Divača, Občina Hrpelje-Kozina, Občina Komen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800" b="1">
                <a:latin typeface="Aptos (Telo)"/>
              </a:rPr>
              <a:t>Vodna hiša Štanjel </a:t>
            </a:r>
            <a:r>
              <a:rPr lang="sl-SI" sz="1800">
                <a:latin typeface="Aptos (Telo)"/>
              </a:rPr>
              <a:t>- Javni razpis </a:t>
            </a:r>
            <a:r>
              <a:rPr lang="sl-SI">
                <a:latin typeface="Aptos (Telo)"/>
              </a:rPr>
              <a:t>revitalizacija objektov javne infrastrukture na obmejnih problemskih območjih za leto 2025 skupni upravičeni stroški ORA: 72.590 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b="1">
                <a:latin typeface="Aptos (Telo)"/>
              </a:rPr>
              <a:t>Stara šola za novo življenje </a:t>
            </a:r>
            <a:r>
              <a:rPr lang="sl-SI">
                <a:latin typeface="Aptos (Telo)"/>
              </a:rPr>
              <a:t>- Javni razpis Revitalizacija objektov javne </a:t>
            </a:r>
            <a:r>
              <a:rPr lang="sl-SI" sz="1800">
                <a:latin typeface="Aptos (Telo)"/>
              </a:rPr>
              <a:t>infrastrukture na obmejnih problemskih območjih za leto 2025: obnova stare šole na Misličah in vzpostavitev Turističnega centra za doživetja Brkinov - skupni upravičeni stroški ORA: 41.000 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800" b="1">
                <a:latin typeface="Aptos (Telo)"/>
              </a:rPr>
              <a:t>Taste IS-KRA </a:t>
            </a:r>
            <a:r>
              <a:rPr lang="sl-SI" sz="1800">
                <a:latin typeface="Aptos (Telo)"/>
              </a:rPr>
              <a:t>– </a:t>
            </a:r>
            <a:r>
              <a:rPr lang="sl-SI" sz="1800" err="1">
                <a:latin typeface="Aptos (Telo)"/>
              </a:rPr>
              <a:t>Interreg</a:t>
            </a:r>
            <a:r>
              <a:rPr lang="sl-SI" sz="1800">
                <a:latin typeface="Aptos (Telo)"/>
              </a:rPr>
              <a:t> Slovenija-Hrvaška, 30 mesecev, skupni upravičeni stroški ORA: 210.800,00 EUR, lastni delež: Občina Sežana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800" b="1">
                <a:latin typeface="Aptos (Telo)"/>
              </a:rPr>
              <a:t>Kaštelir+ </a:t>
            </a:r>
            <a:r>
              <a:rPr lang="sl-SI" sz="1800">
                <a:latin typeface="Aptos (Telo)"/>
              </a:rPr>
              <a:t>– </a:t>
            </a:r>
            <a:r>
              <a:rPr lang="sl-SI" sz="1800" err="1">
                <a:latin typeface="Aptos (Telo)"/>
              </a:rPr>
              <a:t>Interreg</a:t>
            </a:r>
            <a:r>
              <a:rPr lang="sl-SI" sz="1800">
                <a:latin typeface="Aptos (Telo)"/>
              </a:rPr>
              <a:t> Slovenija-Hrvaška, skupni upravičeni stroški ORA: 328.600,00 €, lastni delež: Občina Komen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1800">
              <a:latin typeface="Aptos (Telo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1800">
              <a:latin typeface="Aptos (Telo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1800">
              <a:latin typeface="Aptos (Telo)"/>
            </a:endParaRPr>
          </a:p>
          <a:p>
            <a:endParaRPr lang="sl-SI" sz="1800">
              <a:latin typeface="Aptos (Telo)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3. ORA KORPO – fokus 2025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63" name="TextShape 2"/>
          <p:cNvSpPr txBox="1"/>
          <p:nvPr/>
        </p:nvSpPr>
        <p:spPr>
          <a:xfrm>
            <a:off x="173160" y="1627200"/>
            <a:ext cx="11845080" cy="42613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Po</a:t>
            </a:r>
            <a:r>
              <a:rPr lang="it-IT" sz="2000" b="0" strike="noStrike" spc="-1" err="1">
                <a:solidFill>
                  <a:srgbClr val="000000"/>
                </a:solidFill>
                <a:latin typeface="Aptos"/>
              </a:rPr>
              <a:t>stavit</a:t>
            </a: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ev</a:t>
            </a:r>
            <a:r>
              <a:rPr lang="it-IT" sz="2000" b="0" strike="noStrike" spc="-1">
                <a:solidFill>
                  <a:srgbClr val="000000"/>
                </a:solidFill>
                <a:latin typeface="Aptos"/>
              </a:rPr>
              <a:t> </a:t>
            </a:r>
            <a:r>
              <a:rPr lang="it-IT" sz="2000" b="0" strike="noStrike" spc="-1" err="1">
                <a:solidFill>
                  <a:srgbClr val="000000"/>
                </a:solidFill>
                <a:latin typeface="Aptos"/>
              </a:rPr>
              <a:t>lastne</a:t>
            </a:r>
            <a:r>
              <a:rPr lang="it-IT" sz="2000" b="0" strike="noStrike" spc="-1">
                <a:solidFill>
                  <a:srgbClr val="000000"/>
                </a:solidFill>
                <a:latin typeface="Aptos"/>
              </a:rPr>
              <a:t> </a:t>
            </a:r>
            <a:r>
              <a:rPr lang="it-IT" sz="2000" b="0" strike="noStrike" spc="-1" err="1">
                <a:solidFill>
                  <a:srgbClr val="000000"/>
                </a:solidFill>
                <a:latin typeface="Aptos"/>
              </a:rPr>
              <a:t>identitete</a:t>
            </a:r>
            <a:r>
              <a:rPr lang="it-IT" sz="2000" b="0" strike="noStrike" spc="-1">
                <a:solidFill>
                  <a:srgbClr val="000000"/>
                </a:solidFill>
                <a:latin typeface="Aptos"/>
              </a:rPr>
              <a:t> </a:t>
            </a:r>
            <a:r>
              <a:rPr lang="it-IT" sz="2000" b="0" strike="noStrike" spc="-1" err="1">
                <a:solidFill>
                  <a:srgbClr val="000000"/>
                </a:solidFill>
                <a:latin typeface="Aptos"/>
              </a:rPr>
              <a:t>podjetja</a:t>
            </a:r>
            <a:r>
              <a:rPr lang="it-IT" sz="2000" b="0" strike="noStrike" spc="-1">
                <a:solidFill>
                  <a:srgbClr val="000000"/>
                </a:solidFill>
                <a:latin typeface="Aptos"/>
              </a:rPr>
              <a:t> ORA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s svojimi prioritetami in zadolžitvami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Razvoj </a:t>
            </a:r>
            <a:r>
              <a:rPr lang="sl-SI" sz="2000" b="1" spc="-1">
                <a:solidFill>
                  <a:srgbClr val="FF6600"/>
                </a:solidFill>
                <a:latin typeface="Aptos"/>
              </a:rPr>
              <a:t>kadrovske kapacitete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in ohranitev kadrov</a:t>
            </a: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1" spc="-1">
                <a:solidFill>
                  <a:srgbClr val="FF6600"/>
                </a:solidFill>
                <a:latin typeface="Aptos"/>
              </a:rPr>
              <a:t>Stabilizacija denarnega toka</a:t>
            </a: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1" spc="-1">
                <a:solidFill>
                  <a:srgbClr val="FF6600"/>
                </a:solidFill>
                <a:latin typeface="Aptos"/>
              </a:rPr>
              <a:t>Tržna naravnanost 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organizacije, do vseh kupcev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Vzpostavitev prostorskih kapacitet, ki so delovno primerne, in investicij, ki so zakonsko potrebne (varovanje osebnih podatkov, </a:t>
            </a: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backup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podatkov)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Povezovanje delovanja vseh delov organizacije okoli treh stebrov ORA: (1) trajnostni </a:t>
            </a: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turitem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, (2) naravna in kulturna dediščina, (3) mobilnost; doseganje </a:t>
            </a:r>
            <a:r>
              <a:rPr lang="sl-SI" sz="2000" b="0" strike="noStrike" spc="-1" err="1">
                <a:solidFill>
                  <a:srgbClr val="000000"/>
                </a:solidFill>
                <a:latin typeface="Aptos"/>
              </a:rPr>
              <a:t>sinergijskih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učinkov notranjega sodelovanja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Fokus na uresničevanje poslanstva podjetja in na kreiranje vrednosti za okolje, odpiranje, povezovanje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vs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. usmerjenost na upravičevanje delovanja, poročevalsko funkcijo in birokratizacijo/administracijo</a:t>
            </a:r>
          </a:p>
          <a:p>
            <a:pPr marL="343260" indent="-3429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 marL="343080" indent="-34272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ptos Display"/>
              <a:buAutoNum type="arabicPeriod"/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601"/>
              </a:spcBef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3. ORA KORPO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6" name="TextShape 2"/>
          <p:cNvSpPr txBox="1"/>
          <p:nvPr/>
        </p:nvSpPr>
        <p:spPr>
          <a:xfrm>
            <a:off x="346320" y="1782720"/>
            <a:ext cx="10515240" cy="507492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" name="TextShape 2">
            <a:extLst>
              <a:ext uri="{FF2B5EF4-FFF2-40B4-BE49-F238E27FC236}">
                <a16:creationId xmlns:a16="http://schemas.microsoft.com/office/drawing/2014/main" id="{E6407057-098E-B2ED-8007-58E4DC510469}"/>
              </a:ext>
            </a:extLst>
          </p:cNvPr>
          <p:cNvSpPr txBox="1"/>
          <p:nvPr/>
        </p:nvSpPr>
        <p:spPr>
          <a:xfrm>
            <a:off x="480294" y="1782720"/>
            <a:ext cx="11365386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sl-SI" sz="2000" b="1" spc="-1">
                <a:solidFill>
                  <a:srgbClr val="FF6600"/>
                </a:solidFill>
                <a:latin typeface="Aptos"/>
              </a:rPr>
              <a:t>RAZVOJ KADROVSKE KAPACITETE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Razvoj kadra v smeri prioritet podjetja: razvoj, trženje destinacije, prodaja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Določitev strateških kadrov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Jasna delitev odgovornosti in skrb za zakonsko urejenost organizacije 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Postopno usklajevanje plač DM na isti imenovalec (po zahtevnosti)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Vodenje prodajne funkcije in tržna naravnanost kadra/delovanja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spc="-1">
                <a:solidFill>
                  <a:srgbClr val="000000"/>
                </a:solidFill>
                <a:latin typeface="Aptos"/>
              </a:rPr>
              <a:t>Kontinuirana in sistematična komunikacija z zunanjimi deležniki -  digitalni </a:t>
            </a:r>
            <a:r>
              <a:rPr lang="sl-SI" sz="2000" spc="-1" err="1">
                <a:solidFill>
                  <a:srgbClr val="000000"/>
                </a:solidFill>
                <a:latin typeface="Aptos"/>
              </a:rPr>
              <a:t>mktg</a:t>
            </a:r>
            <a:endParaRPr lang="sl-SI" sz="2000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Skrb za zadržanje kadra zaradi </a:t>
            </a:r>
            <a:r>
              <a:rPr lang="sl-SI" sz="2000" spc="-1">
                <a:solidFill>
                  <a:srgbClr val="000000"/>
                </a:solidFill>
                <a:latin typeface="Aptos"/>
              </a:rPr>
              <a:t>šibke ponudbe</a:t>
            </a:r>
            <a:r>
              <a:rPr lang="sl-SI" sz="2000" b="0" strike="noStrike" spc="-1">
                <a:solidFill>
                  <a:srgbClr val="000000"/>
                </a:solidFill>
                <a:latin typeface="Aptos"/>
              </a:rPr>
              <a:t> na trgu dela in skromnih plač v gospodarski družbi</a:t>
            </a:r>
          </a:p>
        </p:txBody>
      </p:sp>
    </p:spTree>
    <p:extLst>
      <p:ext uri="{BB962C8B-B14F-4D97-AF65-F5344CB8AC3E}">
        <p14:creationId xmlns:p14="http://schemas.microsoft.com/office/powerpoint/2010/main" val="2344581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000000"/>
                </a:solidFill>
                <a:latin typeface="Aptos Display"/>
              </a:rPr>
              <a:t>3. ORA KORPO – vsebinski plan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6" name="TextShape 2"/>
          <p:cNvSpPr txBox="1"/>
          <p:nvPr/>
        </p:nvSpPr>
        <p:spPr>
          <a:xfrm>
            <a:off x="346320" y="1782720"/>
            <a:ext cx="10515240" cy="507492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000" b="0" strike="noStrike" spc="-1">
              <a:solidFill>
                <a:srgbClr val="000000"/>
              </a:solidFill>
              <a:latin typeface="Aptos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137CBC2-3682-BB07-D860-DC87323E65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671400"/>
              </p:ext>
            </p:extLst>
          </p:nvPr>
        </p:nvGraphicFramePr>
        <p:xfrm>
          <a:off x="850679" y="1368336"/>
          <a:ext cx="10143639" cy="5254944"/>
        </p:xfrm>
        <a:graphic>
          <a:graphicData uri="http://schemas.openxmlformats.org/drawingml/2006/table">
            <a:tbl>
              <a:tblPr/>
              <a:tblGrid>
                <a:gridCol w="672507">
                  <a:extLst>
                    <a:ext uri="{9D8B030D-6E8A-4147-A177-3AD203B41FA5}">
                      <a16:colId xmlns:a16="http://schemas.microsoft.com/office/drawing/2014/main" val="811614371"/>
                    </a:ext>
                  </a:extLst>
                </a:gridCol>
                <a:gridCol w="672507">
                  <a:extLst>
                    <a:ext uri="{9D8B030D-6E8A-4147-A177-3AD203B41FA5}">
                      <a16:colId xmlns:a16="http://schemas.microsoft.com/office/drawing/2014/main" val="1452465162"/>
                    </a:ext>
                  </a:extLst>
                </a:gridCol>
                <a:gridCol w="672507">
                  <a:extLst>
                    <a:ext uri="{9D8B030D-6E8A-4147-A177-3AD203B41FA5}">
                      <a16:colId xmlns:a16="http://schemas.microsoft.com/office/drawing/2014/main" val="3574177768"/>
                    </a:ext>
                  </a:extLst>
                </a:gridCol>
                <a:gridCol w="1232928">
                  <a:extLst>
                    <a:ext uri="{9D8B030D-6E8A-4147-A177-3AD203B41FA5}">
                      <a16:colId xmlns:a16="http://schemas.microsoft.com/office/drawing/2014/main" val="2575854477"/>
                    </a:ext>
                  </a:extLst>
                </a:gridCol>
                <a:gridCol w="854643">
                  <a:extLst>
                    <a:ext uri="{9D8B030D-6E8A-4147-A177-3AD203B41FA5}">
                      <a16:colId xmlns:a16="http://schemas.microsoft.com/office/drawing/2014/main" val="2844049513"/>
                    </a:ext>
                  </a:extLst>
                </a:gridCol>
                <a:gridCol w="378285">
                  <a:extLst>
                    <a:ext uri="{9D8B030D-6E8A-4147-A177-3AD203B41FA5}">
                      <a16:colId xmlns:a16="http://schemas.microsoft.com/office/drawing/2014/main" val="2903495709"/>
                    </a:ext>
                  </a:extLst>
                </a:gridCol>
                <a:gridCol w="672507">
                  <a:extLst>
                    <a:ext uri="{9D8B030D-6E8A-4147-A177-3AD203B41FA5}">
                      <a16:colId xmlns:a16="http://schemas.microsoft.com/office/drawing/2014/main" val="4030223905"/>
                    </a:ext>
                  </a:extLst>
                </a:gridCol>
                <a:gridCol w="868654">
                  <a:extLst>
                    <a:ext uri="{9D8B030D-6E8A-4147-A177-3AD203B41FA5}">
                      <a16:colId xmlns:a16="http://schemas.microsoft.com/office/drawing/2014/main" val="3257591543"/>
                    </a:ext>
                  </a:extLst>
                </a:gridCol>
                <a:gridCol w="448337">
                  <a:extLst>
                    <a:ext uri="{9D8B030D-6E8A-4147-A177-3AD203B41FA5}">
                      <a16:colId xmlns:a16="http://schemas.microsoft.com/office/drawing/2014/main" val="2485759075"/>
                    </a:ext>
                  </a:extLst>
                </a:gridCol>
                <a:gridCol w="1092823">
                  <a:extLst>
                    <a:ext uri="{9D8B030D-6E8A-4147-A177-3AD203B41FA5}">
                      <a16:colId xmlns:a16="http://schemas.microsoft.com/office/drawing/2014/main" val="2629166010"/>
                    </a:ext>
                  </a:extLst>
                </a:gridCol>
                <a:gridCol w="728548">
                  <a:extLst>
                    <a:ext uri="{9D8B030D-6E8A-4147-A177-3AD203B41FA5}">
                      <a16:colId xmlns:a16="http://schemas.microsoft.com/office/drawing/2014/main" val="3969296340"/>
                    </a:ext>
                  </a:extLst>
                </a:gridCol>
                <a:gridCol w="1176886">
                  <a:extLst>
                    <a:ext uri="{9D8B030D-6E8A-4147-A177-3AD203B41FA5}">
                      <a16:colId xmlns:a16="http://schemas.microsoft.com/office/drawing/2014/main" val="1737464527"/>
                    </a:ext>
                  </a:extLst>
                </a:gridCol>
                <a:gridCol w="672507">
                  <a:extLst>
                    <a:ext uri="{9D8B030D-6E8A-4147-A177-3AD203B41FA5}">
                      <a16:colId xmlns:a16="http://schemas.microsoft.com/office/drawing/2014/main" val="3305721168"/>
                    </a:ext>
                  </a:extLst>
                </a:gridCol>
              </a:tblGrid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DIREKTOR 1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1644100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KADROVSKA, FINANCE IN SPLOŠNE SLUŽBE 0,6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7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6949219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Marjeta Semolič 0,6 (brez digitala)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8722115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784287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l-SI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ENOTA TURIZEM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sl-SI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ENOTA RAZVOJ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8587818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9539787"/>
                  </a:ext>
                </a:extLst>
              </a:tr>
              <a:tr h="4113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l-SI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VODJA DMO 1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l-SI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VODJA RAZVOJA 1 (9/25)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7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LAS KOORDINATOR 2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Jerneja Modic 1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781059"/>
                  </a:ext>
                </a:extLst>
              </a:tr>
              <a:tr h="211064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Katja Kralj 1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DIGITALNI SPECIALIST 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7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novi projekti, 0,2 vodenje,  območna razvojna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Maja Colja 1 (pomoč admin)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157102"/>
                  </a:ext>
                </a:extLst>
              </a:tr>
              <a:tr h="211064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Marjeta Semolič 0,4 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Darka Križman 0,75 (od 1.10. 1 oseba)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funkcija, DIIP, svet regije, RRP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063476"/>
                  </a:ext>
                </a:extLst>
              </a:tr>
              <a:tr h="211064">
                <a:tc gridSpan="4"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projekti (DMO in LAS sodelovanje)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VODJA PROJEKTOV 2,675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Ana Hrast 0,875 (otrok)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717994"/>
                  </a:ext>
                </a:extLst>
              </a:tr>
              <a:tr h="21106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l-SI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VODJA PRODAJE 0,2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7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Alenka Maffi 1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BE5014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645327"/>
                  </a:ext>
                </a:extLst>
              </a:tr>
              <a:tr h="411300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BE5014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STROKOVNI SODELAVEC ZA TURIZEM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novi projekti 0,8 - veza vodja razvoja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312865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Helena Kosmina 1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0134188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Vesna Vodnik 1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VIŠJI SVETOVALEC SPOT 0,5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Elena Funa 1 (pomoč kadri)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4457158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Anita Slavec 1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3822040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Anja Tisel Zadnik 1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0356384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Andreja Vitez 1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9217453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TURISTIČNI INFORMATOR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3395792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Urban Grmek Masič 1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325349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Tinkara Gulič 1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1396968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nova oseba 1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9320052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VZDRŽEVALEC</a:t>
                      </a: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0163159"/>
                  </a:ext>
                </a:extLst>
              </a:tr>
              <a:tr h="211064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Javna dela 1</a:t>
                      </a: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325" marR="7325" marT="73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954906"/>
                  </a:ext>
                </a:extLst>
              </a:tr>
            </a:tbl>
          </a:graphicData>
        </a:graphic>
      </p:graphicFrame>
      <p:sp>
        <p:nvSpPr>
          <p:cNvPr id="5" name="PoljeZBesedilom 4">
            <a:extLst>
              <a:ext uri="{FF2B5EF4-FFF2-40B4-BE49-F238E27FC236}">
                <a16:creationId xmlns:a16="http://schemas.microsoft.com/office/drawing/2014/main" id="{BD0E7260-AA7E-288B-40F9-7CE6B266870D}"/>
              </a:ext>
            </a:extLst>
          </p:cNvPr>
          <p:cNvSpPr txBox="1"/>
          <p:nvPr/>
        </p:nvSpPr>
        <p:spPr>
          <a:xfrm>
            <a:off x="7304442" y="6146188"/>
            <a:ext cx="4591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/>
              <a:t>SUM 18,625 človeka na dan 31.12.2025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FF6600"/>
                </a:solidFill>
                <a:latin typeface="Aptos Display"/>
              </a:rPr>
              <a:t>VREDNOTE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346320" y="1782720"/>
            <a:ext cx="1119636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POVEZOVALNOST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 – povezujemo ideje in ljudi, združujemo notranje in zunanje deležnike, razvijamo in promoviramo celovite produkte, slišimo in razumemo, zagotavljamo enakovrednost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INOVATIVNOST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 IN </a:t>
            </a: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KREATIVNOST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 – odprtost za informacije, prakse, znanja, drugačnost, redno razvijanje in lastno učenje, prepoznavanje praks na terenu in poslušanje, generiranje rešitev v praksi z vidnimi rezultati, osveževanje ponudbe in prilagajanje času/trendom, manj je več – fokus na prioritete in učinke (odmev)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TRANSPARENTNOST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 – poštenost, jasnost, jasna pravila, jasna pravila igre in meje, odgovornost za odločitve in dejanja, realnost ciljev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346320" y="23472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sl-SI" sz="4400" b="0" strike="noStrike" spc="-1">
                <a:solidFill>
                  <a:srgbClr val="FF6600"/>
                </a:solidFill>
                <a:latin typeface="Aptos Display"/>
              </a:rPr>
              <a:t>VREDNOTE</a:t>
            </a:r>
            <a:endParaRPr lang="sl-SI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346320" y="1782720"/>
            <a:ext cx="1119636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ODPRTOST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 – do idej, perspektiv in rešitev, dostopnost, radovednost in spraševanje, empatija in brez obsojanja, sprejemanje drugačnosti, hvaležnost, komunikacija o tem jasna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sl-SI" sz="2800" b="1" strike="noStrike" spc="-1">
                <a:solidFill>
                  <a:srgbClr val="FF6600"/>
                </a:solidFill>
                <a:latin typeface="Aptos"/>
              </a:rPr>
              <a:t>ZANESLJIVOST</a:t>
            </a:r>
            <a:r>
              <a:rPr lang="sl-SI" sz="2800" b="0" strike="noStrike" spc="-1">
                <a:solidFill>
                  <a:srgbClr val="000000"/>
                </a:solidFill>
                <a:latin typeface="Aptos"/>
              </a:rPr>
              <a:t>– spoštovanje dogovorov, odzivnost, skupno načrtovanje in soustvarjanje, realnost načrtov, določanje prioritet, postavljanje mej, poštenost do sebe in do drugih, izražanje mnenj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sl-SI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4FB14D67CA034CAEE936B2C9D4C6F0" ma:contentTypeVersion="19" ma:contentTypeDescription="Create a new document." ma:contentTypeScope="" ma:versionID="e29f4389b73d6642eeb8f3a20b7529dc">
  <xsd:schema xmlns:xsd="http://www.w3.org/2001/XMLSchema" xmlns:xs="http://www.w3.org/2001/XMLSchema" xmlns:p="http://schemas.microsoft.com/office/2006/metadata/properties" xmlns:ns2="32904572-0208-420d-8226-aec1123e461f" xmlns:ns3="976d5327-151b-496d-a76c-87d311505e4e" targetNamespace="http://schemas.microsoft.com/office/2006/metadata/properties" ma:root="true" ma:fieldsID="6ced293b27583613cf12a0b6b5bf17f0" ns2:_="" ns3:_="">
    <xsd:import namespace="32904572-0208-420d-8226-aec1123e461f"/>
    <xsd:import namespace="976d5327-151b-496d-a76c-87d311505e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_x0077_we4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904572-0208-420d-8226-aec1123e46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x0077_we4" ma:index="20" nillable="true" ma:displayName="Besedilo" ma:internalName="_x0077_we4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ba18ddfd-6bc9-4bf0-99ef-42a5fb67d7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6d5327-151b-496d-a76c-87d311505e4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02ca74ad-1bb0-4021-a678-bc29b1e01948}" ma:internalName="TaxCatchAll" ma:showField="CatchAllData" ma:web="976d5327-151b-496d-a76c-87d311505e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904572-0208-420d-8226-aec1123e461f">
      <Terms xmlns="http://schemas.microsoft.com/office/infopath/2007/PartnerControls"/>
    </lcf76f155ced4ddcb4097134ff3c332f>
    <TaxCatchAll xmlns="976d5327-151b-496d-a76c-87d311505e4e" xsi:nil="true"/>
    <_x0077_we4 xmlns="32904572-0208-420d-8226-aec1123e461f" xsi:nil="true"/>
  </documentManagement>
</p:properties>
</file>

<file path=customXml/itemProps1.xml><?xml version="1.0" encoding="utf-8"?>
<ds:datastoreItem xmlns:ds="http://schemas.openxmlformats.org/officeDocument/2006/customXml" ds:itemID="{F10817C1-2EE2-496A-B85F-F5DCA56CA9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904572-0208-420d-8226-aec1123e461f"/>
    <ds:schemaRef ds:uri="976d5327-151b-496d-a76c-87d311505e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552B26-6395-482F-AFFF-9F137B2B35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6B563B-E52D-42AA-962C-57CD3168838C}">
  <ds:schemaRefs>
    <ds:schemaRef ds:uri="32904572-0208-420d-8226-aec1123e461f"/>
    <ds:schemaRef ds:uri="976d5327-151b-496d-a76c-87d311505e4e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9184</Words>
  <Application>Microsoft Office PowerPoint</Application>
  <PresentationFormat>Širokozaslonsko</PresentationFormat>
  <Paragraphs>827</Paragraphs>
  <Slides>73</Slides>
  <Notes>15</Notes>
  <HiddenSlides>0</HiddenSlides>
  <MMClips>0</MMClips>
  <ScaleCrop>false</ScaleCrop>
  <HeadingPairs>
    <vt:vector size="6" baseType="variant">
      <vt:variant>
        <vt:lpstr>Uporabljene pisave</vt:lpstr>
      </vt:variant>
      <vt:variant>
        <vt:i4>14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73</vt:i4>
      </vt:variant>
    </vt:vector>
  </HeadingPairs>
  <TitlesOfParts>
    <vt:vector size="89" baseType="lpstr">
      <vt:lpstr>"Calibri"</vt:lpstr>
      <vt:lpstr>Aptos</vt:lpstr>
      <vt:lpstr>Aptos (Telo)</vt:lpstr>
      <vt:lpstr>Aptos Display</vt:lpstr>
      <vt:lpstr>Aptos Narrow</vt:lpstr>
      <vt:lpstr>Arial</vt:lpstr>
      <vt:lpstr>Calibri</vt:lpstr>
      <vt:lpstr>Cambria</vt:lpstr>
      <vt:lpstr>Courier New,monospace</vt:lpstr>
      <vt:lpstr>Segoe UI</vt:lpstr>
      <vt:lpstr>StarSymbol</vt:lpstr>
      <vt:lpstr>Symbol</vt:lpstr>
      <vt:lpstr>Times New Roman</vt:lpstr>
      <vt:lpstr>Wingdings</vt:lpstr>
      <vt:lpstr>Office Theme</vt:lpstr>
      <vt:lpstr>Office Theme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POLLETNO POROČILO 2024</dc:title>
  <dc:subject/>
  <dc:creator>LAS Krasa in Brkinov</dc:creator>
  <dc:description/>
  <cp:lastModifiedBy>Katja Kralj</cp:lastModifiedBy>
  <cp:revision>2</cp:revision>
  <dcterms:created xsi:type="dcterms:W3CDTF">2024-07-02T09:41:43Z</dcterms:created>
  <dcterms:modified xsi:type="dcterms:W3CDTF">2025-04-01T13:59:36Z</dcterms:modified>
  <dc:language>sl-SI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0x010100C94FB14D67CA034CAEE936B2C9D4C6F0</vt:lpwstr>
  </property>
  <property fmtid="{D5CDD505-2E9C-101B-9397-08002B2CF9AE}" pid="3" name="MediaServiceImageTags">
    <vt:lpwstr/>
  </property>
  <property fmtid="{D5CDD505-2E9C-101B-9397-08002B2CF9AE}" pid="4" name="HyperlinksChanged">
    <vt:bool>false</vt:bool>
  </property>
  <property fmtid="{D5CDD505-2E9C-101B-9397-08002B2CF9AE}" pid="5" name="Slides">
    <vt:i4>73</vt:i4>
  </property>
  <property fmtid="{D5CDD505-2E9C-101B-9397-08002B2CF9AE}" pid="6" name="HiddenSlides">
    <vt:i4>0</vt:i4>
  </property>
  <property fmtid="{D5CDD505-2E9C-101B-9397-08002B2CF9AE}" pid="7" name="Notes">
    <vt:i4>10</vt:i4>
  </property>
  <property fmtid="{D5CDD505-2E9C-101B-9397-08002B2CF9AE}" pid="8" name="PresentationFormat">
    <vt:lpwstr>Widescreen</vt:lpwstr>
  </property>
  <property fmtid="{D5CDD505-2E9C-101B-9397-08002B2CF9AE}" pid="9" name="ShareDoc">
    <vt:bool>false</vt:bool>
  </property>
  <property fmtid="{D5CDD505-2E9C-101B-9397-08002B2CF9AE}" pid="10" name="AppVersion">
    <vt:lpwstr>16.0000</vt:lpwstr>
  </property>
  <property fmtid="{D5CDD505-2E9C-101B-9397-08002B2CF9AE}" pid="11" name="LinksUpToDate">
    <vt:bool>false</vt:bool>
  </property>
  <property fmtid="{D5CDD505-2E9C-101B-9397-08002B2CF9AE}" pid="12" name="ScaleCrop">
    <vt:bool>false</vt:bool>
  </property>
</Properties>
</file>