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1"/>
  </p:notesMasterIdLst>
  <p:sldIdLst>
    <p:sldId id="256" r:id="rId5"/>
    <p:sldId id="257" r:id="rId6"/>
    <p:sldId id="259" r:id="rId7"/>
    <p:sldId id="343" r:id="rId8"/>
    <p:sldId id="344" r:id="rId9"/>
    <p:sldId id="1404" r:id="rId10"/>
    <p:sldId id="1405" r:id="rId11"/>
    <p:sldId id="264" r:id="rId12"/>
    <p:sldId id="311" r:id="rId13"/>
    <p:sldId id="312" r:id="rId14"/>
    <p:sldId id="318" r:id="rId15"/>
    <p:sldId id="313" r:id="rId16"/>
    <p:sldId id="315" r:id="rId17"/>
    <p:sldId id="1406" r:id="rId18"/>
    <p:sldId id="319" r:id="rId19"/>
    <p:sldId id="280" r:id="rId20"/>
    <p:sldId id="317" r:id="rId21"/>
    <p:sldId id="290" r:id="rId22"/>
    <p:sldId id="293" r:id="rId23"/>
    <p:sldId id="292" r:id="rId24"/>
    <p:sldId id="263" r:id="rId25"/>
    <p:sldId id="310" r:id="rId26"/>
    <p:sldId id="289" r:id="rId27"/>
    <p:sldId id="291" r:id="rId28"/>
    <p:sldId id="324" r:id="rId29"/>
    <p:sldId id="294" r:id="rId30"/>
    <p:sldId id="296" r:id="rId31"/>
    <p:sldId id="1408" r:id="rId32"/>
    <p:sldId id="262" r:id="rId33"/>
    <p:sldId id="297" r:id="rId34"/>
    <p:sldId id="323" r:id="rId35"/>
    <p:sldId id="342" r:id="rId36"/>
    <p:sldId id="261" r:id="rId37"/>
    <p:sldId id="326" r:id="rId38"/>
    <p:sldId id="1409" r:id="rId39"/>
    <p:sldId id="327" r:id="rId40"/>
    <p:sldId id="328" r:id="rId41"/>
    <p:sldId id="329" r:id="rId42"/>
    <p:sldId id="1410" r:id="rId43"/>
    <p:sldId id="330" r:id="rId44"/>
    <p:sldId id="333" r:id="rId45"/>
    <p:sldId id="265" r:id="rId46"/>
    <p:sldId id="266" r:id="rId47"/>
    <p:sldId id="267" r:id="rId48"/>
    <p:sldId id="260" r:id="rId49"/>
    <p:sldId id="1415" r:id="rId50"/>
    <p:sldId id="279" r:id="rId51"/>
    <p:sldId id="1414" r:id="rId52"/>
    <p:sldId id="1411" r:id="rId53"/>
    <p:sldId id="1416" r:id="rId54"/>
    <p:sldId id="336" r:id="rId55"/>
    <p:sldId id="1412" r:id="rId56"/>
    <p:sldId id="270" r:id="rId57"/>
    <p:sldId id="1413" r:id="rId58"/>
    <p:sldId id="1417" r:id="rId59"/>
    <p:sldId id="269" r:id="rId60"/>
  </p:sldIdLst>
  <p:sldSz cx="12192000" cy="6858000"/>
  <p:notesSz cx="6858000" cy="9144000"/>
  <p:defaultText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00B620D-265E-C1B8-2EC9-DFD36ECB7509}" name="LAS Krasa in Brkinov" initials="LB" userId="S::laskrasainbrkinov@visitkras.info::39274515-f5e0-4d1b-86e6-19e068923679" providerId="AD"/>
  <p188:author id="{FA447C15-28A3-8446-0D1D-CAA2854EB533}" name="Karmen Rodman" initials="KR" userId="S::Karmen.Rodman@visitkras.info::65967205-cee4-411f-ac64-72324fe9ed3c" providerId="AD"/>
  <p188:author id="{51A7C615-93F1-177A-5F80-78B6A65AF8EA}" name="Anja Tisel Zadnik" initials="AT" userId="S::anja@visitkras.info::e54a261f-04a7-4005-ab07-46413053c78e" providerId="AD"/>
  <p188:author id="{90C8E74F-7D83-9D3A-14C3-B8397693F8B5}" name="Urban Grmek Masič" initials="UG" userId="S::urban@visitkras.info::19d74fa0-1f38-4099-9791-c6b750e4f612" providerId="AD"/>
  <p188:author id="{548F1669-D3D8-640B-1C61-B78AFF9EE981}" name="Marjeta Semolič" initials="MS" userId="S::marjeta@visitkras.info::d6d09dc0-e486-4264-af44-a1bd06b1fba3" providerId="AD"/>
  <p188:author id="{43FD7C87-3FC4-61F3-3DCD-71A096C424CD}" name="Anita Slavec" initials="AS" userId="S::anita@visitkras.info::8c5706f7-86a0-4410-98d0-995be87d43f9" providerId="AD"/>
  <p188:author id="{5AAC1989-9FC4-545B-88B9-7859A123E34C}" name="Urša Semolič" initials="US" userId="S::ursa@visitkras.info::7fa01c0d-4387-4075-bf8c-c33e7d5e32d5" providerId="AD"/>
  <p188:author id="{5E115E94-017B-E2A1-3FC1-8DDAD0A5C965}" name="Katja Kralj" initials="KK" userId="S::katja@visitkras.info::473dbacf-4244-47bf-a5bc-6c67cb1c6f76" providerId="AD"/>
  <p188:author id="{622BE0A7-D86A-2A7C-DFFB-9CD409716CEE}" name="Valerija Pučko" initials="VP" userId="S::valerija@visitkras.info::7c0e6d59-b105-42f2-872f-958284ad4452" providerId="AD"/>
  <p188:author id="{0EB983CA-1ADE-97FE-04E4-2516CCC29070}" name="Helena Kosmina" initials="HK" userId="S::helena@visitkras.info::c31dbb12-33eb-47de-b855-de760b12f7cf" providerId="AD"/>
  <p188:author id="{A91CADE5-9F62-AB6D-8BBB-46CADBDF8816}" name="Vesna Vodnik" initials="VV" userId="S::vesna.vodnik@visitkras.info::9f195c96-f1b1-45bf-847e-db437a0fda02" providerId="AD"/>
  <p188:author id="{E74859ED-0F2D-6A9D-5CD5-ECE4FE7308BA}" name="Tinkara Gulič" initials="TG" userId="S::tinkara@visitkras.info::8a1dd093-3685-49d1-89a1-6e3893f6dbbd"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rednji slog 2 – poudarek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0A1B5D5-9B99-4C35-A422-299274C87663}" styleName="Srednji slog 1 – poudarek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Srednji slog 2 – poudarek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8D230F3-CF80-4859-8CE7-A43EE81993B5}" styleName="Svetel slog 1 – poudarek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912C8C85-51F0-491E-9774-3900AFEF0FD7}" styleName="Svetel slog 2 – poudarek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3B4B98B0-60AC-42C2-AFA5-B58CD77FA1E5}" styleName="Svetel slog 1 – poudarek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940675A-B579-460E-94D1-54222C63F5DA}" styleName="Brez sloga, mreža tabele">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16DA210-FB5B-4158-B5E0-FEB733F419BA}" styleName="Svetel slog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6" d="100"/>
          <a:sy n="106" d="100"/>
        </p:scale>
        <p:origin x="75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63" Type="http://schemas.openxmlformats.org/officeDocument/2006/relationships/viewProps" Target="view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microsoft.com/office/2016/11/relationships/changesInfo" Target="changesInfos/changesInfo1.xml"/><Relationship Id="rId5" Type="http://schemas.openxmlformats.org/officeDocument/2006/relationships/slide" Target="slides/slide1.xml"/><Relationship Id="rId61" Type="http://schemas.openxmlformats.org/officeDocument/2006/relationships/notesMaster" Target="notesMasters/notesMaster1.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theme" Target="theme/theme1.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microsoft.com/office/2018/10/relationships/authors" Target="authors.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tja Kralj" userId="473dbacf-4244-47bf-a5bc-6c67cb1c6f76" providerId="ADAL" clId="{A5358D54-8CED-443E-BDD9-500FB6BF6D10}"/>
    <pc:docChg chg="delSld">
      <pc:chgData name="Katja Kralj" userId="473dbacf-4244-47bf-a5bc-6c67cb1c6f76" providerId="ADAL" clId="{A5358D54-8CED-443E-BDD9-500FB6BF6D10}" dt="2025-04-01T08:33:36.242" v="8" actId="2696"/>
      <pc:docMkLst>
        <pc:docMk/>
      </pc:docMkLst>
      <pc:sldChg chg="del">
        <pc:chgData name="Katja Kralj" userId="473dbacf-4244-47bf-a5bc-6c67cb1c6f76" providerId="ADAL" clId="{A5358D54-8CED-443E-BDD9-500FB6BF6D10}" dt="2025-04-01T08:24:49.801" v="0" actId="2696"/>
        <pc:sldMkLst>
          <pc:docMk/>
          <pc:sldMk cId="3320441127" sldId="271"/>
        </pc:sldMkLst>
      </pc:sldChg>
      <pc:sldChg chg="del">
        <pc:chgData name="Katja Kralj" userId="473dbacf-4244-47bf-a5bc-6c67cb1c6f76" providerId="ADAL" clId="{A5358D54-8CED-443E-BDD9-500FB6BF6D10}" dt="2025-04-01T08:28:15.374" v="2" actId="2696"/>
        <pc:sldMkLst>
          <pc:docMk/>
          <pc:sldMk cId="3778380974" sldId="277"/>
        </pc:sldMkLst>
      </pc:sldChg>
      <pc:sldChg chg="del">
        <pc:chgData name="Katja Kralj" userId="473dbacf-4244-47bf-a5bc-6c67cb1c6f76" providerId="ADAL" clId="{A5358D54-8CED-443E-BDD9-500FB6BF6D10}" dt="2025-04-01T08:33:36.242" v="8" actId="2696"/>
        <pc:sldMkLst>
          <pc:docMk/>
          <pc:sldMk cId="2695909271" sldId="281"/>
        </pc:sldMkLst>
      </pc:sldChg>
      <pc:sldChg chg="del">
        <pc:chgData name="Katja Kralj" userId="473dbacf-4244-47bf-a5bc-6c67cb1c6f76" providerId="ADAL" clId="{A5358D54-8CED-443E-BDD9-500FB6BF6D10}" dt="2025-04-01T08:29:23.469" v="4" actId="2696"/>
        <pc:sldMkLst>
          <pc:docMk/>
          <pc:sldMk cId="2482061502" sldId="286"/>
        </pc:sldMkLst>
      </pc:sldChg>
      <pc:sldChg chg="del">
        <pc:chgData name="Katja Kralj" userId="473dbacf-4244-47bf-a5bc-6c67cb1c6f76" providerId="ADAL" clId="{A5358D54-8CED-443E-BDD9-500FB6BF6D10}" dt="2025-04-01T08:29:51.586" v="6" actId="2696"/>
        <pc:sldMkLst>
          <pc:docMk/>
          <pc:sldMk cId="461635132" sldId="287"/>
        </pc:sldMkLst>
      </pc:sldChg>
      <pc:sldChg chg="del">
        <pc:chgData name="Katja Kralj" userId="473dbacf-4244-47bf-a5bc-6c67cb1c6f76" providerId="ADAL" clId="{A5358D54-8CED-443E-BDD9-500FB6BF6D10}" dt="2025-04-01T08:31:56.028" v="7" actId="2696"/>
        <pc:sldMkLst>
          <pc:docMk/>
          <pc:sldMk cId="1417148256" sldId="305"/>
        </pc:sldMkLst>
      </pc:sldChg>
      <pc:sldChg chg="del">
        <pc:chgData name="Katja Kralj" userId="473dbacf-4244-47bf-a5bc-6c67cb1c6f76" providerId="ADAL" clId="{A5358D54-8CED-443E-BDD9-500FB6BF6D10}" dt="2025-04-01T08:27:11.338" v="1" actId="2696"/>
        <pc:sldMkLst>
          <pc:docMk/>
          <pc:sldMk cId="1870238239" sldId="337"/>
        </pc:sldMkLst>
      </pc:sldChg>
      <pc:sldChg chg="del">
        <pc:chgData name="Katja Kralj" userId="473dbacf-4244-47bf-a5bc-6c67cb1c6f76" providerId="ADAL" clId="{A5358D54-8CED-443E-BDD9-500FB6BF6D10}" dt="2025-04-01T08:29:40.373" v="5" actId="2696"/>
        <pc:sldMkLst>
          <pc:docMk/>
          <pc:sldMk cId="2726223511" sldId="339"/>
        </pc:sldMkLst>
      </pc:sldChg>
      <pc:sldChg chg="del">
        <pc:chgData name="Katja Kralj" userId="473dbacf-4244-47bf-a5bc-6c67cb1c6f76" providerId="ADAL" clId="{A5358D54-8CED-443E-BDD9-500FB6BF6D10}" dt="2025-04-01T08:28:49.483" v="3" actId="2696"/>
        <pc:sldMkLst>
          <pc:docMk/>
          <pc:sldMk cId="1685136367" sldId="340"/>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značba mesta glav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l-SI"/>
          </a:p>
        </p:txBody>
      </p:sp>
      <p:sp>
        <p:nvSpPr>
          <p:cNvPr id="3" name="Označba mesta datum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B86A694-610A-4DE2-A810-D40CE716A44D}" type="datetimeFigureOut">
              <a:rPr lang="sl-SI" smtClean="0"/>
              <a:t>01.04.2025</a:t>
            </a:fld>
            <a:endParaRPr lang="sl-SI"/>
          </a:p>
        </p:txBody>
      </p:sp>
      <p:sp>
        <p:nvSpPr>
          <p:cNvPr id="4" name="Označba mesta stranske slik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l-SI"/>
          </a:p>
        </p:txBody>
      </p:sp>
      <p:sp>
        <p:nvSpPr>
          <p:cNvPr id="5" name="Označba mesta opomb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6" name="Označba mesta no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l-SI"/>
          </a:p>
        </p:txBody>
      </p:sp>
      <p:sp>
        <p:nvSpPr>
          <p:cNvPr id="7" name="Označba mesta številke diapoz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B6FF47-7983-491F-8856-EF852D74A8C5}" type="slidenum">
              <a:rPr lang="sl-SI" smtClean="0"/>
              <a:t>‹#›</a:t>
            </a:fld>
            <a:endParaRPr lang="sl-SI"/>
          </a:p>
        </p:txBody>
      </p:sp>
    </p:spTree>
    <p:extLst>
      <p:ext uri="{BB962C8B-B14F-4D97-AF65-F5344CB8AC3E}">
        <p14:creationId xmlns:p14="http://schemas.microsoft.com/office/powerpoint/2010/main" val="25864096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a:p>
        </p:txBody>
      </p:sp>
      <p:sp>
        <p:nvSpPr>
          <p:cNvPr id="4" name="Označba mesta številke diapozitiva 3"/>
          <p:cNvSpPr>
            <a:spLocks noGrp="1"/>
          </p:cNvSpPr>
          <p:nvPr>
            <p:ph type="sldNum" sz="quarter" idx="5"/>
          </p:nvPr>
        </p:nvSpPr>
        <p:spPr/>
        <p:txBody>
          <a:bodyPr/>
          <a:lstStyle/>
          <a:p>
            <a:fld id="{C3B6FF47-7983-491F-8856-EF852D74A8C5}" type="slidenum">
              <a:rPr lang="sl-SI" smtClean="0"/>
              <a:t>1</a:t>
            </a:fld>
            <a:endParaRPr lang="sl-SI"/>
          </a:p>
        </p:txBody>
      </p:sp>
    </p:spTree>
    <p:extLst>
      <p:ext uri="{BB962C8B-B14F-4D97-AF65-F5344CB8AC3E}">
        <p14:creationId xmlns:p14="http://schemas.microsoft.com/office/powerpoint/2010/main" val="26513843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l-SI" sz="1800" spc="10">
                <a:effectLst/>
                <a:latin typeface="Arial" panose="020B0604020202020204" pitchFamily="34" charset="0"/>
                <a:ea typeface="Aptos" panose="020B0004020202020204" pitchFamily="34" charset="0"/>
                <a:cs typeface="Times New Roman" panose="02020603050405020304" pitchFamily="18" charset="0"/>
              </a:rPr>
              <a:t>9 postaj s 33 električnimi in 12 navadnimi kolesi</a:t>
            </a:r>
            <a:endParaRPr lang="sl-SI" sz="1800">
              <a:effectLst/>
              <a:latin typeface="Aptos" panose="020B0004020202020204" pitchFamily="34" charset="0"/>
              <a:ea typeface="Aptos" panose="020B0004020202020204" pitchFamily="34" charset="0"/>
              <a:cs typeface="Times New Roman" panose="02020603050405020304" pitchFamily="18" charset="0"/>
            </a:endParaRPr>
          </a:p>
          <a:p>
            <a:endParaRPr lang="sl-SI"/>
          </a:p>
        </p:txBody>
      </p:sp>
      <p:sp>
        <p:nvSpPr>
          <p:cNvPr id="4" name="Označba mesta številke diapozitiva 3"/>
          <p:cNvSpPr>
            <a:spLocks noGrp="1"/>
          </p:cNvSpPr>
          <p:nvPr>
            <p:ph type="sldNum" sz="quarter" idx="5"/>
          </p:nvPr>
        </p:nvSpPr>
        <p:spPr/>
        <p:txBody>
          <a:bodyPr/>
          <a:lstStyle/>
          <a:p>
            <a:fld id="{C3B6FF47-7983-491F-8856-EF852D74A8C5}" type="slidenum">
              <a:rPr lang="sl-SI" smtClean="0"/>
              <a:t>15</a:t>
            </a:fld>
            <a:endParaRPr lang="sl-SI"/>
          </a:p>
        </p:txBody>
      </p:sp>
    </p:spTree>
    <p:extLst>
      <p:ext uri="{BB962C8B-B14F-4D97-AF65-F5344CB8AC3E}">
        <p14:creationId xmlns:p14="http://schemas.microsoft.com/office/powerpoint/2010/main" val="18065980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a:p>
        </p:txBody>
      </p:sp>
      <p:sp>
        <p:nvSpPr>
          <p:cNvPr id="4" name="Označba mesta številke diapozitiva 3"/>
          <p:cNvSpPr>
            <a:spLocks noGrp="1"/>
          </p:cNvSpPr>
          <p:nvPr>
            <p:ph type="sldNum" sz="quarter" idx="5"/>
          </p:nvPr>
        </p:nvSpPr>
        <p:spPr/>
        <p:txBody>
          <a:bodyPr/>
          <a:lstStyle/>
          <a:p>
            <a:fld id="{C3B6FF47-7983-491F-8856-EF852D74A8C5}" type="slidenum">
              <a:rPr lang="sl-SI" smtClean="0"/>
              <a:t>21</a:t>
            </a:fld>
            <a:endParaRPr lang="sl-SI"/>
          </a:p>
        </p:txBody>
      </p:sp>
    </p:spTree>
    <p:extLst>
      <p:ext uri="{BB962C8B-B14F-4D97-AF65-F5344CB8AC3E}">
        <p14:creationId xmlns:p14="http://schemas.microsoft.com/office/powerpoint/2010/main" val="9055616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r>
              <a:rPr lang="sl-SI" sz="1200" b="1">
                <a:latin typeface="Aptos (Telo)"/>
              </a:rPr>
              <a:t>Vodna hiša Štanjel </a:t>
            </a:r>
            <a:r>
              <a:rPr lang="sl-SI" sz="1200">
                <a:latin typeface="Aptos (Telo)"/>
              </a:rPr>
              <a:t>- Javni razpis revitalizacija objektov javne infrastrukture na obmejnih problemskih območjih za leto 2025 skupni upravičeni stroški </a:t>
            </a:r>
            <a:r>
              <a:rPr lang="sl-SI" sz="1200">
                <a:highlight>
                  <a:srgbClr val="FFFF00"/>
                </a:highlight>
                <a:latin typeface="Aptos (Telo)"/>
              </a:rPr>
              <a:t>ORA: X eur – JAN 2025</a:t>
            </a:r>
            <a:endParaRPr lang="sl-SI" sz="1200">
              <a:latin typeface="Aptos (Telo)"/>
            </a:endParaRPr>
          </a:p>
          <a:p>
            <a:r>
              <a:rPr lang="sl-SI" sz="1200" b="1">
                <a:latin typeface="Aptos (Telo)"/>
              </a:rPr>
              <a:t>Stara šola za novo življenje - </a:t>
            </a:r>
            <a:r>
              <a:rPr lang="sl-SI" sz="1200" b="0" i="0" u="none" strike="noStrike" baseline="0">
                <a:solidFill>
                  <a:srgbClr val="000000"/>
                </a:solidFill>
                <a:latin typeface="Aptos (Telo)"/>
              </a:rPr>
              <a:t>Javni razpis Revitalizacija objektov javne infrastrukture na obmejnih problemskih območjih za leto 2025: </a:t>
            </a:r>
            <a:r>
              <a:rPr lang="sl-SI" sz="1200">
                <a:solidFill>
                  <a:srgbClr val="000000"/>
                </a:solidFill>
                <a:latin typeface="Aptos (Telo)"/>
              </a:rPr>
              <a:t>obnova stare šole na Misličah in vzpostavitev Turističnega centra za doživetja Brkinov - </a:t>
            </a:r>
            <a:r>
              <a:rPr lang="sl-SI" sz="1200">
                <a:latin typeface="Aptos (Telo)"/>
              </a:rPr>
              <a:t>skupni upravičeni stroški ORA: 41.000 eur </a:t>
            </a:r>
            <a:r>
              <a:rPr lang="sl-SI" sz="1200">
                <a:highlight>
                  <a:srgbClr val="FFFF00"/>
                </a:highlight>
                <a:latin typeface="Aptos (Telo)"/>
              </a:rPr>
              <a:t>– JAN 2025</a:t>
            </a:r>
            <a:endParaRPr lang="sl-SI" sz="1200">
              <a:latin typeface="Aptos (Telo)"/>
            </a:endParaRPr>
          </a:p>
          <a:p>
            <a:endParaRPr lang="sl-SI"/>
          </a:p>
        </p:txBody>
      </p:sp>
      <p:sp>
        <p:nvSpPr>
          <p:cNvPr id="4" name="Označba mesta številke diapozitiva 3"/>
          <p:cNvSpPr>
            <a:spLocks noGrp="1"/>
          </p:cNvSpPr>
          <p:nvPr>
            <p:ph type="sldNum" sz="quarter" idx="5"/>
          </p:nvPr>
        </p:nvSpPr>
        <p:spPr/>
        <p:txBody>
          <a:bodyPr/>
          <a:lstStyle/>
          <a:p>
            <a:fld id="{C3B6FF47-7983-491F-8856-EF852D74A8C5}" type="slidenum">
              <a:rPr lang="sl-SI" smtClean="0"/>
              <a:t>53</a:t>
            </a:fld>
            <a:endParaRPr lang="sl-SI"/>
          </a:p>
        </p:txBody>
      </p:sp>
    </p:spTree>
    <p:extLst>
      <p:ext uri="{BB962C8B-B14F-4D97-AF65-F5344CB8AC3E}">
        <p14:creationId xmlns:p14="http://schemas.microsoft.com/office/powerpoint/2010/main" val="7012178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65AD8CA6-AF06-5077-8818-1B57BF5FFF20}"/>
              </a:ext>
            </a:extLst>
          </p:cNvPr>
          <p:cNvSpPr>
            <a:spLocks noGrp="1"/>
          </p:cNvSpPr>
          <p:nvPr>
            <p:ph type="ctrTitle"/>
          </p:nvPr>
        </p:nvSpPr>
        <p:spPr>
          <a:xfrm>
            <a:off x="1524000" y="1122363"/>
            <a:ext cx="9144000" cy="2387600"/>
          </a:xfrm>
        </p:spPr>
        <p:txBody>
          <a:bodyPr anchor="b"/>
          <a:lstStyle>
            <a:lvl1pPr algn="ctr">
              <a:defRPr sz="6000"/>
            </a:lvl1pPr>
          </a:lstStyle>
          <a:p>
            <a:r>
              <a:rPr lang="sl-SI"/>
              <a:t>Kliknite, če želite urediti slog naslova matrice</a:t>
            </a:r>
          </a:p>
        </p:txBody>
      </p:sp>
      <p:sp>
        <p:nvSpPr>
          <p:cNvPr id="3" name="Podnaslov 2">
            <a:extLst>
              <a:ext uri="{FF2B5EF4-FFF2-40B4-BE49-F238E27FC236}">
                <a16:creationId xmlns:a16="http://schemas.microsoft.com/office/drawing/2014/main" id="{F70669C5-2205-0088-B420-A5519BE112D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l-SI"/>
              <a:t>Kliknite, če želite urediti slog podnaslova matrice</a:t>
            </a:r>
          </a:p>
        </p:txBody>
      </p:sp>
      <p:sp>
        <p:nvSpPr>
          <p:cNvPr id="4" name="Označba mesta datuma 3">
            <a:extLst>
              <a:ext uri="{FF2B5EF4-FFF2-40B4-BE49-F238E27FC236}">
                <a16:creationId xmlns:a16="http://schemas.microsoft.com/office/drawing/2014/main" id="{336D61F6-D881-99B8-D134-B50956C7A785}"/>
              </a:ext>
            </a:extLst>
          </p:cNvPr>
          <p:cNvSpPr>
            <a:spLocks noGrp="1"/>
          </p:cNvSpPr>
          <p:nvPr>
            <p:ph type="dt" sz="half" idx="10"/>
          </p:nvPr>
        </p:nvSpPr>
        <p:spPr>
          <a:xfrm>
            <a:off x="838200" y="6356350"/>
            <a:ext cx="2743200" cy="365125"/>
          </a:xfrm>
          <a:prstGeom prst="rect">
            <a:avLst/>
          </a:prstGeom>
        </p:spPr>
        <p:txBody>
          <a:bodyPr/>
          <a:lstStyle/>
          <a:p>
            <a:fld id="{296A3C70-5ECF-41AD-A0A1-E11B6AF334B5}" type="datetime1">
              <a:rPr lang="sl-SI" smtClean="0"/>
              <a:t>01.04.2025</a:t>
            </a:fld>
            <a:endParaRPr lang="sl-SI"/>
          </a:p>
        </p:txBody>
      </p:sp>
      <p:sp>
        <p:nvSpPr>
          <p:cNvPr id="5" name="Označba mesta noge 4">
            <a:extLst>
              <a:ext uri="{FF2B5EF4-FFF2-40B4-BE49-F238E27FC236}">
                <a16:creationId xmlns:a16="http://schemas.microsoft.com/office/drawing/2014/main" id="{3371ACC3-A9A3-2BFB-8BB5-E1B25B33BDA1}"/>
              </a:ext>
            </a:extLst>
          </p:cNvPr>
          <p:cNvSpPr>
            <a:spLocks noGrp="1"/>
          </p:cNvSpPr>
          <p:nvPr>
            <p:ph type="ftr" sz="quarter" idx="11"/>
          </p:nvPr>
        </p:nvSpPr>
        <p:spPr>
          <a:xfrm>
            <a:off x="4038600" y="6356350"/>
            <a:ext cx="4114800" cy="365125"/>
          </a:xfrm>
          <a:prstGeom prst="rect">
            <a:avLst/>
          </a:prstGeom>
        </p:spPr>
        <p:txBody>
          <a:bodyPr/>
          <a:lstStyle/>
          <a:p>
            <a:endParaRPr lang="sl-SI"/>
          </a:p>
        </p:txBody>
      </p:sp>
      <p:sp>
        <p:nvSpPr>
          <p:cNvPr id="6" name="Označba mesta številke diapozitiva 5">
            <a:extLst>
              <a:ext uri="{FF2B5EF4-FFF2-40B4-BE49-F238E27FC236}">
                <a16:creationId xmlns:a16="http://schemas.microsoft.com/office/drawing/2014/main" id="{858D9A13-C804-4DC8-D2CD-20CFF0FB07C8}"/>
              </a:ext>
            </a:extLst>
          </p:cNvPr>
          <p:cNvSpPr>
            <a:spLocks noGrp="1"/>
          </p:cNvSpPr>
          <p:nvPr>
            <p:ph type="sldNum" sz="quarter" idx="12"/>
          </p:nvPr>
        </p:nvSpPr>
        <p:spPr>
          <a:xfrm>
            <a:off x="8610600" y="6356350"/>
            <a:ext cx="2743200" cy="365125"/>
          </a:xfrm>
          <a:prstGeom prst="rect">
            <a:avLst/>
          </a:prstGeom>
        </p:spPr>
        <p:txBody>
          <a:bodyPr/>
          <a:lstStyle/>
          <a:p>
            <a:fld id="{370E769A-F938-4FB4-A7B3-8E4D294355A0}" type="slidenum">
              <a:rPr lang="sl-SI" smtClean="0"/>
              <a:t>‹#›</a:t>
            </a:fld>
            <a:endParaRPr lang="sl-SI"/>
          </a:p>
        </p:txBody>
      </p:sp>
    </p:spTree>
    <p:extLst>
      <p:ext uri="{BB962C8B-B14F-4D97-AF65-F5344CB8AC3E}">
        <p14:creationId xmlns:p14="http://schemas.microsoft.com/office/powerpoint/2010/main" val="28931251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DD3E021-F7D3-7EF5-508D-2DBC4B008FE7}"/>
              </a:ext>
            </a:extLst>
          </p:cNvPr>
          <p:cNvSpPr>
            <a:spLocks noGrp="1"/>
          </p:cNvSpPr>
          <p:nvPr>
            <p:ph type="title"/>
          </p:nvPr>
        </p:nvSpPr>
        <p:spPr/>
        <p:txBody>
          <a:bodyPr/>
          <a:lstStyle/>
          <a:p>
            <a:r>
              <a:rPr lang="sl-SI"/>
              <a:t>Kliknite, če želite urediti slog naslova matrice</a:t>
            </a:r>
          </a:p>
        </p:txBody>
      </p:sp>
      <p:sp>
        <p:nvSpPr>
          <p:cNvPr id="3" name="Označba mesta navpičnega besedila 2">
            <a:extLst>
              <a:ext uri="{FF2B5EF4-FFF2-40B4-BE49-F238E27FC236}">
                <a16:creationId xmlns:a16="http://schemas.microsoft.com/office/drawing/2014/main" id="{1F954982-D5BE-5C44-3215-F0C41CE6DE89}"/>
              </a:ext>
            </a:extLst>
          </p:cNvPr>
          <p:cNvSpPr>
            <a:spLocks noGrp="1"/>
          </p:cNvSpPr>
          <p:nvPr>
            <p:ph type="body" orient="vert" idx="1"/>
          </p:nvPr>
        </p:nvSpPr>
        <p:spPr/>
        <p:txBody>
          <a:bodyPr vert="eaVert"/>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EA8890CE-AAC2-6A25-A74B-88378770D5D7}"/>
              </a:ext>
            </a:extLst>
          </p:cNvPr>
          <p:cNvSpPr>
            <a:spLocks noGrp="1"/>
          </p:cNvSpPr>
          <p:nvPr>
            <p:ph type="dt" sz="half" idx="10"/>
          </p:nvPr>
        </p:nvSpPr>
        <p:spPr>
          <a:xfrm>
            <a:off x="838200" y="6356350"/>
            <a:ext cx="2743200" cy="365125"/>
          </a:xfrm>
          <a:prstGeom prst="rect">
            <a:avLst/>
          </a:prstGeom>
        </p:spPr>
        <p:txBody>
          <a:bodyPr/>
          <a:lstStyle/>
          <a:p>
            <a:fld id="{3FD6D3BA-2B3C-4DC4-A30F-51B9D127870A}" type="datetime1">
              <a:rPr lang="sl-SI" smtClean="0"/>
              <a:t>01.04.2025</a:t>
            </a:fld>
            <a:endParaRPr lang="sl-SI"/>
          </a:p>
        </p:txBody>
      </p:sp>
      <p:sp>
        <p:nvSpPr>
          <p:cNvPr id="5" name="Označba mesta noge 4">
            <a:extLst>
              <a:ext uri="{FF2B5EF4-FFF2-40B4-BE49-F238E27FC236}">
                <a16:creationId xmlns:a16="http://schemas.microsoft.com/office/drawing/2014/main" id="{DEB9A7B0-9FA7-C8A5-DD73-A8818A123618}"/>
              </a:ext>
            </a:extLst>
          </p:cNvPr>
          <p:cNvSpPr>
            <a:spLocks noGrp="1"/>
          </p:cNvSpPr>
          <p:nvPr>
            <p:ph type="ftr" sz="quarter" idx="11"/>
          </p:nvPr>
        </p:nvSpPr>
        <p:spPr>
          <a:xfrm>
            <a:off x="4038600" y="6356350"/>
            <a:ext cx="4114800" cy="365125"/>
          </a:xfrm>
          <a:prstGeom prst="rect">
            <a:avLst/>
          </a:prstGeom>
        </p:spPr>
        <p:txBody>
          <a:bodyPr/>
          <a:lstStyle/>
          <a:p>
            <a:endParaRPr lang="sl-SI"/>
          </a:p>
        </p:txBody>
      </p:sp>
      <p:sp>
        <p:nvSpPr>
          <p:cNvPr id="6" name="Označba mesta številke diapozitiva 5">
            <a:extLst>
              <a:ext uri="{FF2B5EF4-FFF2-40B4-BE49-F238E27FC236}">
                <a16:creationId xmlns:a16="http://schemas.microsoft.com/office/drawing/2014/main" id="{7179EC97-F920-B4AB-30AB-AD47FAC49E5D}"/>
              </a:ext>
            </a:extLst>
          </p:cNvPr>
          <p:cNvSpPr>
            <a:spLocks noGrp="1"/>
          </p:cNvSpPr>
          <p:nvPr>
            <p:ph type="sldNum" sz="quarter" idx="12"/>
          </p:nvPr>
        </p:nvSpPr>
        <p:spPr>
          <a:xfrm>
            <a:off x="8610600" y="6356350"/>
            <a:ext cx="2743200" cy="365125"/>
          </a:xfrm>
          <a:prstGeom prst="rect">
            <a:avLst/>
          </a:prstGeom>
        </p:spPr>
        <p:txBody>
          <a:bodyPr/>
          <a:lstStyle/>
          <a:p>
            <a:fld id="{370E769A-F938-4FB4-A7B3-8E4D294355A0}" type="slidenum">
              <a:rPr lang="sl-SI" smtClean="0"/>
              <a:t>‹#›</a:t>
            </a:fld>
            <a:endParaRPr lang="sl-SI"/>
          </a:p>
        </p:txBody>
      </p:sp>
    </p:spTree>
    <p:extLst>
      <p:ext uri="{BB962C8B-B14F-4D97-AF65-F5344CB8AC3E}">
        <p14:creationId xmlns:p14="http://schemas.microsoft.com/office/powerpoint/2010/main" val="8978893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a:extLst>
              <a:ext uri="{FF2B5EF4-FFF2-40B4-BE49-F238E27FC236}">
                <a16:creationId xmlns:a16="http://schemas.microsoft.com/office/drawing/2014/main" id="{6D5B330F-471A-505A-B099-5DE8CA3AC8B9}"/>
              </a:ext>
            </a:extLst>
          </p:cNvPr>
          <p:cNvSpPr>
            <a:spLocks noGrp="1"/>
          </p:cNvSpPr>
          <p:nvPr>
            <p:ph type="title" orient="vert"/>
          </p:nvPr>
        </p:nvSpPr>
        <p:spPr>
          <a:xfrm>
            <a:off x="8724900" y="365125"/>
            <a:ext cx="2628900" cy="5811838"/>
          </a:xfrm>
        </p:spPr>
        <p:txBody>
          <a:bodyPr vert="eaVert"/>
          <a:lstStyle/>
          <a:p>
            <a:r>
              <a:rPr lang="sl-SI"/>
              <a:t>Kliknite, če želite urediti slog naslova matrice</a:t>
            </a:r>
          </a:p>
        </p:txBody>
      </p:sp>
      <p:sp>
        <p:nvSpPr>
          <p:cNvPr id="3" name="Označba mesta navpičnega besedila 2">
            <a:extLst>
              <a:ext uri="{FF2B5EF4-FFF2-40B4-BE49-F238E27FC236}">
                <a16:creationId xmlns:a16="http://schemas.microsoft.com/office/drawing/2014/main" id="{AFD4DF05-41ED-D5F2-D788-9D4FF56C6642}"/>
              </a:ext>
            </a:extLst>
          </p:cNvPr>
          <p:cNvSpPr>
            <a:spLocks noGrp="1"/>
          </p:cNvSpPr>
          <p:nvPr>
            <p:ph type="body" orient="vert" idx="1"/>
          </p:nvPr>
        </p:nvSpPr>
        <p:spPr>
          <a:xfrm>
            <a:off x="838200" y="365125"/>
            <a:ext cx="7734300" cy="5811838"/>
          </a:xfrm>
        </p:spPr>
        <p:txBody>
          <a:bodyPr vert="eaVert"/>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5BA5C4CF-9552-73A9-3559-22F20B467489}"/>
              </a:ext>
            </a:extLst>
          </p:cNvPr>
          <p:cNvSpPr>
            <a:spLocks noGrp="1"/>
          </p:cNvSpPr>
          <p:nvPr>
            <p:ph type="dt" sz="half" idx="10"/>
          </p:nvPr>
        </p:nvSpPr>
        <p:spPr>
          <a:xfrm>
            <a:off x="838200" y="6356350"/>
            <a:ext cx="2743200" cy="365125"/>
          </a:xfrm>
          <a:prstGeom prst="rect">
            <a:avLst/>
          </a:prstGeom>
        </p:spPr>
        <p:txBody>
          <a:bodyPr/>
          <a:lstStyle/>
          <a:p>
            <a:fld id="{4E1931A5-E2A9-42E4-BC98-80C7886C3559}" type="datetime1">
              <a:rPr lang="sl-SI" smtClean="0"/>
              <a:t>01.04.2025</a:t>
            </a:fld>
            <a:endParaRPr lang="sl-SI"/>
          </a:p>
        </p:txBody>
      </p:sp>
      <p:sp>
        <p:nvSpPr>
          <p:cNvPr id="5" name="Označba mesta noge 4">
            <a:extLst>
              <a:ext uri="{FF2B5EF4-FFF2-40B4-BE49-F238E27FC236}">
                <a16:creationId xmlns:a16="http://schemas.microsoft.com/office/drawing/2014/main" id="{75CE00B7-A465-2AA7-A8BD-811FFB865ACB}"/>
              </a:ext>
            </a:extLst>
          </p:cNvPr>
          <p:cNvSpPr>
            <a:spLocks noGrp="1"/>
          </p:cNvSpPr>
          <p:nvPr>
            <p:ph type="ftr" sz="quarter" idx="11"/>
          </p:nvPr>
        </p:nvSpPr>
        <p:spPr>
          <a:xfrm>
            <a:off x="4038600" y="6356350"/>
            <a:ext cx="4114800" cy="365125"/>
          </a:xfrm>
          <a:prstGeom prst="rect">
            <a:avLst/>
          </a:prstGeom>
        </p:spPr>
        <p:txBody>
          <a:bodyPr/>
          <a:lstStyle/>
          <a:p>
            <a:endParaRPr lang="sl-SI"/>
          </a:p>
        </p:txBody>
      </p:sp>
      <p:sp>
        <p:nvSpPr>
          <p:cNvPr id="6" name="Označba mesta številke diapozitiva 5">
            <a:extLst>
              <a:ext uri="{FF2B5EF4-FFF2-40B4-BE49-F238E27FC236}">
                <a16:creationId xmlns:a16="http://schemas.microsoft.com/office/drawing/2014/main" id="{0DC0532E-EA1E-D9DA-3620-4FFAE25FEA22}"/>
              </a:ext>
            </a:extLst>
          </p:cNvPr>
          <p:cNvSpPr>
            <a:spLocks noGrp="1"/>
          </p:cNvSpPr>
          <p:nvPr>
            <p:ph type="sldNum" sz="quarter" idx="12"/>
          </p:nvPr>
        </p:nvSpPr>
        <p:spPr>
          <a:xfrm>
            <a:off x="8610600" y="6356350"/>
            <a:ext cx="2743200" cy="365125"/>
          </a:xfrm>
          <a:prstGeom prst="rect">
            <a:avLst/>
          </a:prstGeom>
        </p:spPr>
        <p:txBody>
          <a:bodyPr/>
          <a:lstStyle/>
          <a:p>
            <a:fld id="{370E769A-F938-4FB4-A7B3-8E4D294355A0}" type="slidenum">
              <a:rPr lang="sl-SI" smtClean="0"/>
              <a:t>‹#›</a:t>
            </a:fld>
            <a:endParaRPr lang="sl-SI"/>
          </a:p>
        </p:txBody>
      </p:sp>
    </p:spTree>
    <p:extLst>
      <p:ext uri="{BB962C8B-B14F-4D97-AF65-F5344CB8AC3E}">
        <p14:creationId xmlns:p14="http://schemas.microsoft.com/office/powerpoint/2010/main" val="27256301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CBE5E5C-641F-0B71-92D7-C589B20CDF3D}"/>
              </a:ext>
            </a:extLst>
          </p:cNvPr>
          <p:cNvSpPr>
            <a:spLocks noGrp="1"/>
          </p:cNvSpPr>
          <p:nvPr>
            <p:ph type="title"/>
          </p:nvPr>
        </p:nvSpPr>
        <p:spPr/>
        <p:txBody>
          <a:bodyPr/>
          <a:lstStyle/>
          <a:p>
            <a:r>
              <a:rPr lang="sl-SI"/>
              <a:t>Kliknite, če želite urediti slog naslova matrice</a:t>
            </a:r>
          </a:p>
        </p:txBody>
      </p:sp>
      <p:sp>
        <p:nvSpPr>
          <p:cNvPr id="3" name="Označba mesta vsebine 2">
            <a:extLst>
              <a:ext uri="{FF2B5EF4-FFF2-40B4-BE49-F238E27FC236}">
                <a16:creationId xmlns:a16="http://schemas.microsoft.com/office/drawing/2014/main" id="{2EEC21ED-9945-285E-5A33-4EF020E04AB1}"/>
              </a:ext>
            </a:extLst>
          </p:cNvPr>
          <p:cNvSpPr>
            <a:spLocks noGrp="1"/>
          </p:cNvSpPr>
          <p:nvPr>
            <p:ph idx="1"/>
          </p:nvPr>
        </p:nvSpPr>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57084B06-54D3-8628-8486-B3242CDA92BA}"/>
              </a:ext>
            </a:extLst>
          </p:cNvPr>
          <p:cNvSpPr>
            <a:spLocks noGrp="1"/>
          </p:cNvSpPr>
          <p:nvPr>
            <p:ph type="dt" sz="half" idx="10"/>
          </p:nvPr>
        </p:nvSpPr>
        <p:spPr>
          <a:xfrm>
            <a:off x="838200" y="6356350"/>
            <a:ext cx="2743200" cy="365125"/>
          </a:xfrm>
          <a:prstGeom prst="rect">
            <a:avLst/>
          </a:prstGeom>
        </p:spPr>
        <p:txBody>
          <a:bodyPr/>
          <a:lstStyle/>
          <a:p>
            <a:fld id="{B3F228AC-D632-486C-B07B-51C5A4C34459}" type="datetime1">
              <a:rPr lang="sl-SI" smtClean="0"/>
              <a:t>01.04.2025</a:t>
            </a:fld>
            <a:endParaRPr lang="sl-SI"/>
          </a:p>
        </p:txBody>
      </p:sp>
      <p:sp>
        <p:nvSpPr>
          <p:cNvPr id="5" name="Označba mesta noge 4">
            <a:extLst>
              <a:ext uri="{FF2B5EF4-FFF2-40B4-BE49-F238E27FC236}">
                <a16:creationId xmlns:a16="http://schemas.microsoft.com/office/drawing/2014/main" id="{93D1F4A0-C158-9D58-DA7F-D9ED278FCF32}"/>
              </a:ext>
            </a:extLst>
          </p:cNvPr>
          <p:cNvSpPr>
            <a:spLocks noGrp="1"/>
          </p:cNvSpPr>
          <p:nvPr>
            <p:ph type="ftr" sz="quarter" idx="11"/>
          </p:nvPr>
        </p:nvSpPr>
        <p:spPr>
          <a:xfrm>
            <a:off x="4038600" y="6356350"/>
            <a:ext cx="4114800" cy="365125"/>
          </a:xfrm>
          <a:prstGeom prst="rect">
            <a:avLst/>
          </a:prstGeom>
        </p:spPr>
        <p:txBody>
          <a:bodyPr/>
          <a:lstStyle/>
          <a:p>
            <a:endParaRPr lang="sl-SI"/>
          </a:p>
        </p:txBody>
      </p:sp>
      <p:sp>
        <p:nvSpPr>
          <p:cNvPr id="6" name="Označba mesta številke diapozitiva 5">
            <a:extLst>
              <a:ext uri="{FF2B5EF4-FFF2-40B4-BE49-F238E27FC236}">
                <a16:creationId xmlns:a16="http://schemas.microsoft.com/office/drawing/2014/main" id="{7D8FA86F-4472-D1E5-0E8D-9D9967B63909}"/>
              </a:ext>
            </a:extLst>
          </p:cNvPr>
          <p:cNvSpPr>
            <a:spLocks noGrp="1"/>
          </p:cNvSpPr>
          <p:nvPr>
            <p:ph type="sldNum" sz="quarter" idx="12"/>
          </p:nvPr>
        </p:nvSpPr>
        <p:spPr>
          <a:xfrm>
            <a:off x="8610600" y="6356350"/>
            <a:ext cx="2743200" cy="365125"/>
          </a:xfrm>
          <a:prstGeom prst="rect">
            <a:avLst/>
          </a:prstGeom>
        </p:spPr>
        <p:txBody>
          <a:bodyPr/>
          <a:lstStyle/>
          <a:p>
            <a:fld id="{370E769A-F938-4FB4-A7B3-8E4D294355A0}" type="slidenum">
              <a:rPr lang="sl-SI" smtClean="0"/>
              <a:t>‹#›</a:t>
            </a:fld>
            <a:endParaRPr lang="sl-SI"/>
          </a:p>
        </p:txBody>
      </p:sp>
    </p:spTree>
    <p:extLst>
      <p:ext uri="{BB962C8B-B14F-4D97-AF65-F5344CB8AC3E}">
        <p14:creationId xmlns:p14="http://schemas.microsoft.com/office/powerpoint/2010/main" val="28648356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497B2F6A-5CA2-B191-4648-E5563B7B465A}"/>
              </a:ext>
            </a:extLst>
          </p:cNvPr>
          <p:cNvSpPr>
            <a:spLocks noGrp="1"/>
          </p:cNvSpPr>
          <p:nvPr>
            <p:ph type="title"/>
          </p:nvPr>
        </p:nvSpPr>
        <p:spPr>
          <a:xfrm>
            <a:off x="831850" y="1709738"/>
            <a:ext cx="10515600" cy="2852737"/>
          </a:xfrm>
        </p:spPr>
        <p:txBody>
          <a:bodyPr anchor="b"/>
          <a:lstStyle>
            <a:lvl1pPr>
              <a:defRPr sz="6000"/>
            </a:lvl1pPr>
          </a:lstStyle>
          <a:p>
            <a:r>
              <a:rPr lang="sl-SI"/>
              <a:t>Kliknite, če želite urediti slog naslova matrice</a:t>
            </a:r>
          </a:p>
        </p:txBody>
      </p:sp>
      <p:sp>
        <p:nvSpPr>
          <p:cNvPr id="3" name="Označba mesta besedila 2">
            <a:extLst>
              <a:ext uri="{FF2B5EF4-FFF2-40B4-BE49-F238E27FC236}">
                <a16:creationId xmlns:a16="http://schemas.microsoft.com/office/drawing/2014/main" id="{6B15A209-0B02-6A42-CF69-B57C10547B8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sl-SI"/>
              <a:t>Kliknite za urejanje slogov besedila matrice</a:t>
            </a:r>
          </a:p>
        </p:txBody>
      </p:sp>
      <p:sp>
        <p:nvSpPr>
          <p:cNvPr id="4" name="Označba mesta datuma 3">
            <a:extLst>
              <a:ext uri="{FF2B5EF4-FFF2-40B4-BE49-F238E27FC236}">
                <a16:creationId xmlns:a16="http://schemas.microsoft.com/office/drawing/2014/main" id="{BFCB48C8-2822-C838-EB78-E575C8CE5E36}"/>
              </a:ext>
            </a:extLst>
          </p:cNvPr>
          <p:cNvSpPr>
            <a:spLocks noGrp="1"/>
          </p:cNvSpPr>
          <p:nvPr>
            <p:ph type="dt" sz="half" idx="10"/>
          </p:nvPr>
        </p:nvSpPr>
        <p:spPr>
          <a:xfrm>
            <a:off x="838200" y="6356350"/>
            <a:ext cx="2743200" cy="365125"/>
          </a:xfrm>
          <a:prstGeom prst="rect">
            <a:avLst/>
          </a:prstGeom>
        </p:spPr>
        <p:txBody>
          <a:bodyPr/>
          <a:lstStyle/>
          <a:p>
            <a:fld id="{2B1CD63A-A486-4064-BCF9-DA04952B44C5}" type="datetime1">
              <a:rPr lang="sl-SI" smtClean="0"/>
              <a:t>01.04.2025</a:t>
            </a:fld>
            <a:endParaRPr lang="sl-SI"/>
          </a:p>
        </p:txBody>
      </p:sp>
      <p:sp>
        <p:nvSpPr>
          <p:cNvPr id="5" name="Označba mesta noge 4">
            <a:extLst>
              <a:ext uri="{FF2B5EF4-FFF2-40B4-BE49-F238E27FC236}">
                <a16:creationId xmlns:a16="http://schemas.microsoft.com/office/drawing/2014/main" id="{8892D904-FF98-286F-FF1B-9BADEAABE421}"/>
              </a:ext>
            </a:extLst>
          </p:cNvPr>
          <p:cNvSpPr>
            <a:spLocks noGrp="1"/>
          </p:cNvSpPr>
          <p:nvPr>
            <p:ph type="ftr" sz="quarter" idx="11"/>
          </p:nvPr>
        </p:nvSpPr>
        <p:spPr>
          <a:xfrm>
            <a:off x="4038600" y="6356350"/>
            <a:ext cx="4114800" cy="365125"/>
          </a:xfrm>
          <a:prstGeom prst="rect">
            <a:avLst/>
          </a:prstGeom>
        </p:spPr>
        <p:txBody>
          <a:bodyPr/>
          <a:lstStyle/>
          <a:p>
            <a:endParaRPr lang="sl-SI"/>
          </a:p>
        </p:txBody>
      </p:sp>
      <p:sp>
        <p:nvSpPr>
          <p:cNvPr id="6" name="Označba mesta številke diapozitiva 5">
            <a:extLst>
              <a:ext uri="{FF2B5EF4-FFF2-40B4-BE49-F238E27FC236}">
                <a16:creationId xmlns:a16="http://schemas.microsoft.com/office/drawing/2014/main" id="{7D6CA6E3-4850-FE70-C222-69EA7F6F8795}"/>
              </a:ext>
            </a:extLst>
          </p:cNvPr>
          <p:cNvSpPr>
            <a:spLocks noGrp="1"/>
          </p:cNvSpPr>
          <p:nvPr>
            <p:ph type="sldNum" sz="quarter" idx="12"/>
          </p:nvPr>
        </p:nvSpPr>
        <p:spPr>
          <a:xfrm>
            <a:off x="8610600" y="6356350"/>
            <a:ext cx="2743200" cy="365125"/>
          </a:xfrm>
          <a:prstGeom prst="rect">
            <a:avLst/>
          </a:prstGeom>
        </p:spPr>
        <p:txBody>
          <a:bodyPr/>
          <a:lstStyle/>
          <a:p>
            <a:fld id="{370E769A-F938-4FB4-A7B3-8E4D294355A0}" type="slidenum">
              <a:rPr lang="sl-SI" smtClean="0"/>
              <a:t>‹#›</a:t>
            </a:fld>
            <a:endParaRPr lang="sl-SI"/>
          </a:p>
        </p:txBody>
      </p:sp>
    </p:spTree>
    <p:extLst>
      <p:ext uri="{BB962C8B-B14F-4D97-AF65-F5344CB8AC3E}">
        <p14:creationId xmlns:p14="http://schemas.microsoft.com/office/powerpoint/2010/main" val="13249883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3779D152-A014-8684-F7D1-565DC21FD60F}"/>
              </a:ext>
            </a:extLst>
          </p:cNvPr>
          <p:cNvSpPr>
            <a:spLocks noGrp="1"/>
          </p:cNvSpPr>
          <p:nvPr>
            <p:ph type="title"/>
          </p:nvPr>
        </p:nvSpPr>
        <p:spPr/>
        <p:txBody>
          <a:bodyPr/>
          <a:lstStyle/>
          <a:p>
            <a:r>
              <a:rPr lang="sl-SI"/>
              <a:t>Kliknite, če želite urediti slog naslova matrice</a:t>
            </a:r>
          </a:p>
        </p:txBody>
      </p:sp>
      <p:sp>
        <p:nvSpPr>
          <p:cNvPr id="3" name="Označba mesta vsebine 2">
            <a:extLst>
              <a:ext uri="{FF2B5EF4-FFF2-40B4-BE49-F238E27FC236}">
                <a16:creationId xmlns:a16="http://schemas.microsoft.com/office/drawing/2014/main" id="{1C4E15D2-0061-C627-9817-7BAA6771BD6E}"/>
              </a:ext>
            </a:extLst>
          </p:cNvPr>
          <p:cNvSpPr>
            <a:spLocks noGrp="1"/>
          </p:cNvSpPr>
          <p:nvPr>
            <p:ph sz="half" idx="1"/>
          </p:nvPr>
        </p:nvSpPr>
        <p:spPr>
          <a:xfrm>
            <a:off x="838200" y="1825625"/>
            <a:ext cx="5181600" cy="435133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vsebine 3">
            <a:extLst>
              <a:ext uri="{FF2B5EF4-FFF2-40B4-BE49-F238E27FC236}">
                <a16:creationId xmlns:a16="http://schemas.microsoft.com/office/drawing/2014/main" id="{E7B8C5E8-C004-AE61-D1B8-C92824473FC9}"/>
              </a:ext>
            </a:extLst>
          </p:cNvPr>
          <p:cNvSpPr>
            <a:spLocks noGrp="1"/>
          </p:cNvSpPr>
          <p:nvPr>
            <p:ph sz="half" idx="2"/>
          </p:nvPr>
        </p:nvSpPr>
        <p:spPr>
          <a:xfrm>
            <a:off x="6172200" y="1825625"/>
            <a:ext cx="5181600" cy="435133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5" name="Označba mesta datuma 4">
            <a:extLst>
              <a:ext uri="{FF2B5EF4-FFF2-40B4-BE49-F238E27FC236}">
                <a16:creationId xmlns:a16="http://schemas.microsoft.com/office/drawing/2014/main" id="{C5117F63-33CE-6AE3-F982-61DD5723D458}"/>
              </a:ext>
            </a:extLst>
          </p:cNvPr>
          <p:cNvSpPr>
            <a:spLocks noGrp="1"/>
          </p:cNvSpPr>
          <p:nvPr>
            <p:ph type="dt" sz="half" idx="10"/>
          </p:nvPr>
        </p:nvSpPr>
        <p:spPr>
          <a:xfrm>
            <a:off x="838200" y="6356350"/>
            <a:ext cx="2743200" cy="365125"/>
          </a:xfrm>
          <a:prstGeom prst="rect">
            <a:avLst/>
          </a:prstGeom>
        </p:spPr>
        <p:txBody>
          <a:bodyPr/>
          <a:lstStyle/>
          <a:p>
            <a:fld id="{1850459C-87B1-4A28-843D-ACD23B48F197}" type="datetime1">
              <a:rPr lang="sl-SI" smtClean="0"/>
              <a:t>01.04.2025</a:t>
            </a:fld>
            <a:endParaRPr lang="sl-SI"/>
          </a:p>
        </p:txBody>
      </p:sp>
      <p:sp>
        <p:nvSpPr>
          <p:cNvPr id="6" name="Označba mesta noge 5">
            <a:extLst>
              <a:ext uri="{FF2B5EF4-FFF2-40B4-BE49-F238E27FC236}">
                <a16:creationId xmlns:a16="http://schemas.microsoft.com/office/drawing/2014/main" id="{CE35595A-7BAC-D4A9-5ED2-CA67394FD436}"/>
              </a:ext>
            </a:extLst>
          </p:cNvPr>
          <p:cNvSpPr>
            <a:spLocks noGrp="1"/>
          </p:cNvSpPr>
          <p:nvPr>
            <p:ph type="ftr" sz="quarter" idx="11"/>
          </p:nvPr>
        </p:nvSpPr>
        <p:spPr>
          <a:xfrm>
            <a:off x="4038600" y="6356350"/>
            <a:ext cx="4114800" cy="365125"/>
          </a:xfrm>
          <a:prstGeom prst="rect">
            <a:avLst/>
          </a:prstGeom>
        </p:spPr>
        <p:txBody>
          <a:bodyPr/>
          <a:lstStyle/>
          <a:p>
            <a:endParaRPr lang="sl-SI"/>
          </a:p>
        </p:txBody>
      </p:sp>
      <p:sp>
        <p:nvSpPr>
          <p:cNvPr id="7" name="Označba mesta številke diapozitiva 6">
            <a:extLst>
              <a:ext uri="{FF2B5EF4-FFF2-40B4-BE49-F238E27FC236}">
                <a16:creationId xmlns:a16="http://schemas.microsoft.com/office/drawing/2014/main" id="{0B9E8A66-5C82-B18C-A775-74FEE1C5EC54}"/>
              </a:ext>
            </a:extLst>
          </p:cNvPr>
          <p:cNvSpPr>
            <a:spLocks noGrp="1"/>
          </p:cNvSpPr>
          <p:nvPr>
            <p:ph type="sldNum" sz="quarter" idx="12"/>
          </p:nvPr>
        </p:nvSpPr>
        <p:spPr>
          <a:xfrm>
            <a:off x="8610600" y="6356350"/>
            <a:ext cx="2743200" cy="365125"/>
          </a:xfrm>
          <a:prstGeom prst="rect">
            <a:avLst/>
          </a:prstGeom>
        </p:spPr>
        <p:txBody>
          <a:bodyPr/>
          <a:lstStyle/>
          <a:p>
            <a:fld id="{370E769A-F938-4FB4-A7B3-8E4D294355A0}" type="slidenum">
              <a:rPr lang="sl-SI" smtClean="0"/>
              <a:t>‹#›</a:t>
            </a:fld>
            <a:endParaRPr lang="sl-SI"/>
          </a:p>
        </p:txBody>
      </p:sp>
    </p:spTree>
    <p:extLst>
      <p:ext uri="{BB962C8B-B14F-4D97-AF65-F5344CB8AC3E}">
        <p14:creationId xmlns:p14="http://schemas.microsoft.com/office/powerpoint/2010/main" val="7683157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C0DBDA3B-AE46-A3A5-DD4C-28F70B6053D4}"/>
              </a:ext>
            </a:extLst>
          </p:cNvPr>
          <p:cNvSpPr>
            <a:spLocks noGrp="1"/>
          </p:cNvSpPr>
          <p:nvPr>
            <p:ph type="title"/>
          </p:nvPr>
        </p:nvSpPr>
        <p:spPr>
          <a:xfrm>
            <a:off x="839788" y="365125"/>
            <a:ext cx="10515600" cy="1325563"/>
          </a:xfrm>
        </p:spPr>
        <p:txBody>
          <a:bodyPr/>
          <a:lstStyle/>
          <a:p>
            <a:r>
              <a:rPr lang="sl-SI"/>
              <a:t>Kliknite, če želite urediti slog naslova matrice</a:t>
            </a:r>
          </a:p>
        </p:txBody>
      </p:sp>
      <p:sp>
        <p:nvSpPr>
          <p:cNvPr id="3" name="Označba mesta besedila 2">
            <a:extLst>
              <a:ext uri="{FF2B5EF4-FFF2-40B4-BE49-F238E27FC236}">
                <a16:creationId xmlns:a16="http://schemas.microsoft.com/office/drawing/2014/main" id="{6FEB8487-1397-AE00-2329-518AE32AC5F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Kliknite za urejanje slogov besedila matrice</a:t>
            </a:r>
          </a:p>
        </p:txBody>
      </p:sp>
      <p:sp>
        <p:nvSpPr>
          <p:cNvPr id="4" name="Označba mesta vsebine 3">
            <a:extLst>
              <a:ext uri="{FF2B5EF4-FFF2-40B4-BE49-F238E27FC236}">
                <a16:creationId xmlns:a16="http://schemas.microsoft.com/office/drawing/2014/main" id="{FE8B7919-597E-F699-5901-59E7BF9276F0}"/>
              </a:ext>
            </a:extLst>
          </p:cNvPr>
          <p:cNvSpPr>
            <a:spLocks noGrp="1"/>
          </p:cNvSpPr>
          <p:nvPr>
            <p:ph sz="half" idx="2"/>
          </p:nvPr>
        </p:nvSpPr>
        <p:spPr>
          <a:xfrm>
            <a:off x="839788" y="2505075"/>
            <a:ext cx="5157787" cy="368458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5" name="Označba mesta besedila 4">
            <a:extLst>
              <a:ext uri="{FF2B5EF4-FFF2-40B4-BE49-F238E27FC236}">
                <a16:creationId xmlns:a16="http://schemas.microsoft.com/office/drawing/2014/main" id="{685C2BC1-11D2-DC13-6973-98508F1D99D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Kliknite za urejanje slogov besedila matrice</a:t>
            </a:r>
          </a:p>
        </p:txBody>
      </p:sp>
      <p:sp>
        <p:nvSpPr>
          <p:cNvPr id="6" name="Označba mesta vsebine 5">
            <a:extLst>
              <a:ext uri="{FF2B5EF4-FFF2-40B4-BE49-F238E27FC236}">
                <a16:creationId xmlns:a16="http://schemas.microsoft.com/office/drawing/2014/main" id="{8A8C71A3-21EB-4142-4DA1-E316A8FE3F31}"/>
              </a:ext>
            </a:extLst>
          </p:cNvPr>
          <p:cNvSpPr>
            <a:spLocks noGrp="1"/>
          </p:cNvSpPr>
          <p:nvPr>
            <p:ph sz="quarter" idx="4"/>
          </p:nvPr>
        </p:nvSpPr>
        <p:spPr>
          <a:xfrm>
            <a:off x="6172200" y="2505075"/>
            <a:ext cx="5183188" cy="368458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7" name="Označba mesta datuma 6">
            <a:extLst>
              <a:ext uri="{FF2B5EF4-FFF2-40B4-BE49-F238E27FC236}">
                <a16:creationId xmlns:a16="http://schemas.microsoft.com/office/drawing/2014/main" id="{8369441D-979B-BD29-D914-04D0A5C5AE6D}"/>
              </a:ext>
            </a:extLst>
          </p:cNvPr>
          <p:cNvSpPr>
            <a:spLocks noGrp="1"/>
          </p:cNvSpPr>
          <p:nvPr>
            <p:ph type="dt" sz="half" idx="10"/>
          </p:nvPr>
        </p:nvSpPr>
        <p:spPr>
          <a:xfrm>
            <a:off x="838200" y="6356350"/>
            <a:ext cx="2743200" cy="365125"/>
          </a:xfrm>
          <a:prstGeom prst="rect">
            <a:avLst/>
          </a:prstGeom>
        </p:spPr>
        <p:txBody>
          <a:bodyPr/>
          <a:lstStyle/>
          <a:p>
            <a:fld id="{9563B23B-DD75-4300-BEE0-95A61203D6FB}" type="datetime1">
              <a:rPr lang="sl-SI" smtClean="0"/>
              <a:t>01.04.2025</a:t>
            </a:fld>
            <a:endParaRPr lang="sl-SI"/>
          </a:p>
        </p:txBody>
      </p:sp>
      <p:sp>
        <p:nvSpPr>
          <p:cNvPr id="8" name="Označba mesta noge 7">
            <a:extLst>
              <a:ext uri="{FF2B5EF4-FFF2-40B4-BE49-F238E27FC236}">
                <a16:creationId xmlns:a16="http://schemas.microsoft.com/office/drawing/2014/main" id="{8B0715A3-FA40-D324-BDF8-8C16EA68FAA2}"/>
              </a:ext>
            </a:extLst>
          </p:cNvPr>
          <p:cNvSpPr>
            <a:spLocks noGrp="1"/>
          </p:cNvSpPr>
          <p:nvPr>
            <p:ph type="ftr" sz="quarter" idx="11"/>
          </p:nvPr>
        </p:nvSpPr>
        <p:spPr>
          <a:xfrm>
            <a:off x="4038600" y="6356350"/>
            <a:ext cx="4114800" cy="365125"/>
          </a:xfrm>
          <a:prstGeom prst="rect">
            <a:avLst/>
          </a:prstGeom>
        </p:spPr>
        <p:txBody>
          <a:bodyPr/>
          <a:lstStyle/>
          <a:p>
            <a:endParaRPr lang="sl-SI"/>
          </a:p>
        </p:txBody>
      </p:sp>
      <p:sp>
        <p:nvSpPr>
          <p:cNvPr id="9" name="Označba mesta številke diapozitiva 8">
            <a:extLst>
              <a:ext uri="{FF2B5EF4-FFF2-40B4-BE49-F238E27FC236}">
                <a16:creationId xmlns:a16="http://schemas.microsoft.com/office/drawing/2014/main" id="{EF609795-3C9B-7F77-9029-0DCB07720129}"/>
              </a:ext>
            </a:extLst>
          </p:cNvPr>
          <p:cNvSpPr>
            <a:spLocks noGrp="1"/>
          </p:cNvSpPr>
          <p:nvPr>
            <p:ph type="sldNum" sz="quarter" idx="12"/>
          </p:nvPr>
        </p:nvSpPr>
        <p:spPr>
          <a:xfrm>
            <a:off x="8610600" y="6356350"/>
            <a:ext cx="2743200" cy="365125"/>
          </a:xfrm>
          <a:prstGeom prst="rect">
            <a:avLst/>
          </a:prstGeom>
        </p:spPr>
        <p:txBody>
          <a:bodyPr/>
          <a:lstStyle/>
          <a:p>
            <a:fld id="{370E769A-F938-4FB4-A7B3-8E4D294355A0}" type="slidenum">
              <a:rPr lang="sl-SI" smtClean="0"/>
              <a:t>‹#›</a:t>
            </a:fld>
            <a:endParaRPr lang="sl-SI"/>
          </a:p>
        </p:txBody>
      </p:sp>
    </p:spTree>
    <p:extLst>
      <p:ext uri="{BB962C8B-B14F-4D97-AF65-F5344CB8AC3E}">
        <p14:creationId xmlns:p14="http://schemas.microsoft.com/office/powerpoint/2010/main" val="15467291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27B6B60-68C5-3153-32CC-39B4EE6AE758}"/>
              </a:ext>
            </a:extLst>
          </p:cNvPr>
          <p:cNvSpPr>
            <a:spLocks noGrp="1"/>
          </p:cNvSpPr>
          <p:nvPr>
            <p:ph type="title"/>
          </p:nvPr>
        </p:nvSpPr>
        <p:spPr/>
        <p:txBody>
          <a:bodyPr/>
          <a:lstStyle/>
          <a:p>
            <a:r>
              <a:rPr lang="sl-SI"/>
              <a:t>Kliknite, če želite urediti slog naslova matrice</a:t>
            </a:r>
          </a:p>
        </p:txBody>
      </p:sp>
      <p:sp>
        <p:nvSpPr>
          <p:cNvPr id="3" name="Označba mesta datuma 2">
            <a:extLst>
              <a:ext uri="{FF2B5EF4-FFF2-40B4-BE49-F238E27FC236}">
                <a16:creationId xmlns:a16="http://schemas.microsoft.com/office/drawing/2014/main" id="{BE28CF50-AB95-B026-26FF-BBC5516A51C7}"/>
              </a:ext>
            </a:extLst>
          </p:cNvPr>
          <p:cNvSpPr>
            <a:spLocks noGrp="1"/>
          </p:cNvSpPr>
          <p:nvPr>
            <p:ph type="dt" sz="half" idx="10"/>
          </p:nvPr>
        </p:nvSpPr>
        <p:spPr>
          <a:xfrm>
            <a:off x="838200" y="6356350"/>
            <a:ext cx="2743200" cy="365125"/>
          </a:xfrm>
          <a:prstGeom prst="rect">
            <a:avLst/>
          </a:prstGeom>
        </p:spPr>
        <p:txBody>
          <a:bodyPr/>
          <a:lstStyle/>
          <a:p>
            <a:fld id="{1632EB98-33BA-4EC4-90BC-B6617B00A3F9}" type="datetime1">
              <a:rPr lang="sl-SI" smtClean="0"/>
              <a:t>01.04.2025</a:t>
            </a:fld>
            <a:endParaRPr lang="sl-SI"/>
          </a:p>
        </p:txBody>
      </p:sp>
      <p:sp>
        <p:nvSpPr>
          <p:cNvPr id="4" name="Označba mesta noge 3">
            <a:extLst>
              <a:ext uri="{FF2B5EF4-FFF2-40B4-BE49-F238E27FC236}">
                <a16:creationId xmlns:a16="http://schemas.microsoft.com/office/drawing/2014/main" id="{57214AF0-C621-77D9-A51E-6D9405BCCC6A}"/>
              </a:ext>
            </a:extLst>
          </p:cNvPr>
          <p:cNvSpPr>
            <a:spLocks noGrp="1"/>
          </p:cNvSpPr>
          <p:nvPr>
            <p:ph type="ftr" sz="quarter" idx="11"/>
          </p:nvPr>
        </p:nvSpPr>
        <p:spPr>
          <a:xfrm>
            <a:off x="4038600" y="6356350"/>
            <a:ext cx="4114800" cy="365125"/>
          </a:xfrm>
          <a:prstGeom prst="rect">
            <a:avLst/>
          </a:prstGeom>
        </p:spPr>
        <p:txBody>
          <a:bodyPr/>
          <a:lstStyle/>
          <a:p>
            <a:endParaRPr lang="sl-SI"/>
          </a:p>
        </p:txBody>
      </p:sp>
      <p:sp>
        <p:nvSpPr>
          <p:cNvPr id="5" name="Označba mesta številke diapozitiva 4">
            <a:extLst>
              <a:ext uri="{FF2B5EF4-FFF2-40B4-BE49-F238E27FC236}">
                <a16:creationId xmlns:a16="http://schemas.microsoft.com/office/drawing/2014/main" id="{5B0773E9-849A-A786-703E-08BDD30460BB}"/>
              </a:ext>
            </a:extLst>
          </p:cNvPr>
          <p:cNvSpPr>
            <a:spLocks noGrp="1"/>
          </p:cNvSpPr>
          <p:nvPr>
            <p:ph type="sldNum" sz="quarter" idx="12"/>
          </p:nvPr>
        </p:nvSpPr>
        <p:spPr>
          <a:xfrm>
            <a:off x="8610600" y="6356350"/>
            <a:ext cx="2743200" cy="365125"/>
          </a:xfrm>
          <a:prstGeom prst="rect">
            <a:avLst/>
          </a:prstGeom>
        </p:spPr>
        <p:txBody>
          <a:bodyPr/>
          <a:lstStyle/>
          <a:p>
            <a:fld id="{370E769A-F938-4FB4-A7B3-8E4D294355A0}" type="slidenum">
              <a:rPr lang="sl-SI" smtClean="0"/>
              <a:t>‹#›</a:t>
            </a:fld>
            <a:endParaRPr lang="sl-SI"/>
          </a:p>
        </p:txBody>
      </p:sp>
    </p:spTree>
    <p:extLst>
      <p:ext uri="{BB962C8B-B14F-4D97-AF65-F5344CB8AC3E}">
        <p14:creationId xmlns:p14="http://schemas.microsoft.com/office/powerpoint/2010/main" val="13818969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Označba mesta datuma 1">
            <a:extLst>
              <a:ext uri="{FF2B5EF4-FFF2-40B4-BE49-F238E27FC236}">
                <a16:creationId xmlns:a16="http://schemas.microsoft.com/office/drawing/2014/main" id="{30D80DF6-6BD3-4AE8-842C-9357DA6E02EF}"/>
              </a:ext>
            </a:extLst>
          </p:cNvPr>
          <p:cNvSpPr>
            <a:spLocks noGrp="1"/>
          </p:cNvSpPr>
          <p:nvPr>
            <p:ph type="dt" sz="half" idx="10"/>
          </p:nvPr>
        </p:nvSpPr>
        <p:spPr>
          <a:xfrm>
            <a:off x="838200" y="6356350"/>
            <a:ext cx="2743200" cy="365125"/>
          </a:xfrm>
          <a:prstGeom prst="rect">
            <a:avLst/>
          </a:prstGeom>
        </p:spPr>
        <p:txBody>
          <a:bodyPr/>
          <a:lstStyle/>
          <a:p>
            <a:fld id="{8E9FE1E6-92CA-4E6A-813B-4404452C9E76}" type="datetime1">
              <a:rPr lang="sl-SI" smtClean="0"/>
              <a:t>01.04.2025</a:t>
            </a:fld>
            <a:endParaRPr lang="sl-SI"/>
          </a:p>
        </p:txBody>
      </p:sp>
      <p:sp>
        <p:nvSpPr>
          <p:cNvPr id="3" name="Označba mesta noge 2">
            <a:extLst>
              <a:ext uri="{FF2B5EF4-FFF2-40B4-BE49-F238E27FC236}">
                <a16:creationId xmlns:a16="http://schemas.microsoft.com/office/drawing/2014/main" id="{F068EEB1-7B18-1FF8-CF88-F28095C48AB8}"/>
              </a:ext>
            </a:extLst>
          </p:cNvPr>
          <p:cNvSpPr>
            <a:spLocks noGrp="1"/>
          </p:cNvSpPr>
          <p:nvPr>
            <p:ph type="ftr" sz="quarter" idx="11"/>
          </p:nvPr>
        </p:nvSpPr>
        <p:spPr>
          <a:xfrm>
            <a:off x="4038600" y="6356350"/>
            <a:ext cx="4114800" cy="365125"/>
          </a:xfrm>
          <a:prstGeom prst="rect">
            <a:avLst/>
          </a:prstGeom>
        </p:spPr>
        <p:txBody>
          <a:bodyPr/>
          <a:lstStyle/>
          <a:p>
            <a:endParaRPr lang="sl-SI"/>
          </a:p>
        </p:txBody>
      </p:sp>
      <p:sp>
        <p:nvSpPr>
          <p:cNvPr id="4" name="Označba mesta številke diapozitiva 3">
            <a:extLst>
              <a:ext uri="{FF2B5EF4-FFF2-40B4-BE49-F238E27FC236}">
                <a16:creationId xmlns:a16="http://schemas.microsoft.com/office/drawing/2014/main" id="{2D04D06E-C870-6A35-7708-997E85568467}"/>
              </a:ext>
            </a:extLst>
          </p:cNvPr>
          <p:cNvSpPr>
            <a:spLocks noGrp="1"/>
          </p:cNvSpPr>
          <p:nvPr>
            <p:ph type="sldNum" sz="quarter" idx="12"/>
          </p:nvPr>
        </p:nvSpPr>
        <p:spPr>
          <a:xfrm>
            <a:off x="8610600" y="6356350"/>
            <a:ext cx="2743200" cy="365125"/>
          </a:xfrm>
          <a:prstGeom prst="rect">
            <a:avLst/>
          </a:prstGeom>
        </p:spPr>
        <p:txBody>
          <a:bodyPr/>
          <a:lstStyle/>
          <a:p>
            <a:fld id="{370E769A-F938-4FB4-A7B3-8E4D294355A0}" type="slidenum">
              <a:rPr lang="sl-SI" smtClean="0"/>
              <a:t>‹#›</a:t>
            </a:fld>
            <a:endParaRPr lang="sl-SI"/>
          </a:p>
        </p:txBody>
      </p:sp>
    </p:spTree>
    <p:extLst>
      <p:ext uri="{BB962C8B-B14F-4D97-AF65-F5344CB8AC3E}">
        <p14:creationId xmlns:p14="http://schemas.microsoft.com/office/powerpoint/2010/main" val="14199605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Vsebina z naslovom">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1423AE1-EBB1-DF38-8292-C8928A9CF55A}"/>
              </a:ext>
            </a:extLst>
          </p:cNvPr>
          <p:cNvSpPr>
            <a:spLocks noGrp="1"/>
          </p:cNvSpPr>
          <p:nvPr>
            <p:ph type="title"/>
          </p:nvPr>
        </p:nvSpPr>
        <p:spPr>
          <a:xfrm>
            <a:off x="839788" y="457200"/>
            <a:ext cx="3932237" cy="1600200"/>
          </a:xfrm>
        </p:spPr>
        <p:txBody>
          <a:bodyPr anchor="b"/>
          <a:lstStyle>
            <a:lvl1pPr>
              <a:defRPr sz="3200"/>
            </a:lvl1pPr>
          </a:lstStyle>
          <a:p>
            <a:r>
              <a:rPr lang="sl-SI"/>
              <a:t>Kliknite, če želite urediti slog naslova matrice</a:t>
            </a:r>
          </a:p>
        </p:txBody>
      </p:sp>
      <p:sp>
        <p:nvSpPr>
          <p:cNvPr id="3" name="Označba mesta vsebine 2">
            <a:extLst>
              <a:ext uri="{FF2B5EF4-FFF2-40B4-BE49-F238E27FC236}">
                <a16:creationId xmlns:a16="http://schemas.microsoft.com/office/drawing/2014/main" id="{7650EE10-E11C-3F15-D7FA-BADC526E385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besedila 3">
            <a:extLst>
              <a:ext uri="{FF2B5EF4-FFF2-40B4-BE49-F238E27FC236}">
                <a16:creationId xmlns:a16="http://schemas.microsoft.com/office/drawing/2014/main" id="{52F1D7A4-4691-70CA-78F0-E594E973F0D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Kliknite za urejanje slogov besedila matrice</a:t>
            </a:r>
          </a:p>
        </p:txBody>
      </p:sp>
      <p:sp>
        <p:nvSpPr>
          <p:cNvPr id="5" name="Označba mesta datuma 4">
            <a:extLst>
              <a:ext uri="{FF2B5EF4-FFF2-40B4-BE49-F238E27FC236}">
                <a16:creationId xmlns:a16="http://schemas.microsoft.com/office/drawing/2014/main" id="{20C90A28-8278-90B2-6440-7F67D3A150A0}"/>
              </a:ext>
            </a:extLst>
          </p:cNvPr>
          <p:cNvSpPr>
            <a:spLocks noGrp="1"/>
          </p:cNvSpPr>
          <p:nvPr>
            <p:ph type="dt" sz="half" idx="10"/>
          </p:nvPr>
        </p:nvSpPr>
        <p:spPr>
          <a:xfrm>
            <a:off x="838200" y="6356350"/>
            <a:ext cx="2743200" cy="365125"/>
          </a:xfrm>
          <a:prstGeom prst="rect">
            <a:avLst/>
          </a:prstGeom>
        </p:spPr>
        <p:txBody>
          <a:bodyPr/>
          <a:lstStyle/>
          <a:p>
            <a:fld id="{2D607050-3AE6-4652-95E1-F94D45AB70D0}" type="datetime1">
              <a:rPr lang="sl-SI" smtClean="0"/>
              <a:t>01.04.2025</a:t>
            </a:fld>
            <a:endParaRPr lang="sl-SI"/>
          </a:p>
        </p:txBody>
      </p:sp>
      <p:sp>
        <p:nvSpPr>
          <p:cNvPr id="6" name="Označba mesta noge 5">
            <a:extLst>
              <a:ext uri="{FF2B5EF4-FFF2-40B4-BE49-F238E27FC236}">
                <a16:creationId xmlns:a16="http://schemas.microsoft.com/office/drawing/2014/main" id="{9E0757B5-40E9-EE62-32FE-AD97D93BAA59}"/>
              </a:ext>
            </a:extLst>
          </p:cNvPr>
          <p:cNvSpPr>
            <a:spLocks noGrp="1"/>
          </p:cNvSpPr>
          <p:nvPr>
            <p:ph type="ftr" sz="quarter" idx="11"/>
          </p:nvPr>
        </p:nvSpPr>
        <p:spPr>
          <a:xfrm>
            <a:off x="4038600" y="6356350"/>
            <a:ext cx="4114800" cy="365125"/>
          </a:xfrm>
          <a:prstGeom prst="rect">
            <a:avLst/>
          </a:prstGeom>
        </p:spPr>
        <p:txBody>
          <a:bodyPr/>
          <a:lstStyle/>
          <a:p>
            <a:endParaRPr lang="sl-SI"/>
          </a:p>
        </p:txBody>
      </p:sp>
      <p:sp>
        <p:nvSpPr>
          <p:cNvPr id="7" name="Označba mesta številke diapozitiva 6">
            <a:extLst>
              <a:ext uri="{FF2B5EF4-FFF2-40B4-BE49-F238E27FC236}">
                <a16:creationId xmlns:a16="http://schemas.microsoft.com/office/drawing/2014/main" id="{67C84B64-E76C-BAC7-E4C4-28F5A2E9EF32}"/>
              </a:ext>
            </a:extLst>
          </p:cNvPr>
          <p:cNvSpPr>
            <a:spLocks noGrp="1"/>
          </p:cNvSpPr>
          <p:nvPr>
            <p:ph type="sldNum" sz="quarter" idx="12"/>
          </p:nvPr>
        </p:nvSpPr>
        <p:spPr>
          <a:xfrm>
            <a:off x="8610600" y="6356350"/>
            <a:ext cx="2743200" cy="365125"/>
          </a:xfrm>
          <a:prstGeom prst="rect">
            <a:avLst/>
          </a:prstGeom>
        </p:spPr>
        <p:txBody>
          <a:bodyPr/>
          <a:lstStyle/>
          <a:p>
            <a:fld id="{370E769A-F938-4FB4-A7B3-8E4D294355A0}" type="slidenum">
              <a:rPr lang="sl-SI" smtClean="0"/>
              <a:t>‹#›</a:t>
            </a:fld>
            <a:endParaRPr lang="sl-SI"/>
          </a:p>
        </p:txBody>
      </p:sp>
    </p:spTree>
    <p:extLst>
      <p:ext uri="{BB962C8B-B14F-4D97-AF65-F5344CB8AC3E}">
        <p14:creationId xmlns:p14="http://schemas.microsoft.com/office/powerpoint/2010/main" val="29726005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F47684FC-3D95-3BE9-57CC-5FB2C8067C02}"/>
              </a:ext>
            </a:extLst>
          </p:cNvPr>
          <p:cNvSpPr>
            <a:spLocks noGrp="1"/>
          </p:cNvSpPr>
          <p:nvPr>
            <p:ph type="title"/>
          </p:nvPr>
        </p:nvSpPr>
        <p:spPr>
          <a:xfrm>
            <a:off x="839788" y="457200"/>
            <a:ext cx="3932237" cy="1600200"/>
          </a:xfrm>
        </p:spPr>
        <p:txBody>
          <a:bodyPr anchor="b"/>
          <a:lstStyle>
            <a:lvl1pPr>
              <a:defRPr sz="3200"/>
            </a:lvl1pPr>
          </a:lstStyle>
          <a:p>
            <a:r>
              <a:rPr lang="sl-SI"/>
              <a:t>Kliknite, če želite urediti slog naslova matrice</a:t>
            </a:r>
          </a:p>
        </p:txBody>
      </p:sp>
      <p:sp>
        <p:nvSpPr>
          <p:cNvPr id="3" name="Označba mesta slike 2">
            <a:extLst>
              <a:ext uri="{FF2B5EF4-FFF2-40B4-BE49-F238E27FC236}">
                <a16:creationId xmlns:a16="http://schemas.microsoft.com/office/drawing/2014/main" id="{6CB9AA17-CAB0-3DD3-DA89-2FFCA2EE6D9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l-SI"/>
          </a:p>
        </p:txBody>
      </p:sp>
      <p:sp>
        <p:nvSpPr>
          <p:cNvPr id="4" name="Označba mesta besedila 3">
            <a:extLst>
              <a:ext uri="{FF2B5EF4-FFF2-40B4-BE49-F238E27FC236}">
                <a16:creationId xmlns:a16="http://schemas.microsoft.com/office/drawing/2014/main" id="{D614EA65-6D0C-1390-0AD0-96CE3783AF9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Kliknite za urejanje slogov besedila matrice</a:t>
            </a:r>
          </a:p>
        </p:txBody>
      </p:sp>
      <p:sp>
        <p:nvSpPr>
          <p:cNvPr id="5" name="Označba mesta datuma 4">
            <a:extLst>
              <a:ext uri="{FF2B5EF4-FFF2-40B4-BE49-F238E27FC236}">
                <a16:creationId xmlns:a16="http://schemas.microsoft.com/office/drawing/2014/main" id="{5B1C98CF-E123-8A7D-47F7-AD6553CC99FB}"/>
              </a:ext>
            </a:extLst>
          </p:cNvPr>
          <p:cNvSpPr>
            <a:spLocks noGrp="1"/>
          </p:cNvSpPr>
          <p:nvPr>
            <p:ph type="dt" sz="half" idx="10"/>
          </p:nvPr>
        </p:nvSpPr>
        <p:spPr>
          <a:xfrm>
            <a:off x="838200" y="6356350"/>
            <a:ext cx="2743200" cy="365125"/>
          </a:xfrm>
          <a:prstGeom prst="rect">
            <a:avLst/>
          </a:prstGeom>
        </p:spPr>
        <p:txBody>
          <a:bodyPr/>
          <a:lstStyle/>
          <a:p>
            <a:fld id="{480C6D76-FF42-4773-AC3B-5DB1C4293BE1}" type="datetime1">
              <a:rPr lang="sl-SI" smtClean="0"/>
              <a:t>01.04.2025</a:t>
            </a:fld>
            <a:endParaRPr lang="sl-SI"/>
          </a:p>
        </p:txBody>
      </p:sp>
      <p:sp>
        <p:nvSpPr>
          <p:cNvPr id="6" name="Označba mesta noge 5">
            <a:extLst>
              <a:ext uri="{FF2B5EF4-FFF2-40B4-BE49-F238E27FC236}">
                <a16:creationId xmlns:a16="http://schemas.microsoft.com/office/drawing/2014/main" id="{20B7F9C2-482B-3D13-990D-480BAB8EEF09}"/>
              </a:ext>
            </a:extLst>
          </p:cNvPr>
          <p:cNvSpPr>
            <a:spLocks noGrp="1"/>
          </p:cNvSpPr>
          <p:nvPr>
            <p:ph type="ftr" sz="quarter" idx="11"/>
          </p:nvPr>
        </p:nvSpPr>
        <p:spPr>
          <a:xfrm>
            <a:off x="4038600" y="6356350"/>
            <a:ext cx="4114800" cy="365125"/>
          </a:xfrm>
          <a:prstGeom prst="rect">
            <a:avLst/>
          </a:prstGeom>
        </p:spPr>
        <p:txBody>
          <a:bodyPr/>
          <a:lstStyle/>
          <a:p>
            <a:endParaRPr lang="sl-SI"/>
          </a:p>
        </p:txBody>
      </p:sp>
      <p:sp>
        <p:nvSpPr>
          <p:cNvPr id="7" name="Označba mesta številke diapozitiva 6">
            <a:extLst>
              <a:ext uri="{FF2B5EF4-FFF2-40B4-BE49-F238E27FC236}">
                <a16:creationId xmlns:a16="http://schemas.microsoft.com/office/drawing/2014/main" id="{5B66171C-9059-FC13-856B-BC70D606129D}"/>
              </a:ext>
            </a:extLst>
          </p:cNvPr>
          <p:cNvSpPr>
            <a:spLocks noGrp="1"/>
          </p:cNvSpPr>
          <p:nvPr>
            <p:ph type="sldNum" sz="quarter" idx="12"/>
          </p:nvPr>
        </p:nvSpPr>
        <p:spPr>
          <a:xfrm>
            <a:off x="8610600" y="6356350"/>
            <a:ext cx="2743200" cy="365125"/>
          </a:xfrm>
          <a:prstGeom prst="rect">
            <a:avLst/>
          </a:prstGeom>
        </p:spPr>
        <p:txBody>
          <a:bodyPr/>
          <a:lstStyle/>
          <a:p>
            <a:fld id="{370E769A-F938-4FB4-A7B3-8E4D294355A0}" type="slidenum">
              <a:rPr lang="sl-SI" smtClean="0"/>
              <a:t>‹#›</a:t>
            </a:fld>
            <a:endParaRPr lang="sl-SI"/>
          </a:p>
        </p:txBody>
      </p:sp>
    </p:spTree>
    <p:extLst>
      <p:ext uri="{BB962C8B-B14F-4D97-AF65-F5344CB8AC3E}">
        <p14:creationId xmlns:p14="http://schemas.microsoft.com/office/powerpoint/2010/main" val="33945513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značba mesta naslova 1">
            <a:extLst>
              <a:ext uri="{FF2B5EF4-FFF2-40B4-BE49-F238E27FC236}">
                <a16:creationId xmlns:a16="http://schemas.microsoft.com/office/drawing/2014/main" id="{C362DE05-828E-1C29-13F9-A5BC3D006016}"/>
              </a:ext>
            </a:extLst>
          </p:cNvPr>
          <p:cNvSpPr>
            <a:spLocks noGrp="1"/>
          </p:cNvSpPr>
          <p:nvPr>
            <p:ph type="title"/>
          </p:nvPr>
        </p:nvSpPr>
        <p:spPr>
          <a:xfrm>
            <a:off x="346494" y="234790"/>
            <a:ext cx="10515600" cy="1325563"/>
          </a:xfrm>
          <a:prstGeom prst="rect">
            <a:avLst/>
          </a:prstGeom>
        </p:spPr>
        <p:txBody>
          <a:bodyPr vert="horz" lIns="91440" tIns="45720" rIns="91440" bIns="45720" rtlCol="0" anchor="ctr">
            <a:normAutofit/>
          </a:bodyPr>
          <a:lstStyle/>
          <a:p>
            <a:r>
              <a:rPr lang="sl-SI"/>
              <a:t>Kliknite, če želite urediti slog naslova matrice</a:t>
            </a:r>
          </a:p>
        </p:txBody>
      </p:sp>
      <p:sp>
        <p:nvSpPr>
          <p:cNvPr id="3" name="Označba mesta besedila 2">
            <a:extLst>
              <a:ext uri="{FF2B5EF4-FFF2-40B4-BE49-F238E27FC236}">
                <a16:creationId xmlns:a16="http://schemas.microsoft.com/office/drawing/2014/main" id="{34BC4681-79B9-E51B-1739-AEBD8EB5CABA}"/>
              </a:ext>
            </a:extLst>
          </p:cNvPr>
          <p:cNvSpPr>
            <a:spLocks noGrp="1"/>
          </p:cNvSpPr>
          <p:nvPr>
            <p:ph type="body" idx="1"/>
          </p:nvPr>
        </p:nvSpPr>
        <p:spPr>
          <a:xfrm>
            <a:off x="346494" y="1782682"/>
            <a:ext cx="10515600" cy="4351338"/>
          </a:xfrm>
          <a:prstGeom prst="rect">
            <a:avLst/>
          </a:prstGeom>
        </p:spPr>
        <p:txBody>
          <a:bodyPr vert="horz" lIns="91440" tIns="45720" rIns="91440" bIns="45720" rtlCol="0">
            <a:normAutofit/>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pic>
        <p:nvPicPr>
          <p:cNvPr id="7" name="Slika 6">
            <a:extLst>
              <a:ext uri="{FF2B5EF4-FFF2-40B4-BE49-F238E27FC236}">
                <a16:creationId xmlns:a16="http://schemas.microsoft.com/office/drawing/2014/main" id="{693ECB06-FE1C-CB40-3ED0-68D34AD3B7E9}"/>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9842853" y="66992"/>
            <a:ext cx="2271395" cy="1228090"/>
          </a:xfrm>
          <a:prstGeom prst="rect">
            <a:avLst/>
          </a:prstGeom>
        </p:spPr>
      </p:pic>
    </p:spTree>
    <p:extLst>
      <p:ext uri="{BB962C8B-B14F-4D97-AF65-F5344CB8AC3E}">
        <p14:creationId xmlns:p14="http://schemas.microsoft.com/office/powerpoint/2010/main" val="29899108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www.visitkras.info/za-medije/mediji-o-nas/"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slide" Target="slide3.xml"/><Relationship Id="rId13" Type="http://schemas.openxmlformats.org/officeDocument/2006/relationships/slide" Target="slide33.xml"/><Relationship Id="rId3" Type="http://schemas.openxmlformats.org/officeDocument/2006/relationships/slide" Target="slide43.xml"/><Relationship Id="rId7" Type="http://schemas.openxmlformats.org/officeDocument/2006/relationships/slide" Target="slide54.xml"/><Relationship Id="rId12" Type="http://schemas.openxmlformats.org/officeDocument/2006/relationships/slide" Target="slide29.xml"/><Relationship Id="rId2" Type="http://schemas.openxmlformats.org/officeDocument/2006/relationships/slide" Target="slide42.xml"/><Relationship Id="rId1" Type="http://schemas.openxmlformats.org/officeDocument/2006/relationships/slideLayout" Target="../slideLayouts/slideLayout2.xml"/><Relationship Id="rId6" Type="http://schemas.openxmlformats.org/officeDocument/2006/relationships/slide" Target="slide52.xml"/><Relationship Id="rId11" Type="http://schemas.openxmlformats.org/officeDocument/2006/relationships/slide" Target="slide18.xml"/><Relationship Id="rId5" Type="http://schemas.openxmlformats.org/officeDocument/2006/relationships/slide" Target="slide45.xml"/><Relationship Id="rId10" Type="http://schemas.openxmlformats.org/officeDocument/2006/relationships/slide" Target="slide8.xml"/><Relationship Id="rId4" Type="http://schemas.openxmlformats.org/officeDocument/2006/relationships/slide" Target="slide44.xml"/><Relationship Id="rId9" Type="http://schemas.openxmlformats.org/officeDocument/2006/relationships/slide" Target="slide4.xml"/><Relationship Id="rId14" Type="http://schemas.openxmlformats.org/officeDocument/2006/relationships/slide" Target="slide56.xml"/></Relationships>
</file>

<file path=ppt/slides/_rels/slide20.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www.visitstanjel.si/"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http://www.visitstanjel.si/"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http://www.visitkras.info"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mailto:info@visitkras.info"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hyperlink" Target="http://www.mitski-park.eu/" TargetMode="Externa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hyperlink" Target="https://www.ora.si/index.php/2024/02/23/umetna-inteligenca-spreminja-svet-podjetnistva/" TargetMode="External"/><Relationship Id="rId2" Type="http://schemas.openxmlformats.org/officeDocument/2006/relationships/hyperlink" Target="https://www.ora.si/index.php/2024/01/22/prednosti-samozaposlitve-za-mlade-v-digitalni-dobi/" TargetMode="Externa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hyperlink" Target="http://www.visitkras.info/geopark-kras-carso"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hyperlink" Target="https://brezovir.si/turizem/" TargetMode="External"/><Relationship Id="rId2" Type="http://schemas.openxmlformats.org/officeDocument/2006/relationships/hyperlink" Target="http://www.visitkras.info" TargetMode="Externa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62203660-843F-8198-F516-E0E6F894B5DC}"/>
              </a:ext>
            </a:extLst>
          </p:cNvPr>
          <p:cNvSpPr>
            <a:spLocks noGrp="1"/>
          </p:cNvSpPr>
          <p:nvPr>
            <p:ph type="ctrTitle"/>
          </p:nvPr>
        </p:nvSpPr>
        <p:spPr/>
        <p:txBody>
          <a:bodyPr/>
          <a:lstStyle/>
          <a:p>
            <a:r>
              <a:rPr lang="sl-SI">
                <a:solidFill>
                  <a:srgbClr val="FF6600"/>
                </a:solidFill>
              </a:rPr>
              <a:t>LETNO POROČILO 2024</a:t>
            </a:r>
          </a:p>
        </p:txBody>
      </p:sp>
      <p:sp>
        <p:nvSpPr>
          <p:cNvPr id="3" name="Podnaslov 2">
            <a:extLst>
              <a:ext uri="{FF2B5EF4-FFF2-40B4-BE49-F238E27FC236}">
                <a16:creationId xmlns:a16="http://schemas.microsoft.com/office/drawing/2014/main" id="{616A3CDF-0188-85AD-2F57-3EC39D9594A7}"/>
              </a:ext>
            </a:extLst>
          </p:cNvPr>
          <p:cNvSpPr>
            <a:spLocks noGrp="1"/>
          </p:cNvSpPr>
          <p:nvPr>
            <p:ph type="subTitle" idx="1"/>
          </p:nvPr>
        </p:nvSpPr>
        <p:spPr/>
        <p:txBody>
          <a:bodyPr/>
          <a:lstStyle/>
          <a:p>
            <a:endParaRPr lang="sl-SI"/>
          </a:p>
          <a:p>
            <a:endParaRPr lang="sl-SI"/>
          </a:p>
          <a:p>
            <a:r>
              <a:rPr lang="sl-SI"/>
              <a:t>Sodelavci ORA Krasa in Brkinov d.o.o., marec 2025</a:t>
            </a:r>
          </a:p>
        </p:txBody>
      </p:sp>
      <p:pic>
        <p:nvPicPr>
          <p:cNvPr id="4" name="Picture 4">
            <a:extLst>
              <a:ext uri="{FF2B5EF4-FFF2-40B4-BE49-F238E27FC236}">
                <a16:creationId xmlns:a16="http://schemas.microsoft.com/office/drawing/2014/main" id="{C396097E-EE12-B5EC-0664-768AFB649E0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51912" y="5523346"/>
            <a:ext cx="8601597" cy="92028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06444927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8457A78-D4AE-8AC0-4F12-25BD07597DEF}"/>
              </a:ext>
            </a:extLst>
          </p:cNvPr>
          <p:cNvSpPr>
            <a:spLocks noGrp="1"/>
          </p:cNvSpPr>
          <p:nvPr>
            <p:ph type="title"/>
          </p:nvPr>
        </p:nvSpPr>
        <p:spPr/>
        <p:txBody>
          <a:bodyPr/>
          <a:lstStyle/>
          <a:p>
            <a:r>
              <a:rPr lang="sl-SI"/>
              <a:t>1.2 DMO – vsebinsko poročilo</a:t>
            </a:r>
          </a:p>
        </p:txBody>
      </p:sp>
      <p:sp>
        <p:nvSpPr>
          <p:cNvPr id="3" name="Označba mesta vsebine 2">
            <a:extLst>
              <a:ext uri="{FF2B5EF4-FFF2-40B4-BE49-F238E27FC236}">
                <a16:creationId xmlns:a16="http://schemas.microsoft.com/office/drawing/2014/main" id="{423ED18E-F08A-AF78-E2B3-FFFFA97B4B46}"/>
              </a:ext>
            </a:extLst>
          </p:cNvPr>
          <p:cNvSpPr>
            <a:spLocks noGrp="1"/>
          </p:cNvSpPr>
          <p:nvPr>
            <p:ph idx="1"/>
          </p:nvPr>
        </p:nvSpPr>
        <p:spPr>
          <a:xfrm>
            <a:off x="488003" y="1560353"/>
            <a:ext cx="11486745" cy="4610713"/>
          </a:xfrm>
        </p:spPr>
        <p:txBody>
          <a:bodyPr>
            <a:normAutofit/>
          </a:bodyPr>
          <a:lstStyle/>
          <a:p>
            <a:pPr marL="0" indent="0">
              <a:buNone/>
            </a:pPr>
            <a:r>
              <a:rPr lang="sl-SI" sz="2000" b="1">
                <a:solidFill>
                  <a:srgbClr val="FF6600"/>
                </a:solidFill>
              </a:rPr>
              <a:t>Oglaševanje:</a:t>
            </a:r>
          </a:p>
          <a:p>
            <a:r>
              <a:rPr lang="sl-SI" sz="2000"/>
              <a:t>Google </a:t>
            </a:r>
            <a:r>
              <a:rPr lang="sl-SI" sz="2000" err="1"/>
              <a:t>Search</a:t>
            </a:r>
            <a:r>
              <a:rPr lang="sl-SI" sz="2000"/>
              <a:t> oglasi SI, IT, AT, DE celo leto (znamenitosti Park Škocjanske jame, Lipica, Štanjel, Mitski park, Živi muzej Krasa, </a:t>
            </a:r>
            <a:r>
              <a:rPr lang="sl-SI" sz="2000" err="1"/>
              <a:t>outdoor</a:t>
            </a:r>
            <a:r>
              <a:rPr lang="sl-SI" sz="2000"/>
              <a:t>, kulinarika in vino, nastanitve, </a:t>
            </a:r>
            <a:r>
              <a:rPr lang="sl-SI" sz="2000" err="1"/>
              <a:t>geopark</a:t>
            </a:r>
            <a:r>
              <a:rPr lang="sl-SI" sz="2000"/>
              <a:t>) </a:t>
            </a:r>
          </a:p>
          <a:p>
            <a:r>
              <a:rPr lang="sl-SI" sz="2000"/>
              <a:t>Od sredine 3/24 do konca 5/24 oglaševanje </a:t>
            </a:r>
            <a:r>
              <a:rPr lang="sl-SI" sz="2000" err="1"/>
              <a:t>geoparka</a:t>
            </a:r>
            <a:r>
              <a:rPr lang="sl-SI" sz="2000"/>
              <a:t> Kras </a:t>
            </a:r>
            <a:r>
              <a:rPr lang="sl-SI" sz="2000" err="1"/>
              <a:t>Carso</a:t>
            </a:r>
            <a:r>
              <a:rPr lang="sl-SI" sz="2000"/>
              <a:t> s kampanjo „Edino Kras“ preko digitalnih kanalov (FB in IG) v Sloveniji, Italiji in Avstriji (ob meji), tujci v Sloveniji</a:t>
            </a:r>
          </a:p>
          <a:p>
            <a:r>
              <a:rPr lang="sl-SI" sz="2000"/>
              <a:t>V 6/24 imidž oglaševanje „kampanja Barve ljubezni“ destinacije Kras in Brkini v Sloveniji, Italiji in Avstriji (ob meji), ter tujci v Sloveniji preko digitalnih kanalov FB in IG (kulinarika, kolesarjenje). </a:t>
            </a:r>
          </a:p>
          <a:p>
            <a:r>
              <a:rPr lang="sl-SI" sz="2000"/>
              <a:t>V 6/24 imidž oglaševanje Brkinov (kolesarjenje) v tiskanih medijih (Delo revije in Dnevnik)</a:t>
            </a:r>
          </a:p>
          <a:p>
            <a:r>
              <a:rPr lang="sl-SI" sz="2000"/>
              <a:t>V 10-11/24 oglaševanje pohodništva digitalno (FB in IG) in v tiskanih medijih (Delo revije in Dnevnik)</a:t>
            </a:r>
          </a:p>
          <a:p>
            <a:pPr marL="0" indent="0">
              <a:buNone/>
            </a:pPr>
            <a:endParaRPr lang="sl-SI" sz="2000"/>
          </a:p>
        </p:txBody>
      </p:sp>
    </p:spTree>
    <p:extLst>
      <p:ext uri="{BB962C8B-B14F-4D97-AF65-F5344CB8AC3E}">
        <p14:creationId xmlns:p14="http://schemas.microsoft.com/office/powerpoint/2010/main" val="174874279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8457A78-D4AE-8AC0-4F12-25BD07597DEF}"/>
              </a:ext>
            </a:extLst>
          </p:cNvPr>
          <p:cNvSpPr>
            <a:spLocks noGrp="1"/>
          </p:cNvSpPr>
          <p:nvPr>
            <p:ph type="title"/>
          </p:nvPr>
        </p:nvSpPr>
        <p:spPr/>
        <p:txBody>
          <a:bodyPr/>
          <a:lstStyle/>
          <a:p>
            <a:r>
              <a:rPr lang="sl-SI"/>
              <a:t>1.2 DMO – vsebinsko poročilo</a:t>
            </a:r>
          </a:p>
        </p:txBody>
      </p:sp>
      <p:sp>
        <p:nvSpPr>
          <p:cNvPr id="3" name="Označba mesta vsebine 2">
            <a:extLst>
              <a:ext uri="{FF2B5EF4-FFF2-40B4-BE49-F238E27FC236}">
                <a16:creationId xmlns:a16="http://schemas.microsoft.com/office/drawing/2014/main" id="{423ED18E-F08A-AF78-E2B3-FFFFA97B4B46}"/>
              </a:ext>
            </a:extLst>
          </p:cNvPr>
          <p:cNvSpPr>
            <a:spLocks noGrp="1"/>
          </p:cNvSpPr>
          <p:nvPr>
            <p:ph idx="1"/>
          </p:nvPr>
        </p:nvSpPr>
        <p:spPr>
          <a:xfrm>
            <a:off x="439365" y="1459246"/>
            <a:ext cx="11477017" cy="4610713"/>
          </a:xfrm>
        </p:spPr>
        <p:txBody>
          <a:bodyPr>
            <a:normAutofit fontScale="92500" lnSpcReduction="10000"/>
          </a:bodyPr>
          <a:lstStyle/>
          <a:p>
            <a:pPr marL="0" indent="0">
              <a:buNone/>
            </a:pPr>
            <a:r>
              <a:rPr lang="sl-SI" sz="2000" b="1">
                <a:solidFill>
                  <a:srgbClr val="FF6600"/>
                </a:solidFill>
              </a:rPr>
              <a:t>Oglaševanje:</a:t>
            </a:r>
          </a:p>
          <a:p>
            <a:r>
              <a:rPr lang="sl-SI" sz="2000"/>
              <a:t>Kras </a:t>
            </a:r>
            <a:r>
              <a:rPr lang="sl-SI" sz="2000" err="1"/>
              <a:t>Pass</a:t>
            </a:r>
            <a:r>
              <a:rPr lang="sl-SI" sz="2000"/>
              <a:t> oglaševanje od 17. junija do 29. septembra (FB in IG v Sloveniji, v Italiji ob meji, tujci v Sloveniji, tisk Delo revije in Dnevnik, radio KP in SI, LCD Sežana)</a:t>
            </a:r>
          </a:p>
          <a:p>
            <a:r>
              <a:rPr lang="sl-SI" sz="2000"/>
              <a:t>Oglaševanje destinacije v TA brošuri </a:t>
            </a:r>
            <a:r>
              <a:rPr lang="sl-SI" sz="2000" err="1"/>
              <a:t>Happy</a:t>
            </a:r>
            <a:r>
              <a:rPr lang="sl-SI" sz="2000"/>
              <a:t> Tours za 2024, ki se izroča TA/TO po celem svetu - poleg 3 glavnih atrakcij (Štanjel, Kobilarna Lipica in Park Škocjanske jame) predstavljeni ponudniki s trajnostnim znakom</a:t>
            </a:r>
          </a:p>
          <a:p>
            <a:r>
              <a:rPr lang="sl-SI" sz="2000"/>
              <a:t>Primorske novice priloga počitnice (Mitski park oglas)</a:t>
            </a:r>
          </a:p>
          <a:p>
            <a:r>
              <a:rPr lang="sl-SI" sz="2000"/>
              <a:t>Kolesarski vodnik, priznani pisatelj in športnik Tadej Golob (Štanjel, Mitski park oglas) – prodaja v knjigarnah</a:t>
            </a:r>
          </a:p>
          <a:p>
            <a:r>
              <a:rPr lang="sl-SI" sz="2000"/>
              <a:t>Avstrija in Nemčija (april in junij): </a:t>
            </a:r>
            <a:r>
              <a:rPr lang="sl-SI" sz="2000" err="1"/>
              <a:t>Sportaktiv</a:t>
            </a:r>
            <a:r>
              <a:rPr lang="sl-SI" sz="2000"/>
              <a:t> magazin tisk in </a:t>
            </a:r>
            <a:r>
              <a:rPr lang="sl-SI" sz="2000" err="1"/>
              <a:t>digital</a:t>
            </a:r>
            <a:r>
              <a:rPr lang="sl-SI" sz="2000"/>
              <a:t> (FB in </a:t>
            </a:r>
            <a:r>
              <a:rPr lang="sl-SI" sz="2000" err="1"/>
              <a:t>newsletter</a:t>
            </a:r>
            <a:r>
              <a:rPr lang="sl-SI" sz="2000"/>
              <a:t> </a:t>
            </a:r>
            <a:r>
              <a:rPr lang="sl-SI" sz="2000" err="1"/>
              <a:t>Sportaktiv</a:t>
            </a:r>
            <a:r>
              <a:rPr lang="sl-SI" sz="2000"/>
              <a:t>) - PR predstavitev kolesarjenja in kulinarike na Krasu skupaj z Vipavsko dolino</a:t>
            </a:r>
          </a:p>
          <a:p>
            <a:r>
              <a:rPr lang="sl-SI" sz="2000"/>
              <a:t>Avstrija predstavitev destinacije (4 dnevni paket Lipica-Štanjel-JZ PŠJ-Mitski park in okoliške znamenitosti ter ponudniki Kras in Brkini) v časopisu </a:t>
            </a:r>
            <a:r>
              <a:rPr lang="sl-SI" sz="2000" err="1"/>
              <a:t>Mein</a:t>
            </a:r>
            <a:r>
              <a:rPr lang="sl-SI" sz="2000"/>
              <a:t> </a:t>
            </a:r>
            <a:r>
              <a:rPr lang="sl-SI" sz="2000" err="1"/>
              <a:t>Sontag</a:t>
            </a:r>
            <a:r>
              <a:rPr lang="sl-SI" sz="2000"/>
              <a:t>, ki je bil pripravljen za predstavitev v trgovskem centru </a:t>
            </a:r>
            <a:r>
              <a:rPr lang="sl-SI" sz="2000" err="1"/>
              <a:t>Sudpark</a:t>
            </a:r>
            <a:r>
              <a:rPr lang="sl-SI" sz="2000"/>
              <a:t> v Celovcu</a:t>
            </a:r>
          </a:p>
          <a:p>
            <a:r>
              <a:rPr lang="sl-SI" sz="2000"/>
              <a:t>Oglaševanje dogodkov: FKG spomladi in jeseni, Teden čezmejnega </a:t>
            </a:r>
            <a:r>
              <a:rPr lang="sl-SI" sz="2000" err="1"/>
              <a:t>geoparka</a:t>
            </a:r>
            <a:r>
              <a:rPr lang="sl-SI" sz="2000"/>
              <a:t>, Martinovanje</a:t>
            </a:r>
          </a:p>
          <a:p>
            <a:endParaRPr lang="sl-SI" sz="2000"/>
          </a:p>
          <a:p>
            <a:pPr marL="0" indent="0">
              <a:buNone/>
            </a:pPr>
            <a:endParaRPr lang="sl-SI" sz="2000"/>
          </a:p>
        </p:txBody>
      </p:sp>
    </p:spTree>
    <p:extLst>
      <p:ext uri="{BB962C8B-B14F-4D97-AF65-F5344CB8AC3E}">
        <p14:creationId xmlns:p14="http://schemas.microsoft.com/office/powerpoint/2010/main" val="359416997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8457A78-D4AE-8AC0-4F12-25BD07597DEF}"/>
              </a:ext>
            </a:extLst>
          </p:cNvPr>
          <p:cNvSpPr>
            <a:spLocks noGrp="1"/>
          </p:cNvSpPr>
          <p:nvPr>
            <p:ph type="title"/>
          </p:nvPr>
        </p:nvSpPr>
        <p:spPr/>
        <p:txBody>
          <a:bodyPr/>
          <a:lstStyle/>
          <a:p>
            <a:r>
              <a:rPr lang="sl-SI"/>
              <a:t>1.2 DMO – vsebinsko poročilo</a:t>
            </a:r>
          </a:p>
        </p:txBody>
      </p:sp>
      <p:sp>
        <p:nvSpPr>
          <p:cNvPr id="3" name="Označba mesta vsebine 2">
            <a:extLst>
              <a:ext uri="{FF2B5EF4-FFF2-40B4-BE49-F238E27FC236}">
                <a16:creationId xmlns:a16="http://schemas.microsoft.com/office/drawing/2014/main" id="{423ED18E-F08A-AF78-E2B3-FFFFA97B4B46}"/>
              </a:ext>
            </a:extLst>
          </p:cNvPr>
          <p:cNvSpPr>
            <a:spLocks noGrp="1"/>
          </p:cNvSpPr>
          <p:nvPr>
            <p:ph idx="1"/>
          </p:nvPr>
        </p:nvSpPr>
        <p:spPr>
          <a:xfrm>
            <a:off x="346494" y="1566226"/>
            <a:ext cx="11549850" cy="4610713"/>
          </a:xfrm>
        </p:spPr>
        <p:txBody>
          <a:bodyPr>
            <a:normAutofit/>
          </a:bodyPr>
          <a:lstStyle/>
          <a:p>
            <a:pPr marL="0" indent="0">
              <a:buNone/>
            </a:pPr>
            <a:r>
              <a:rPr lang="sl-SI" sz="2000" b="1">
                <a:solidFill>
                  <a:srgbClr val="FF6600"/>
                </a:solidFill>
              </a:rPr>
              <a:t>PR in novinarske ture:</a:t>
            </a:r>
          </a:p>
          <a:p>
            <a:r>
              <a:rPr lang="sl-SI" sz="2000"/>
              <a:t>Objave v medijih: </a:t>
            </a:r>
            <a:r>
              <a:rPr lang="sl-SI" sz="2000">
                <a:hlinkClick r:id="rId2"/>
              </a:rPr>
              <a:t>https://www.visitkras.info/za-medije/mediji-o-nas/</a:t>
            </a:r>
            <a:r>
              <a:rPr lang="sl-SI" sz="2000"/>
              <a:t> (čez 100 novinarskih prispevkov na osnovi </a:t>
            </a:r>
            <a:r>
              <a:rPr lang="sl-SI" sz="2000" err="1"/>
              <a:t>lansiranih</a:t>
            </a:r>
            <a:r>
              <a:rPr lang="sl-SI" sz="2000"/>
              <a:t> tiskovnih konferenc in sporočil za medije)</a:t>
            </a:r>
          </a:p>
          <a:p>
            <a:r>
              <a:rPr lang="sl-SI" sz="2000"/>
              <a:t>V 4/24 brezplačen PR v Avstriji (Koroška) v tisku, na TV in po radiih pred in po predstavitvi v Celovcu</a:t>
            </a:r>
          </a:p>
          <a:p>
            <a:r>
              <a:rPr lang="sl-SI" sz="2000"/>
              <a:t>2 novinarski turi za promocijo </a:t>
            </a:r>
            <a:r>
              <a:rPr lang="sl-SI" sz="2000" err="1"/>
              <a:t>geoparka</a:t>
            </a:r>
            <a:r>
              <a:rPr lang="sl-SI" sz="2000"/>
              <a:t> Kras </a:t>
            </a:r>
            <a:r>
              <a:rPr lang="sl-SI" sz="2000" err="1"/>
              <a:t>Carso</a:t>
            </a:r>
            <a:r>
              <a:rPr lang="sl-SI" sz="2000"/>
              <a:t> (Italija)</a:t>
            </a:r>
          </a:p>
          <a:p>
            <a:r>
              <a:rPr lang="sl-SI" sz="2000"/>
              <a:t>1 novinarska tura za promocijo zelišč (Italija)</a:t>
            </a:r>
          </a:p>
          <a:p>
            <a:r>
              <a:rPr lang="sl-SI" sz="2000"/>
              <a:t>Najpomembnejše objave: </a:t>
            </a:r>
            <a:r>
              <a:rPr lang="en-US" sz="2000"/>
              <a:t>Conde' Nast </a:t>
            </a:r>
            <a:r>
              <a:rPr lang="en-US" sz="2000" err="1"/>
              <a:t>Traveller</a:t>
            </a:r>
            <a:r>
              <a:rPr lang="sl-SI" sz="2000"/>
              <a:t> ZDA</a:t>
            </a:r>
            <a:r>
              <a:rPr lang="en-US" sz="2000"/>
              <a:t>, Viajes National Geographic</a:t>
            </a:r>
            <a:r>
              <a:rPr lang="sl-SI" sz="2000"/>
              <a:t> Španija</a:t>
            </a:r>
            <a:r>
              <a:rPr lang="en-US" sz="2000"/>
              <a:t>, The Times</a:t>
            </a:r>
            <a:r>
              <a:rPr lang="sl-SI" sz="2000"/>
              <a:t> Anglija</a:t>
            </a:r>
            <a:r>
              <a:rPr lang="en-US" sz="2000"/>
              <a:t>, Sunday Independent</a:t>
            </a:r>
            <a:r>
              <a:rPr lang="sl-SI" sz="2000"/>
              <a:t> Irska, ZDA </a:t>
            </a:r>
            <a:r>
              <a:rPr lang="sl-SI" sz="2000" err="1"/>
              <a:t>Luxury</a:t>
            </a:r>
            <a:r>
              <a:rPr lang="sl-SI" sz="2000"/>
              <a:t> Magazine jesen/zima.</a:t>
            </a:r>
          </a:p>
          <a:p>
            <a:r>
              <a:rPr lang="sl-SI" sz="2000"/>
              <a:t>Mesečni e-</a:t>
            </a:r>
            <a:r>
              <a:rPr lang="sl-SI" sz="2000" err="1"/>
              <a:t>novičnik</a:t>
            </a:r>
            <a:r>
              <a:rPr lang="sl-SI" sz="2000"/>
              <a:t> za ponudnike in za ostalo poslovno javnost na 2 meseca</a:t>
            </a:r>
          </a:p>
          <a:p>
            <a:pPr marL="0" indent="0">
              <a:buNone/>
            </a:pPr>
            <a:endParaRPr lang="sl-SI" sz="2000" b="1"/>
          </a:p>
          <a:p>
            <a:endParaRPr lang="sl-SI" sz="2000"/>
          </a:p>
          <a:p>
            <a:pPr marL="0" indent="0">
              <a:buNone/>
            </a:pPr>
            <a:endParaRPr lang="sl-SI" sz="2000"/>
          </a:p>
        </p:txBody>
      </p:sp>
    </p:spTree>
    <p:extLst>
      <p:ext uri="{BB962C8B-B14F-4D97-AF65-F5344CB8AC3E}">
        <p14:creationId xmlns:p14="http://schemas.microsoft.com/office/powerpoint/2010/main" val="413336968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8457A78-D4AE-8AC0-4F12-25BD07597DEF}"/>
              </a:ext>
            </a:extLst>
          </p:cNvPr>
          <p:cNvSpPr>
            <a:spLocks noGrp="1"/>
          </p:cNvSpPr>
          <p:nvPr>
            <p:ph type="title"/>
          </p:nvPr>
        </p:nvSpPr>
        <p:spPr/>
        <p:txBody>
          <a:bodyPr/>
          <a:lstStyle/>
          <a:p>
            <a:r>
              <a:rPr lang="sl-SI"/>
              <a:t>1.2 DMO – vsebinsko poročilo</a:t>
            </a:r>
          </a:p>
        </p:txBody>
      </p:sp>
      <p:sp>
        <p:nvSpPr>
          <p:cNvPr id="3" name="Označba mesta vsebine 2">
            <a:extLst>
              <a:ext uri="{FF2B5EF4-FFF2-40B4-BE49-F238E27FC236}">
                <a16:creationId xmlns:a16="http://schemas.microsoft.com/office/drawing/2014/main" id="{423ED18E-F08A-AF78-E2B3-FFFFA97B4B46}"/>
              </a:ext>
            </a:extLst>
          </p:cNvPr>
          <p:cNvSpPr>
            <a:spLocks noGrp="1"/>
          </p:cNvSpPr>
          <p:nvPr>
            <p:ph idx="1"/>
          </p:nvPr>
        </p:nvSpPr>
        <p:spPr>
          <a:xfrm>
            <a:off x="481584" y="1560353"/>
            <a:ext cx="11551920" cy="4610713"/>
          </a:xfrm>
        </p:spPr>
        <p:txBody>
          <a:bodyPr>
            <a:normAutofit fontScale="92500" lnSpcReduction="10000"/>
          </a:bodyPr>
          <a:lstStyle/>
          <a:p>
            <a:pPr marL="0" indent="0">
              <a:buNone/>
            </a:pPr>
            <a:r>
              <a:rPr lang="sl-SI" sz="2000" b="1">
                <a:solidFill>
                  <a:srgbClr val="FF6600"/>
                </a:solidFill>
              </a:rPr>
              <a:t>Sejemski nastopi in ostali dogodki:</a:t>
            </a:r>
          </a:p>
          <a:p>
            <a:r>
              <a:rPr lang="sl-SI" sz="2000" b="1"/>
              <a:t>Predstavitev destinacije na </a:t>
            </a:r>
            <a:r>
              <a:rPr lang="sl-SI" sz="2000" b="1">
                <a:solidFill>
                  <a:srgbClr val="FF6600"/>
                </a:solidFill>
              </a:rPr>
              <a:t>22 sejmih in poslovnih dogodkih</a:t>
            </a:r>
            <a:r>
              <a:rPr lang="sl-SI" sz="2000" b="1"/>
              <a:t>:</a:t>
            </a:r>
          </a:p>
          <a:p>
            <a:r>
              <a:rPr lang="sl-SI" sz="2000" b="1"/>
              <a:t>SEJMI B2C: </a:t>
            </a:r>
            <a:r>
              <a:rPr lang="sl-SI" sz="2000"/>
              <a:t>CMT Stuttgart, </a:t>
            </a:r>
            <a:r>
              <a:rPr lang="sl-SI" sz="2000" err="1"/>
              <a:t>World</a:t>
            </a:r>
            <a:r>
              <a:rPr lang="sl-SI" sz="2000"/>
              <a:t> </a:t>
            </a:r>
            <a:r>
              <a:rPr lang="sl-SI" sz="2000" err="1"/>
              <a:t>Holiday</a:t>
            </a:r>
            <a:r>
              <a:rPr lang="sl-SI" sz="2000"/>
              <a:t> Show (Dublin) - </a:t>
            </a:r>
            <a:r>
              <a:rPr lang="sl-SI" sz="2000" err="1"/>
              <a:t>Mtours</a:t>
            </a:r>
            <a:r>
              <a:rPr lang="sl-SI" sz="2000"/>
              <a:t>, </a:t>
            </a:r>
            <a:r>
              <a:rPr lang="sl-SI" sz="2000" err="1"/>
              <a:t>Happy</a:t>
            </a:r>
            <a:r>
              <a:rPr lang="sl-SI" sz="2000"/>
              <a:t> </a:t>
            </a:r>
            <a:r>
              <a:rPr lang="sl-SI" sz="2000" err="1"/>
              <a:t>tours</a:t>
            </a:r>
            <a:r>
              <a:rPr lang="sl-SI" sz="2000"/>
              <a:t>, JA, VD in Kras, F.RE.E. </a:t>
            </a:r>
            <a:r>
              <a:rPr lang="sl-SI" sz="2000" err="1"/>
              <a:t>Munchen</a:t>
            </a:r>
            <a:r>
              <a:rPr lang="sl-SI" sz="2000"/>
              <a:t>, Travel </a:t>
            </a:r>
            <a:r>
              <a:rPr lang="sl-SI" sz="2000" err="1"/>
              <a:t>Budapest</a:t>
            </a:r>
            <a:r>
              <a:rPr lang="sl-SI" sz="2000"/>
              <a:t> UTAZAS, ITB Berlin – skupaj z Lipico, </a:t>
            </a:r>
            <a:r>
              <a:rPr lang="sl-SI" sz="2000" err="1"/>
              <a:t>Ferienmesse</a:t>
            </a:r>
            <a:r>
              <a:rPr lang="sl-SI" sz="2000"/>
              <a:t> Dunaj- skupaj s ponudniki, </a:t>
            </a:r>
            <a:r>
              <a:rPr lang="sl-SI" sz="2000" err="1"/>
              <a:t>Freizeitmesse</a:t>
            </a:r>
            <a:r>
              <a:rPr lang="sl-SI" sz="2000"/>
              <a:t> Celovec – skupaj s ponudniki, </a:t>
            </a:r>
            <a:r>
              <a:rPr lang="sl-SI" sz="2000" err="1"/>
              <a:t>Fiera</a:t>
            </a:r>
            <a:r>
              <a:rPr lang="sl-SI" sz="2000"/>
              <a:t> del </a:t>
            </a:r>
            <a:r>
              <a:rPr lang="sl-SI" sz="2000" err="1"/>
              <a:t>cicloturismo</a:t>
            </a:r>
            <a:r>
              <a:rPr lang="sl-SI" sz="2000"/>
              <a:t> Bologna, BAM Mantova kolesarjenje, Salone </a:t>
            </a:r>
            <a:r>
              <a:rPr lang="sl-SI" sz="2000" err="1"/>
              <a:t>camper</a:t>
            </a:r>
            <a:r>
              <a:rPr lang="sl-SI" sz="2000"/>
              <a:t> Parma, </a:t>
            </a:r>
            <a:r>
              <a:rPr lang="sl-SI" sz="2000" err="1"/>
              <a:t>Touristik</a:t>
            </a:r>
            <a:r>
              <a:rPr lang="sl-SI" sz="2000"/>
              <a:t> &amp; </a:t>
            </a:r>
            <a:r>
              <a:rPr lang="sl-SI" sz="2000" err="1"/>
              <a:t>Caravan</a:t>
            </a:r>
            <a:r>
              <a:rPr lang="sl-SI" sz="2000"/>
              <a:t> Leipzig.</a:t>
            </a:r>
          </a:p>
          <a:p>
            <a:r>
              <a:rPr lang="sl-SI" sz="2000" b="1"/>
              <a:t>Poslovni dogodki B2B</a:t>
            </a:r>
            <a:r>
              <a:rPr lang="sl-SI" sz="2000"/>
              <a:t>: </a:t>
            </a:r>
            <a:r>
              <a:rPr lang="sl-SI" sz="2000" err="1"/>
              <a:t>World</a:t>
            </a:r>
            <a:r>
              <a:rPr lang="sl-SI" sz="2000"/>
              <a:t> </a:t>
            </a:r>
            <a:r>
              <a:rPr lang="sl-SI" sz="2000" err="1"/>
              <a:t>Holiday</a:t>
            </a:r>
            <a:r>
              <a:rPr lang="sl-SI" sz="2000"/>
              <a:t> Show, Turistična pomlad, New Deal Europe London – Lipica in TA Slonček, DEE - Evropa TA – VD, TA Slonček in Kras, SIW – skupaj s ponudnikom, WS Pariz, GEM London, WS v Portorožu za DACH regijo. </a:t>
            </a:r>
          </a:p>
          <a:p>
            <a:r>
              <a:rPr lang="sl-SI" sz="2000" b="1"/>
              <a:t>Ostale predstavitve: </a:t>
            </a:r>
            <a:r>
              <a:rPr lang="sl-SI" sz="2000" err="1"/>
              <a:t>Südpark</a:t>
            </a:r>
            <a:r>
              <a:rPr lang="sl-SI" sz="2000"/>
              <a:t> </a:t>
            </a:r>
            <a:r>
              <a:rPr lang="sl-SI" sz="2000" err="1"/>
              <a:t>Shopping</a:t>
            </a:r>
            <a:r>
              <a:rPr lang="sl-SI" sz="2000"/>
              <a:t> Center Celovec (april) in Marbach v Nemčiji (29. 9., 3.10. in 6.10.) – skupaj s ponudniki so-organizacija dogodkov ter v Ljubljani pred TIC-om LJ na Odprti kuhinji</a:t>
            </a:r>
          </a:p>
          <a:p>
            <a:pPr marL="0" indent="0">
              <a:buNone/>
            </a:pPr>
            <a:endParaRPr lang="sl-SI" sz="2000" i="1"/>
          </a:p>
          <a:p>
            <a:pPr marL="0" indent="0">
              <a:buNone/>
            </a:pPr>
            <a:r>
              <a:rPr lang="sl-SI" sz="1800" i="1"/>
              <a:t>JA (Julijske Alpe združenje)</a:t>
            </a:r>
          </a:p>
          <a:p>
            <a:pPr marL="0" indent="0">
              <a:buNone/>
            </a:pPr>
            <a:r>
              <a:rPr lang="sl-SI" sz="1800" i="1"/>
              <a:t>VD (Vipavska dolina)</a:t>
            </a:r>
          </a:p>
          <a:p>
            <a:pPr marL="0" indent="0">
              <a:buNone/>
            </a:pPr>
            <a:r>
              <a:rPr lang="sl-SI" sz="1800" i="1"/>
              <a:t>TA (turistična agencija)</a:t>
            </a:r>
          </a:p>
          <a:p>
            <a:endParaRPr lang="sl-SI" sz="2000" b="1"/>
          </a:p>
          <a:p>
            <a:endParaRPr lang="sl-SI" sz="2000"/>
          </a:p>
          <a:p>
            <a:pPr marL="0" indent="0">
              <a:buNone/>
            </a:pPr>
            <a:endParaRPr lang="sl-SI" sz="2000"/>
          </a:p>
        </p:txBody>
      </p:sp>
    </p:spTree>
    <p:extLst>
      <p:ext uri="{BB962C8B-B14F-4D97-AF65-F5344CB8AC3E}">
        <p14:creationId xmlns:p14="http://schemas.microsoft.com/office/powerpoint/2010/main" val="179258242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D88399-4DF8-6E5B-3D3D-EB91EC3DF3C3}"/>
            </a:ext>
          </a:extLst>
        </p:cNvPr>
        <p:cNvGrpSpPr/>
        <p:nvPr/>
      </p:nvGrpSpPr>
      <p:grpSpPr>
        <a:xfrm>
          <a:off x="0" y="0"/>
          <a:ext cx="0" cy="0"/>
          <a:chOff x="0" y="0"/>
          <a:chExt cx="0" cy="0"/>
        </a:xfrm>
      </p:grpSpPr>
      <p:sp>
        <p:nvSpPr>
          <p:cNvPr id="2" name="Naslov 1">
            <a:extLst>
              <a:ext uri="{FF2B5EF4-FFF2-40B4-BE49-F238E27FC236}">
                <a16:creationId xmlns:a16="http://schemas.microsoft.com/office/drawing/2014/main" id="{0641ED9B-E514-E8C5-A0DE-8DFD7C277728}"/>
              </a:ext>
            </a:extLst>
          </p:cNvPr>
          <p:cNvSpPr>
            <a:spLocks noGrp="1"/>
          </p:cNvSpPr>
          <p:nvPr>
            <p:ph type="title"/>
          </p:nvPr>
        </p:nvSpPr>
        <p:spPr/>
        <p:txBody>
          <a:bodyPr/>
          <a:lstStyle/>
          <a:p>
            <a:r>
              <a:rPr lang="sl-SI"/>
              <a:t>1.2 DMO – vsebinsko poročilo</a:t>
            </a:r>
          </a:p>
        </p:txBody>
      </p:sp>
      <p:sp>
        <p:nvSpPr>
          <p:cNvPr id="3" name="Označba mesta vsebine 2">
            <a:extLst>
              <a:ext uri="{FF2B5EF4-FFF2-40B4-BE49-F238E27FC236}">
                <a16:creationId xmlns:a16="http://schemas.microsoft.com/office/drawing/2014/main" id="{3B73593A-DA02-A3D0-A6B4-E928B82FF7F4}"/>
              </a:ext>
            </a:extLst>
          </p:cNvPr>
          <p:cNvSpPr>
            <a:spLocks noGrp="1"/>
          </p:cNvSpPr>
          <p:nvPr>
            <p:ph idx="1"/>
          </p:nvPr>
        </p:nvSpPr>
        <p:spPr>
          <a:xfrm>
            <a:off x="481584" y="1560353"/>
            <a:ext cx="11551920" cy="4610713"/>
          </a:xfrm>
        </p:spPr>
        <p:txBody>
          <a:bodyPr>
            <a:normAutofit/>
          </a:bodyPr>
          <a:lstStyle/>
          <a:p>
            <a:pPr marL="0" indent="0">
              <a:buNone/>
            </a:pPr>
            <a:r>
              <a:rPr lang="sl-SI" sz="2000" b="1">
                <a:solidFill>
                  <a:srgbClr val="FF6600"/>
                </a:solidFill>
              </a:rPr>
              <a:t>Spletna stran nadgradnja</a:t>
            </a:r>
          </a:p>
          <a:p>
            <a:pPr marL="457200" indent="-457200">
              <a:lnSpc>
                <a:spcPct val="90000"/>
              </a:lnSpc>
              <a:spcBef>
                <a:spcPts val="1001"/>
              </a:spcBef>
              <a:buFont typeface="Arial" panose="020B0604020202020204" pitchFamily="34" charset="0"/>
              <a:buChar char="•"/>
              <a:tabLst>
                <a:tab pos="0" algn="l"/>
              </a:tabLst>
            </a:pPr>
            <a:r>
              <a:rPr lang="pl-PL" sz="2000">
                <a:latin typeface="Aptos" panose="02110004020202020204"/>
              </a:rPr>
              <a:t>Priprava pristajalne strani za geopark: https://www.visitkras.info/edino-kras in Brkine: www.visitkras.info/brkini </a:t>
            </a:r>
          </a:p>
          <a:p>
            <a:pPr marL="457200" indent="-457200">
              <a:lnSpc>
                <a:spcPct val="90000"/>
              </a:lnSpc>
              <a:spcBef>
                <a:spcPts val="1001"/>
              </a:spcBef>
              <a:buFont typeface="Arial" panose="020B0604020202020204" pitchFamily="34" charset="0"/>
              <a:buChar char="•"/>
              <a:tabLst>
                <a:tab pos="0" algn="l"/>
              </a:tabLst>
            </a:pPr>
            <a:r>
              <a:rPr lang="pl-PL" sz="2000">
                <a:latin typeface="Aptos" panose="02110004020202020204"/>
              </a:rPr>
              <a:t>Posodobitev vstopne strani visitkras.info – destinacijski produkti, izgled, prioritete</a:t>
            </a:r>
          </a:p>
          <a:p>
            <a:pPr marL="457200" indent="-457200">
              <a:spcBef>
                <a:spcPts val="1001"/>
              </a:spcBef>
              <a:tabLst>
                <a:tab pos="0" algn="l"/>
              </a:tabLst>
            </a:pPr>
            <a:r>
              <a:rPr lang="pl-PL" sz="2000">
                <a:latin typeface="Aptos" panose="02110004020202020204"/>
              </a:rPr>
              <a:t>Doživetja v posodabljanju – </a:t>
            </a:r>
            <a:r>
              <a:rPr lang="pl-PL" sz="2000"/>
              <a:t>kategorizacija (se nadaljuje v 2025)</a:t>
            </a:r>
            <a:endParaRPr lang="pl-PL" sz="2000">
              <a:latin typeface="Aptos" panose="02110004020202020204"/>
            </a:endParaRPr>
          </a:p>
          <a:p>
            <a:pPr marL="457200" indent="-457200">
              <a:lnSpc>
                <a:spcPct val="90000"/>
              </a:lnSpc>
              <a:spcBef>
                <a:spcPts val="1001"/>
              </a:spcBef>
              <a:buFont typeface="Arial" panose="020B0604020202020204" pitchFamily="34" charset="0"/>
              <a:buChar char="•"/>
              <a:tabLst>
                <a:tab pos="0" algn="l"/>
              </a:tabLst>
            </a:pPr>
            <a:r>
              <a:rPr lang="pl-PL" sz="2000">
                <a:latin typeface="Aptos" panose="02110004020202020204"/>
              </a:rPr>
              <a:t>Nadgradnja rezervacijskega sistema – vsa doživetja, ne samo KrasPass, dodani gumbi in tehnikalije</a:t>
            </a:r>
          </a:p>
          <a:p>
            <a:pPr marL="0" indent="0">
              <a:buNone/>
            </a:pPr>
            <a:endParaRPr lang="sl-SI" sz="2000" i="1"/>
          </a:p>
          <a:p>
            <a:endParaRPr lang="sl-SI" sz="2000" b="1"/>
          </a:p>
          <a:p>
            <a:endParaRPr lang="sl-SI" sz="2000"/>
          </a:p>
          <a:p>
            <a:pPr marL="0" indent="0">
              <a:buNone/>
            </a:pPr>
            <a:endParaRPr lang="sl-SI" sz="2000"/>
          </a:p>
        </p:txBody>
      </p:sp>
    </p:spTree>
    <p:extLst>
      <p:ext uri="{BB962C8B-B14F-4D97-AF65-F5344CB8AC3E}">
        <p14:creationId xmlns:p14="http://schemas.microsoft.com/office/powerpoint/2010/main" val="49154130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8457A78-D4AE-8AC0-4F12-25BD07597DEF}"/>
              </a:ext>
            </a:extLst>
          </p:cNvPr>
          <p:cNvSpPr>
            <a:spLocks noGrp="1"/>
          </p:cNvSpPr>
          <p:nvPr>
            <p:ph type="title"/>
          </p:nvPr>
        </p:nvSpPr>
        <p:spPr/>
        <p:txBody>
          <a:bodyPr/>
          <a:lstStyle/>
          <a:p>
            <a:r>
              <a:rPr lang="sl-SI"/>
              <a:t>1.2 DMO – vsebinsko poročilo</a:t>
            </a:r>
          </a:p>
        </p:txBody>
      </p:sp>
      <p:sp>
        <p:nvSpPr>
          <p:cNvPr id="3" name="Označba mesta vsebine 2">
            <a:extLst>
              <a:ext uri="{FF2B5EF4-FFF2-40B4-BE49-F238E27FC236}">
                <a16:creationId xmlns:a16="http://schemas.microsoft.com/office/drawing/2014/main" id="{423ED18E-F08A-AF78-E2B3-FFFFA97B4B46}"/>
              </a:ext>
            </a:extLst>
          </p:cNvPr>
          <p:cNvSpPr>
            <a:spLocks noGrp="1"/>
          </p:cNvSpPr>
          <p:nvPr>
            <p:ph idx="1"/>
          </p:nvPr>
        </p:nvSpPr>
        <p:spPr>
          <a:xfrm>
            <a:off x="414269" y="1304321"/>
            <a:ext cx="11506200" cy="4610713"/>
          </a:xfrm>
        </p:spPr>
        <p:txBody>
          <a:bodyPr vert="horz" lIns="91440" tIns="45720" rIns="91440" bIns="45720" rtlCol="0" anchor="t">
            <a:noAutofit/>
          </a:bodyPr>
          <a:lstStyle/>
          <a:p>
            <a:pPr marL="0" indent="0">
              <a:buNone/>
            </a:pPr>
            <a:r>
              <a:rPr lang="sl-SI" sz="2000" b="1">
                <a:solidFill>
                  <a:srgbClr val="FF6600"/>
                </a:solidFill>
              </a:rPr>
              <a:t>Kras Brkini </a:t>
            </a:r>
            <a:r>
              <a:rPr lang="sl-SI" sz="2000" b="1" err="1">
                <a:solidFill>
                  <a:srgbClr val="FF6600"/>
                </a:solidFill>
              </a:rPr>
              <a:t>Bikes</a:t>
            </a:r>
            <a:r>
              <a:rPr lang="sl-SI" sz="2000" b="1">
                <a:solidFill>
                  <a:srgbClr val="FF6600"/>
                </a:solidFill>
              </a:rPr>
              <a:t>:</a:t>
            </a:r>
          </a:p>
          <a:p>
            <a:r>
              <a:rPr lang="sl-SI" sz="2000">
                <a:ea typeface="+mn-lt"/>
                <a:cs typeface="+mn-lt"/>
              </a:rPr>
              <a:t>Opravljen pregled postaj (MM Ibis d.o.o.); priklop napajanja in delovanje postaj (3/24)</a:t>
            </a:r>
            <a:endParaRPr lang="sl-SI" sz="2000"/>
          </a:p>
          <a:p>
            <a:r>
              <a:rPr lang="sl-SI" sz="2000">
                <a:ea typeface="+mn-lt"/>
                <a:cs typeface="+mn-lt"/>
              </a:rPr>
              <a:t>Začetek obratovanja sistema KBB v 4/24 (zamuda pri dobavi prikolice za razvoz koles in slabo vreme)</a:t>
            </a:r>
          </a:p>
          <a:p>
            <a:r>
              <a:rPr lang="sl-SI" sz="2000">
                <a:ea typeface="+mn-lt"/>
                <a:cs typeface="+mn-lt"/>
              </a:rPr>
              <a:t>8 delujočih postaj, postaja v Pliskovici še ni bila vzpostavljena</a:t>
            </a:r>
            <a:endParaRPr lang="sl-SI" sz="2000"/>
          </a:p>
          <a:p>
            <a:r>
              <a:rPr lang="sl-SI" sz="2000">
                <a:ea typeface="+mn-lt"/>
                <a:cs typeface="+mn-lt"/>
              </a:rPr>
              <a:t>Opravljeni so bili redni tedenski obhodi, kjer je bilo ugotovljeno naslednje stanje:</a:t>
            </a:r>
            <a:endParaRPr lang="sl-SI" sz="2000"/>
          </a:p>
          <a:p>
            <a:pPr lvl="1">
              <a:buFont typeface="Courier New" panose="020B0604020202020204" pitchFamily="34" charset="0"/>
              <a:buChar char="o"/>
            </a:pPr>
            <a:r>
              <a:rPr lang="sl-SI" sz="1800">
                <a:ea typeface="+mn-lt"/>
                <a:cs typeface="+mn-lt"/>
              </a:rPr>
              <a:t>10 koles je bilo okvarjenih – servis 7-8/24</a:t>
            </a:r>
          </a:p>
          <a:p>
            <a:pPr lvl="1">
              <a:buFont typeface="Courier New" panose="020B0604020202020204" pitchFamily="34" charset="0"/>
              <a:buChar char="o"/>
            </a:pPr>
            <a:r>
              <a:rPr lang="sl-SI" sz="1800">
                <a:ea typeface="+mn-lt"/>
                <a:cs typeface="+mn-lt"/>
              </a:rPr>
              <a:t>Na različnih postajah je okvarjenih skupno 13 ključavnic, za popravilo katerih je podjetje MM IBIS d.o.o. občinam poslalo predračune občinam za zamenjavo (13.240,27 eur z DDV)</a:t>
            </a:r>
          </a:p>
          <a:p>
            <a:pPr lvl="1">
              <a:buFont typeface="Courier New" panose="020B0604020202020204" pitchFamily="34" charset="0"/>
              <a:buChar char="o"/>
            </a:pPr>
            <a:r>
              <a:rPr lang="sl-SI" sz="1800">
                <a:ea typeface="+mn-lt"/>
                <a:cs typeface="+mn-lt"/>
              </a:rPr>
              <a:t>Kolesa so tudi sicer vizualno v dokaj slabem stanju zaradi vremenskih vplivov</a:t>
            </a:r>
            <a:endParaRPr lang="sl-SI" sz="1800"/>
          </a:p>
          <a:p>
            <a:pPr>
              <a:spcBef>
                <a:spcPts val="55"/>
              </a:spcBef>
            </a:pPr>
            <a:r>
              <a:rPr lang="sl-SI" sz="2000">
                <a:ea typeface="+mn-lt"/>
                <a:cs typeface="+mn-lt"/>
              </a:rPr>
              <a:t>S 1. 7. sklenjena pogodba za vzdrževanje in servisiranje sistema za izposojo koles z </a:t>
            </a:r>
            <a:r>
              <a:rPr lang="sl-SI" sz="2000" err="1">
                <a:ea typeface="+mn-lt"/>
                <a:cs typeface="+mn-lt"/>
              </a:rPr>
              <a:t>AlMi</a:t>
            </a:r>
            <a:r>
              <a:rPr lang="sl-SI" sz="2000">
                <a:ea typeface="+mn-lt"/>
                <a:cs typeface="+mn-lt"/>
              </a:rPr>
              <a:t> </a:t>
            </a:r>
            <a:r>
              <a:rPr lang="sl-SI" sz="2000" err="1">
                <a:ea typeface="+mn-lt"/>
                <a:cs typeface="+mn-lt"/>
              </a:rPr>
              <a:t>tech</a:t>
            </a:r>
            <a:r>
              <a:rPr lang="sl-SI" sz="2000">
                <a:ea typeface="+mn-lt"/>
                <a:cs typeface="+mn-lt"/>
              </a:rPr>
              <a:t> d.o.o. </a:t>
            </a:r>
          </a:p>
          <a:p>
            <a:pPr>
              <a:spcBef>
                <a:spcPts val="55"/>
              </a:spcBef>
            </a:pPr>
            <a:r>
              <a:rPr lang="sl-SI" sz="2000">
                <a:ea typeface="+mn-lt"/>
                <a:cs typeface="+mn-lt"/>
              </a:rPr>
              <a:t>Izvedba </a:t>
            </a:r>
            <a:r>
              <a:rPr lang="sl-SI" sz="2000" err="1">
                <a:ea typeface="+mn-lt"/>
                <a:cs typeface="+mn-lt"/>
              </a:rPr>
              <a:t>promo</a:t>
            </a:r>
            <a:r>
              <a:rPr lang="sl-SI" sz="2000">
                <a:ea typeface="+mn-lt"/>
                <a:cs typeface="+mn-lt"/>
              </a:rPr>
              <a:t> dogodkov: 4/24 Več zdravja na delavnem mestu, 8/24 S Kras Brkini </a:t>
            </a:r>
            <a:r>
              <a:rPr lang="sl-SI" sz="2000" err="1">
                <a:ea typeface="+mn-lt"/>
                <a:cs typeface="+mn-lt"/>
              </a:rPr>
              <a:t>bikes</a:t>
            </a:r>
            <a:r>
              <a:rPr lang="sl-SI" sz="2000">
                <a:ea typeface="+mn-lt"/>
                <a:cs typeface="+mn-lt"/>
              </a:rPr>
              <a:t> v Lipico na </a:t>
            </a:r>
            <a:r>
              <a:rPr lang="sl-SI" sz="2000" err="1">
                <a:ea typeface="+mn-lt"/>
                <a:cs typeface="+mn-lt"/>
              </a:rPr>
              <a:t>disc</a:t>
            </a:r>
            <a:r>
              <a:rPr lang="sl-SI" sz="2000">
                <a:ea typeface="+mn-lt"/>
                <a:cs typeface="+mn-lt"/>
              </a:rPr>
              <a:t> golf; 9/24 Spodbujanje trajnostne mobilnosti: s Kras Brkini </a:t>
            </a:r>
            <a:r>
              <a:rPr lang="sl-SI" sz="2000" err="1">
                <a:ea typeface="+mn-lt"/>
                <a:cs typeface="+mn-lt"/>
              </a:rPr>
              <a:t>Bikes</a:t>
            </a:r>
            <a:r>
              <a:rPr lang="sl-SI" sz="2000">
                <a:ea typeface="+mn-lt"/>
                <a:cs typeface="+mn-lt"/>
              </a:rPr>
              <a:t> do Kosovelj v okviru Evropskega tedna mobilnosti; </a:t>
            </a:r>
            <a:r>
              <a:rPr lang="sl-SI" sz="2000" err="1">
                <a:ea typeface="+mn-lt"/>
                <a:cs typeface="+mn-lt"/>
              </a:rPr>
              <a:t>digital</a:t>
            </a:r>
            <a:r>
              <a:rPr lang="sl-SI" sz="2000">
                <a:ea typeface="+mn-lt"/>
                <a:cs typeface="+mn-lt"/>
              </a:rPr>
              <a:t> promocija na kanalih ORA (FB, IG)</a:t>
            </a:r>
          </a:p>
          <a:p>
            <a:pPr>
              <a:spcBef>
                <a:spcPts val="55"/>
              </a:spcBef>
            </a:pPr>
            <a:r>
              <a:rPr lang="sl-SI" sz="1800">
                <a:latin typeface="Aptos" panose="020B0004020202020204" pitchFamily="34" charset="0"/>
                <a:ea typeface="Calibri" panose="020F0502020204030204" pitchFamily="34" charset="0"/>
              </a:rPr>
              <a:t>31. oktobrom se je sezona izposoj koles zaključila in kolesa so bila odpeljana v hrambo</a:t>
            </a:r>
          </a:p>
          <a:p>
            <a:r>
              <a:rPr lang="sl-SI" sz="2000">
                <a:ea typeface="+mn-lt"/>
                <a:cs typeface="+mn-lt"/>
              </a:rPr>
              <a:t>Število izposoj v letu 2024 1-10/24: 415 izposoj, prihodki ORA z DDV 1.055 eur, </a:t>
            </a:r>
            <a:r>
              <a:rPr lang="sl-SI" sz="2000" err="1">
                <a:ea typeface="+mn-lt"/>
                <a:cs typeface="+mn-lt"/>
              </a:rPr>
              <a:t>extra</a:t>
            </a:r>
            <a:r>
              <a:rPr lang="sl-SI" sz="2000">
                <a:ea typeface="+mn-lt"/>
                <a:cs typeface="+mn-lt"/>
              </a:rPr>
              <a:t> še prihodki Občin preko UJP sistema</a:t>
            </a:r>
          </a:p>
          <a:p>
            <a:pPr marL="0" indent="0">
              <a:buNone/>
            </a:pPr>
            <a:endParaRPr lang="sl-SI" sz="2000"/>
          </a:p>
        </p:txBody>
      </p:sp>
    </p:spTree>
    <p:extLst>
      <p:ext uri="{BB962C8B-B14F-4D97-AF65-F5344CB8AC3E}">
        <p14:creationId xmlns:p14="http://schemas.microsoft.com/office/powerpoint/2010/main" val="393858749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C6E95BB1-5DEA-F109-CE98-5FDC7EAA2CD5}"/>
              </a:ext>
            </a:extLst>
          </p:cNvPr>
          <p:cNvSpPr>
            <a:spLocks noGrp="1"/>
          </p:cNvSpPr>
          <p:nvPr>
            <p:ph type="title"/>
          </p:nvPr>
        </p:nvSpPr>
        <p:spPr>
          <a:xfrm>
            <a:off x="838200" y="365125"/>
            <a:ext cx="9200535" cy="1325563"/>
          </a:xfrm>
        </p:spPr>
        <p:txBody>
          <a:bodyPr/>
          <a:lstStyle/>
          <a:p>
            <a:r>
              <a:rPr lang="sl-SI"/>
              <a:t>1.2 DMO – projekti</a:t>
            </a:r>
          </a:p>
        </p:txBody>
      </p:sp>
      <p:sp>
        <p:nvSpPr>
          <p:cNvPr id="3" name="Označba mesta vsebine 2">
            <a:extLst>
              <a:ext uri="{FF2B5EF4-FFF2-40B4-BE49-F238E27FC236}">
                <a16:creationId xmlns:a16="http://schemas.microsoft.com/office/drawing/2014/main" id="{07FBEFBF-E06A-29E4-4E84-C43AEEFE863B}"/>
              </a:ext>
            </a:extLst>
          </p:cNvPr>
          <p:cNvSpPr>
            <a:spLocks noGrp="1"/>
          </p:cNvSpPr>
          <p:nvPr>
            <p:ph idx="1"/>
          </p:nvPr>
        </p:nvSpPr>
        <p:spPr>
          <a:xfrm>
            <a:off x="838199" y="1500564"/>
            <a:ext cx="11268075" cy="4842483"/>
          </a:xfrm>
        </p:spPr>
        <p:txBody>
          <a:bodyPr>
            <a:noAutofit/>
          </a:bodyPr>
          <a:lstStyle/>
          <a:p>
            <a:pPr marL="0" indent="0">
              <a:buNone/>
            </a:pPr>
            <a:r>
              <a:rPr lang="sl-SI" sz="2000" b="1">
                <a:solidFill>
                  <a:srgbClr val="FF6600"/>
                </a:solidFill>
              </a:rPr>
              <a:t>PROJEKTI V IZVAJANJU: </a:t>
            </a:r>
          </a:p>
          <a:p>
            <a:pPr marL="0" indent="0">
              <a:spcBef>
                <a:spcPts val="600"/>
              </a:spcBef>
              <a:buNone/>
            </a:pPr>
            <a:r>
              <a:rPr lang="sl-SI" sz="2000" b="1"/>
              <a:t>Kras Carso II - Izvedba promocijskih aktivnosti za </a:t>
            </a:r>
            <a:r>
              <a:rPr lang="sl-SI" sz="2000" b="1" err="1"/>
              <a:t>geopark</a:t>
            </a:r>
            <a:r>
              <a:rPr lang="sl-SI" sz="2000" b="1"/>
              <a:t> Kras Carso:</a:t>
            </a:r>
          </a:p>
          <a:p>
            <a:pPr>
              <a:spcBef>
                <a:spcPts val="600"/>
              </a:spcBef>
            </a:pPr>
            <a:r>
              <a:rPr lang="sl-SI" sz="2000"/>
              <a:t>Priprava komunikacijske strategije</a:t>
            </a:r>
          </a:p>
          <a:p>
            <a:pPr>
              <a:spcBef>
                <a:spcPts val="600"/>
              </a:spcBef>
            </a:pPr>
            <a:r>
              <a:rPr lang="sl-SI" sz="2000"/>
              <a:t>Priprava pristajalne strani za </a:t>
            </a:r>
            <a:r>
              <a:rPr lang="sl-SI" sz="2000" err="1"/>
              <a:t>geopark</a:t>
            </a:r>
            <a:r>
              <a:rPr lang="sl-SI" sz="2000"/>
              <a:t>: https://www.visitkras.info/edino-kras</a:t>
            </a:r>
          </a:p>
          <a:p>
            <a:pPr>
              <a:spcBef>
                <a:spcPts val="600"/>
              </a:spcBef>
            </a:pPr>
            <a:r>
              <a:rPr lang="sl-SI" sz="2000"/>
              <a:t>Izvedba </a:t>
            </a:r>
            <a:r>
              <a:rPr lang="sl-SI" sz="2000" err="1"/>
              <a:t>dig</a:t>
            </a:r>
            <a:r>
              <a:rPr lang="sl-SI" sz="2000"/>
              <a:t>. oglaševanja kampanja #Edino Kras“ v Slo, Italiji, Avstriji (ob meji) in tujci v Sloveniji</a:t>
            </a:r>
          </a:p>
          <a:p>
            <a:pPr>
              <a:spcBef>
                <a:spcPts val="600"/>
              </a:spcBef>
            </a:pPr>
            <a:r>
              <a:rPr lang="sl-SI" sz="2000"/>
              <a:t>V 5/24 organizacija študijske ture, 11 TO/TA iz angl. držav</a:t>
            </a:r>
          </a:p>
          <a:p>
            <a:pPr>
              <a:spcBef>
                <a:spcPts val="600"/>
              </a:spcBef>
            </a:pPr>
            <a:r>
              <a:rPr lang="sl-SI" sz="2000"/>
              <a:t>V 5/24 organizacija novinarske ture z prepoznavno italijansko pohodnico in novinarko Valentina Lo Surdo in 2 </a:t>
            </a:r>
            <a:r>
              <a:rPr lang="sl-SI" sz="2000" err="1"/>
              <a:t>influencerja</a:t>
            </a:r>
            <a:r>
              <a:rPr lang="sl-SI" sz="2000"/>
              <a:t> </a:t>
            </a:r>
            <a:r>
              <a:rPr lang="sl-SI" sz="2000" b="0" i="0">
                <a:solidFill>
                  <a:srgbClr val="050505"/>
                </a:solidFill>
                <a:effectLst/>
                <a:highlight>
                  <a:srgbClr val="FFFFFF"/>
                </a:highlight>
              </a:rPr>
              <a:t>@terriracconta in @befric</a:t>
            </a:r>
            <a:endParaRPr lang="sl-SI" sz="2000"/>
          </a:p>
          <a:p>
            <a:pPr>
              <a:spcBef>
                <a:spcPts val="600"/>
              </a:spcBef>
            </a:pPr>
            <a:r>
              <a:rPr lang="sl-SI" sz="2000"/>
              <a:t>Priprava PR članka v najbolj prepoznavni italijanski reviji za </a:t>
            </a:r>
            <a:r>
              <a:rPr lang="sl-SI" sz="2000" err="1"/>
              <a:t>outdoor</a:t>
            </a:r>
            <a:r>
              <a:rPr lang="sl-SI" sz="2000"/>
              <a:t> Meridian (objava v 8/24 in 9/24)</a:t>
            </a:r>
          </a:p>
          <a:p>
            <a:pPr>
              <a:spcBef>
                <a:spcPts val="600"/>
              </a:spcBef>
            </a:pPr>
            <a:r>
              <a:rPr lang="sl-SI" sz="2000" err="1"/>
              <a:t>Geopark</a:t>
            </a:r>
            <a:r>
              <a:rPr lang="sl-SI" sz="2000"/>
              <a:t> brošura v pripravi</a:t>
            </a:r>
          </a:p>
          <a:p>
            <a:pPr>
              <a:spcBef>
                <a:spcPts val="600"/>
              </a:spcBef>
            </a:pPr>
            <a:r>
              <a:rPr lang="sl-SI" sz="2000"/>
              <a:t>Priprava novih video oglasov za skupno čezmejno območje (5 videov za 2025 pomlad in jesen)</a:t>
            </a:r>
          </a:p>
          <a:p>
            <a:pPr>
              <a:spcBef>
                <a:spcPts val="600"/>
              </a:spcBef>
            </a:pPr>
            <a:r>
              <a:rPr lang="sl-SI" sz="2000"/>
              <a:t>18. 11. organizacija drugega čezmejnega srečanja za ponudnike</a:t>
            </a:r>
          </a:p>
          <a:p>
            <a:pPr>
              <a:spcBef>
                <a:spcPts val="600"/>
              </a:spcBef>
            </a:pPr>
            <a:r>
              <a:rPr lang="sl-SI" sz="2000" b="1"/>
              <a:t>Organizacija Festivala kraška gmajna, od 13. 4. do 12. 5. 2024 in od 21. 9. do 20. 10. 2024</a:t>
            </a:r>
          </a:p>
        </p:txBody>
      </p:sp>
    </p:spTree>
    <p:extLst>
      <p:ext uri="{BB962C8B-B14F-4D97-AF65-F5344CB8AC3E}">
        <p14:creationId xmlns:p14="http://schemas.microsoft.com/office/powerpoint/2010/main" val="58116397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C6E95BB1-5DEA-F109-CE98-5FDC7EAA2CD5}"/>
              </a:ext>
            </a:extLst>
          </p:cNvPr>
          <p:cNvSpPr>
            <a:spLocks noGrp="1"/>
          </p:cNvSpPr>
          <p:nvPr>
            <p:ph type="title"/>
          </p:nvPr>
        </p:nvSpPr>
        <p:spPr>
          <a:xfrm>
            <a:off x="838200" y="365125"/>
            <a:ext cx="9200535" cy="1325563"/>
          </a:xfrm>
        </p:spPr>
        <p:txBody>
          <a:bodyPr/>
          <a:lstStyle/>
          <a:p>
            <a:r>
              <a:rPr lang="sl-SI"/>
              <a:t>1.2 DMO – projekti</a:t>
            </a:r>
          </a:p>
        </p:txBody>
      </p:sp>
      <p:sp>
        <p:nvSpPr>
          <p:cNvPr id="3" name="Označba mesta vsebine 2">
            <a:extLst>
              <a:ext uri="{FF2B5EF4-FFF2-40B4-BE49-F238E27FC236}">
                <a16:creationId xmlns:a16="http://schemas.microsoft.com/office/drawing/2014/main" id="{07FBEFBF-E06A-29E4-4E84-C43AEEFE863B}"/>
              </a:ext>
            </a:extLst>
          </p:cNvPr>
          <p:cNvSpPr>
            <a:spLocks noGrp="1"/>
          </p:cNvSpPr>
          <p:nvPr>
            <p:ph idx="1"/>
          </p:nvPr>
        </p:nvSpPr>
        <p:spPr>
          <a:xfrm>
            <a:off x="838200" y="1504950"/>
            <a:ext cx="10606548" cy="4672013"/>
          </a:xfrm>
        </p:spPr>
        <p:txBody>
          <a:bodyPr vert="horz" lIns="91440" tIns="45720" rIns="91440" bIns="45720" rtlCol="0" anchor="t">
            <a:normAutofit fontScale="92500" lnSpcReduction="20000"/>
          </a:bodyPr>
          <a:lstStyle/>
          <a:p>
            <a:pPr marL="0" indent="0">
              <a:buNone/>
            </a:pPr>
            <a:r>
              <a:rPr lang="sl-SI" sz="2000" b="1">
                <a:solidFill>
                  <a:srgbClr val="FF6600"/>
                </a:solidFill>
              </a:rPr>
              <a:t>PROJEKTI V IZVAJANJU: </a:t>
            </a:r>
          </a:p>
          <a:p>
            <a:pPr marL="0" indent="0">
              <a:spcBef>
                <a:spcPts val="600"/>
              </a:spcBef>
              <a:buNone/>
            </a:pPr>
            <a:r>
              <a:rPr lang="sl-SI" sz="2000" b="1"/>
              <a:t>Veriga </a:t>
            </a:r>
            <a:r>
              <a:rPr lang="sl-SI" sz="2000" b="1" err="1"/>
              <a:t>eko</a:t>
            </a:r>
            <a:r>
              <a:rPr lang="sl-SI" sz="2000" b="1"/>
              <a:t> zelišč od Dolenjske do Krasa:</a:t>
            </a:r>
          </a:p>
          <a:p>
            <a:pPr rtl="0">
              <a:spcBef>
                <a:spcPts val="600"/>
              </a:spcBef>
              <a:buFont typeface="Arial" panose="020B0604020202020204" pitchFamily="34" charset="0"/>
              <a:buChar char="•"/>
            </a:pPr>
            <a:r>
              <a:rPr lang="sl-SI" sz="2000"/>
              <a:t>Izobraževalna ekskurzija z ogledom dobrih praks na Dolenjsko za ponudnike (10. 4. 2024)</a:t>
            </a:r>
          </a:p>
          <a:p>
            <a:pPr rtl="0">
              <a:spcBef>
                <a:spcPts val="600"/>
              </a:spcBef>
              <a:buFont typeface="Arial" panose="020B0604020202020204" pitchFamily="34" charset="0"/>
              <a:buChar char="•"/>
            </a:pPr>
            <a:r>
              <a:rPr lang="sl-SI" sz="2000"/>
              <a:t>Izvedba zeliščnega naravoslovnega dne za učence 6. razreda OŠ Komen (19. 6. 2024)</a:t>
            </a:r>
          </a:p>
          <a:p>
            <a:pPr>
              <a:spcBef>
                <a:spcPts val="600"/>
              </a:spcBef>
            </a:pPr>
            <a:r>
              <a:rPr lang="sl-SI" sz="2000"/>
              <a:t>Organizacija in izvedba novinarske ture – novinarji iz Italije (17.-19. 6. 2024)</a:t>
            </a:r>
          </a:p>
          <a:p>
            <a:pPr>
              <a:spcBef>
                <a:spcPts val="600"/>
              </a:spcBef>
            </a:pPr>
            <a:r>
              <a:rPr lang="sl-SI" sz="2000">
                <a:ea typeface="+mn-lt"/>
                <a:cs typeface="+mn-lt"/>
              </a:rPr>
              <a:t>Priprava ozaveščevalnega videa vseh LAS in posameznega videa za LAS KIB</a:t>
            </a:r>
          </a:p>
          <a:p>
            <a:pPr>
              <a:spcBef>
                <a:spcPts val="600"/>
              </a:spcBef>
            </a:pPr>
            <a:r>
              <a:rPr lang="sl-SI" sz="2000">
                <a:ea typeface="+mn-lt"/>
                <a:cs typeface="+mn-lt"/>
              </a:rPr>
              <a:t>Izvedba delavnic in predavanj v sodelovanju s projektnimi partnerji na območju LAS KIB</a:t>
            </a:r>
          </a:p>
          <a:p>
            <a:pPr>
              <a:spcBef>
                <a:spcPts val="600"/>
              </a:spcBef>
            </a:pPr>
            <a:r>
              <a:rPr lang="sl-SI" sz="2000">
                <a:ea typeface="+mn-lt"/>
                <a:cs typeface="+mn-lt"/>
              </a:rPr>
              <a:t>Izvedba študijske ture v Srbijo v sodelovanju s tujim partnerjem LAS </a:t>
            </a:r>
            <a:r>
              <a:rPr lang="sl-SI" sz="2000" err="1">
                <a:ea typeface="+mn-lt"/>
                <a:cs typeface="+mn-lt"/>
              </a:rPr>
              <a:t>Čačak</a:t>
            </a:r>
            <a:r>
              <a:rPr lang="sl-SI" sz="2000">
                <a:ea typeface="+mn-lt"/>
                <a:cs typeface="+mn-lt"/>
              </a:rPr>
              <a:t> – Gornji </a:t>
            </a:r>
            <a:r>
              <a:rPr lang="sl-SI" sz="2000" err="1">
                <a:ea typeface="+mn-lt"/>
                <a:cs typeface="+mn-lt"/>
              </a:rPr>
              <a:t>Milanovac</a:t>
            </a:r>
            <a:endParaRPr lang="sl-SI" sz="2000">
              <a:ea typeface="+mn-lt"/>
              <a:cs typeface="+mn-lt"/>
            </a:endParaRPr>
          </a:p>
          <a:p>
            <a:pPr>
              <a:spcBef>
                <a:spcPts val="600"/>
              </a:spcBef>
            </a:pPr>
            <a:r>
              <a:rPr lang="sl-SI" sz="2000">
                <a:ea typeface="+mn-lt"/>
                <a:cs typeface="+mn-lt"/>
              </a:rPr>
              <a:t>Priprava skupnega Načrta za prenos znanja, izmenjavo in implementacijo dobrih praks razvitih na področju ekološke pridelave in predelave zelišč </a:t>
            </a:r>
          </a:p>
          <a:p>
            <a:pPr>
              <a:spcBef>
                <a:spcPts val="600"/>
              </a:spcBef>
            </a:pPr>
            <a:r>
              <a:rPr lang="sl-SI" sz="2000"/>
              <a:t>Izvedba zaključnega dogodka v Štanjelu ter ogleda dobrih praks Domačije </a:t>
            </a:r>
            <a:r>
              <a:rPr lang="sl-SI" sz="2000" err="1"/>
              <a:t>Belajevi</a:t>
            </a:r>
            <a:r>
              <a:rPr lang="sl-SI" sz="2000"/>
              <a:t> (Kačiče, Štanjel, 22. 9. 2024)</a:t>
            </a:r>
          </a:p>
          <a:p>
            <a:pPr marL="0" indent="0">
              <a:buNone/>
            </a:pPr>
            <a:endParaRPr lang="sl-SI" sz="2000">
              <a:ea typeface="+mn-lt"/>
              <a:cs typeface="+mn-lt"/>
            </a:endParaRPr>
          </a:p>
          <a:p>
            <a:pPr marL="0" indent="0">
              <a:buNone/>
            </a:pPr>
            <a:r>
              <a:rPr lang="sl-SI" sz="2000" b="1">
                <a:solidFill>
                  <a:srgbClr val="FF6600"/>
                </a:solidFill>
              </a:rPr>
              <a:t>PRIJAVE NA RAZPISE - odobreno:</a:t>
            </a:r>
          </a:p>
          <a:p>
            <a:r>
              <a:rPr lang="sl-SI" sz="2000"/>
              <a:t>Javni razpis za sofinanciranje aktivnosti promocije turistične ponudbe vodilnih turističnih destinacij v Sloveniji (STO) v letu 2024 v vrednosti 31.000 € - priprava zaključnega poročila v oktobru</a:t>
            </a:r>
          </a:p>
          <a:p>
            <a:endParaRPr lang="sl-SI" sz="2000"/>
          </a:p>
        </p:txBody>
      </p:sp>
      <p:sp>
        <p:nvSpPr>
          <p:cNvPr id="4" name="Označba mesta vsebine 2">
            <a:extLst>
              <a:ext uri="{FF2B5EF4-FFF2-40B4-BE49-F238E27FC236}">
                <a16:creationId xmlns:a16="http://schemas.microsoft.com/office/drawing/2014/main" id="{C8A0E6DB-245C-7D9C-5FB4-3F6133122C98}"/>
              </a:ext>
            </a:extLst>
          </p:cNvPr>
          <p:cNvSpPr txBox="1">
            <a:spLocks/>
          </p:cNvSpPr>
          <p:nvPr/>
        </p:nvSpPr>
        <p:spPr>
          <a:xfrm>
            <a:off x="7342239" y="1825625"/>
            <a:ext cx="4687529"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sl-SI"/>
          </a:p>
        </p:txBody>
      </p:sp>
      <p:sp>
        <p:nvSpPr>
          <p:cNvPr id="5" name="Označba mesta vsebine 2">
            <a:extLst>
              <a:ext uri="{FF2B5EF4-FFF2-40B4-BE49-F238E27FC236}">
                <a16:creationId xmlns:a16="http://schemas.microsoft.com/office/drawing/2014/main" id="{C8A0E6DB-245C-7D9C-5FB4-3F6133122C98}"/>
              </a:ext>
            </a:extLst>
          </p:cNvPr>
          <p:cNvSpPr txBox="1">
            <a:spLocks/>
          </p:cNvSpPr>
          <p:nvPr/>
        </p:nvSpPr>
        <p:spPr>
          <a:xfrm>
            <a:off x="838200" y="4540093"/>
            <a:ext cx="11452698" cy="102988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sl-SI" sz="1800"/>
          </a:p>
        </p:txBody>
      </p:sp>
    </p:spTree>
    <p:extLst>
      <p:ext uri="{BB962C8B-B14F-4D97-AF65-F5344CB8AC3E}">
        <p14:creationId xmlns:p14="http://schemas.microsoft.com/office/powerpoint/2010/main" val="89531169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7098B42-E2D3-26FE-C691-4440BF96FEEE}"/>
              </a:ext>
            </a:extLst>
          </p:cNvPr>
          <p:cNvSpPr>
            <a:spLocks noGrp="1"/>
          </p:cNvSpPr>
          <p:nvPr>
            <p:ph type="title"/>
          </p:nvPr>
        </p:nvSpPr>
        <p:spPr/>
        <p:txBody>
          <a:bodyPr/>
          <a:lstStyle/>
          <a:p>
            <a:r>
              <a:rPr lang="sl-SI"/>
              <a:t>1.3 Enota Komen – vsebinsko poročilo</a:t>
            </a:r>
          </a:p>
        </p:txBody>
      </p:sp>
      <p:sp>
        <p:nvSpPr>
          <p:cNvPr id="3" name="Označba mesta vsebine 2">
            <a:extLst>
              <a:ext uri="{FF2B5EF4-FFF2-40B4-BE49-F238E27FC236}">
                <a16:creationId xmlns:a16="http://schemas.microsoft.com/office/drawing/2014/main" id="{C642C005-5486-CCB2-2941-B0FB158386FD}"/>
              </a:ext>
            </a:extLst>
          </p:cNvPr>
          <p:cNvSpPr>
            <a:spLocks noGrp="1"/>
          </p:cNvSpPr>
          <p:nvPr>
            <p:ph idx="1"/>
          </p:nvPr>
        </p:nvSpPr>
        <p:spPr>
          <a:xfrm>
            <a:off x="481584" y="1335025"/>
            <a:ext cx="10792968" cy="2231135"/>
          </a:xfrm>
        </p:spPr>
        <p:txBody>
          <a:bodyPr>
            <a:normAutofit fontScale="70000" lnSpcReduction="20000"/>
          </a:bodyPr>
          <a:lstStyle/>
          <a:p>
            <a:pPr marL="0" indent="0">
              <a:spcAft>
                <a:spcPts val="600"/>
              </a:spcAft>
              <a:buNone/>
            </a:pPr>
            <a:r>
              <a:rPr lang="sl-SI" sz="2900" b="1">
                <a:solidFill>
                  <a:srgbClr val="FF6600"/>
                </a:solidFill>
              </a:rPr>
              <a:t>1.3.1. TURISTIČNO INFORMACIJSKA DEJAVNOST</a:t>
            </a:r>
          </a:p>
          <a:p>
            <a:pPr marL="0" indent="0">
              <a:lnSpc>
                <a:spcPct val="120000"/>
              </a:lnSpc>
              <a:spcBef>
                <a:spcPts val="0"/>
              </a:spcBef>
              <a:spcAft>
                <a:spcPts val="600"/>
              </a:spcAft>
              <a:buNone/>
            </a:pPr>
            <a:r>
              <a:rPr lang="sl-SI" sz="1800">
                <a:solidFill>
                  <a:srgbClr val="000000"/>
                </a:solidFill>
                <a:effectLst/>
                <a:highlight>
                  <a:srgbClr val="FFFFFF"/>
                </a:highlight>
                <a:latin typeface="+mj-lt"/>
                <a:ea typeface="Times New Roman" panose="02020603050405020304" pitchFamily="18" charset="0"/>
              </a:rPr>
              <a:t>Enota Komen je sestavljena iz naslednjih vsebinskih sklopov:</a:t>
            </a:r>
            <a:endParaRPr lang="sl-SI" sz="1800">
              <a:effectLst/>
              <a:latin typeface="+mj-lt"/>
              <a:ea typeface="Times New Roman" panose="02020603050405020304" pitchFamily="18" charset="0"/>
            </a:endParaRPr>
          </a:p>
          <a:p>
            <a:pPr marL="342900" lvl="0" indent="-342900">
              <a:lnSpc>
                <a:spcPct val="120000"/>
              </a:lnSpc>
              <a:spcBef>
                <a:spcPts val="0"/>
              </a:spcBef>
              <a:buFont typeface="Times New Roman" panose="02020603050405020304" pitchFamily="18" charset="0"/>
              <a:buChar char="-"/>
            </a:pPr>
            <a:r>
              <a:rPr lang="sl-SI" sz="1800">
                <a:solidFill>
                  <a:srgbClr val="000000"/>
                </a:solidFill>
                <a:effectLst/>
                <a:highlight>
                  <a:srgbClr val="FFFFFF"/>
                </a:highlight>
                <a:latin typeface="+mj-lt"/>
                <a:ea typeface="Times New Roman" panose="02020603050405020304" pitchFamily="18" charset="0"/>
              </a:rPr>
              <a:t>turistično informacijska dejavnost;</a:t>
            </a:r>
            <a:endParaRPr lang="sl-SI" sz="1800">
              <a:effectLst/>
              <a:latin typeface="+mj-lt"/>
              <a:ea typeface="Times New Roman" panose="02020603050405020304" pitchFamily="18" charset="0"/>
            </a:endParaRPr>
          </a:p>
          <a:p>
            <a:pPr marL="342900" lvl="0" indent="-342900">
              <a:lnSpc>
                <a:spcPct val="120000"/>
              </a:lnSpc>
              <a:spcBef>
                <a:spcPts val="0"/>
              </a:spcBef>
              <a:buFont typeface="Times New Roman" panose="02020603050405020304" pitchFamily="18" charset="0"/>
              <a:buChar char="-"/>
            </a:pPr>
            <a:r>
              <a:rPr lang="sl-SI" sz="1800">
                <a:solidFill>
                  <a:srgbClr val="000000"/>
                </a:solidFill>
                <a:effectLst/>
                <a:highlight>
                  <a:srgbClr val="FFFFFF"/>
                </a:highlight>
                <a:latin typeface="+mj-lt"/>
                <a:ea typeface="Times New Roman" panose="02020603050405020304" pitchFamily="18" charset="0"/>
              </a:rPr>
              <a:t>prireditve;</a:t>
            </a:r>
            <a:endParaRPr lang="sl-SI" sz="1800">
              <a:effectLst/>
              <a:latin typeface="+mj-lt"/>
              <a:ea typeface="Times New Roman" panose="02020603050405020304" pitchFamily="18" charset="0"/>
            </a:endParaRPr>
          </a:p>
          <a:p>
            <a:pPr marL="342900" lvl="0" indent="-342900">
              <a:lnSpc>
                <a:spcPct val="120000"/>
              </a:lnSpc>
              <a:spcBef>
                <a:spcPts val="0"/>
              </a:spcBef>
              <a:buFont typeface="Times New Roman" panose="02020603050405020304" pitchFamily="18" charset="0"/>
              <a:buChar char="-"/>
            </a:pPr>
            <a:r>
              <a:rPr lang="sl-SI" sz="1800">
                <a:solidFill>
                  <a:srgbClr val="000000"/>
                </a:solidFill>
                <a:effectLst/>
                <a:highlight>
                  <a:srgbClr val="FFFFFF"/>
                </a:highlight>
                <a:latin typeface="+mj-lt"/>
                <a:ea typeface="Times New Roman" panose="02020603050405020304" pitchFamily="18" charset="0"/>
              </a:rPr>
              <a:t>upravljanje z objekti;</a:t>
            </a:r>
            <a:endParaRPr lang="sl-SI" sz="1800">
              <a:effectLst/>
              <a:latin typeface="+mj-lt"/>
              <a:ea typeface="Times New Roman" panose="02020603050405020304" pitchFamily="18" charset="0"/>
            </a:endParaRPr>
          </a:p>
          <a:p>
            <a:pPr marL="342900" lvl="0" indent="-342900">
              <a:lnSpc>
                <a:spcPct val="120000"/>
              </a:lnSpc>
              <a:spcBef>
                <a:spcPts val="0"/>
              </a:spcBef>
              <a:buFont typeface="Times New Roman" panose="02020603050405020304" pitchFamily="18" charset="0"/>
              <a:buChar char="-"/>
            </a:pPr>
            <a:r>
              <a:rPr lang="sl-SI" sz="1800">
                <a:solidFill>
                  <a:srgbClr val="000000"/>
                </a:solidFill>
                <a:effectLst/>
                <a:highlight>
                  <a:srgbClr val="FFFFFF"/>
                </a:highlight>
                <a:latin typeface="+mj-lt"/>
                <a:ea typeface="Times New Roman" panose="02020603050405020304" pitchFamily="18" charset="0"/>
              </a:rPr>
              <a:t>promocija;</a:t>
            </a:r>
            <a:endParaRPr lang="sl-SI" sz="1800">
              <a:effectLst/>
              <a:latin typeface="+mj-lt"/>
              <a:ea typeface="Times New Roman" panose="02020603050405020304" pitchFamily="18" charset="0"/>
            </a:endParaRPr>
          </a:p>
          <a:p>
            <a:pPr marL="342900" lvl="0" indent="-342900">
              <a:lnSpc>
                <a:spcPct val="120000"/>
              </a:lnSpc>
              <a:spcBef>
                <a:spcPts val="0"/>
              </a:spcBef>
              <a:spcAft>
                <a:spcPts val="600"/>
              </a:spcAft>
              <a:buFont typeface="Times New Roman" panose="02020603050405020304" pitchFamily="18" charset="0"/>
              <a:buChar char="-"/>
            </a:pPr>
            <a:r>
              <a:rPr lang="sl-SI" sz="1800">
                <a:solidFill>
                  <a:srgbClr val="000000"/>
                </a:solidFill>
                <a:effectLst/>
                <a:highlight>
                  <a:srgbClr val="FFFFFF"/>
                </a:highlight>
                <a:latin typeface="+mj-lt"/>
                <a:ea typeface="Times New Roman" panose="02020603050405020304" pitchFamily="18" charset="0"/>
              </a:rPr>
              <a:t>projekti.</a:t>
            </a:r>
          </a:p>
          <a:p>
            <a:pPr marL="0" lvl="0" indent="0">
              <a:lnSpc>
                <a:spcPct val="120000"/>
              </a:lnSpc>
              <a:spcBef>
                <a:spcPts val="0"/>
              </a:spcBef>
              <a:buNone/>
            </a:pPr>
            <a:r>
              <a:rPr lang="sl-SI" sz="1800">
                <a:effectLst/>
                <a:latin typeface="+mj-lt"/>
                <a:ea typeface="Times New Roman" panose="02020603050405020304" pitchFamily="18" charset="0"/>
                <a:cs typeface="Aptos" panose="020B0004020202020204" pitchFamily="34" charset="0"/>
              </a:rPr>
              <a:t>Center za obiskovalce Grad Štanjel je lociran je v preddverju Viteške dvorane na Gradu Štanjel in služi kot stična točka vseh grajskih prostorov</a:t>
            </a:r>
            <a:br>
              <a:rPr lang="sl-SI" sz="1800">
                <a:effectLst/>
                <a:latin typeface="+mj-lt"/>
                <a:ea typeface="Times New Roman" panose="02020603050405020304" pitchFamily="18" charset="0"/>
                <a:cs typeface="Aptos" panose="020B0004020202020204" pitchFamily="34" charset="0"/>
              </a:rPr>
            </a:br>
            <a:r>
              <a:rPr lang="sl-SI" sz="1800">
                <a:effectLst/>
                <a:latin typeface="+mj-lt"/>
                <a:ea typeface="Times New Roman" panose="02020603050405020304" pitchFamily="18" charset="0"/>
                <a:cs typeface="Aptos" panose="020B0004020202020204" pitchFamily="34" charset="0"/>
              </a:rPr>
              <a:t>(Galerija Lojzeta Spacala, Muzej Grad Štanjel, Viteška dvorana, Vinoteka Grad Štanjel, Kraška trgovinica, Fabianijeva dvorana, Kvadratni stolp).</a:t>
            </a:r>
            <a:endParaRPr lang="sl-SI" sz="1800">
              <a:effectLst/>
              <a:latin typeface="+mj-lt"/>
              <a:ea typeface="Times New Roman" panose="02020603050405020304" pitchFamily="18" charset="0"/>
            </a:endParaRPr>
          </a:p>
          <a:p>
            <a:pPr marL="0" indent="0">
              <a:buNone/>
            </a:pPr>
            <a:endParaRPr lang="sl-SI" sz="1800"/>
          </a:p>
          <a:p>
            <a:pPr marL="0" indent="0">
              <a:buNone/>
            </a:pPr>
            <a:endParaRPr lang="aa-ET" sz="1800"/>
          </a:p>
        </p:txBody>
      </p:sp>
      <p:sp>
        <p:nvSpPr>
          <p:cNvPr id="11" name="PoljeZBesedilom 10">
            <a:extLst>
              <a:ext uri="{FF2B5EF4-FFF2-40B4-BE49-F238E27FC236}">
                <a16:creationId xmlns:a16="http://schemas.microsoft.com/office/drawing/2014/main" id="{7B0DA532-5F67-C16A-D078-176200A7DFAB}"/>
              </a:ext>
            </a:extLst>
          </p:cNvPr>
          <p:cNvSpPr txBox="1"/>
          <p:nvPr/>
        </p:nvSpPr>
        <p:spPr>
          <a:xfrm>
            <a:off x="6629763" y="4411904"/>
            <a:ext cx="2489260" cy="1585049"/>
          </a:xfrm>
          <a:prstGeom prst="rect">
            <a:avLst/>
          </a:prstGeom>
          <a:noFill/>
        </p:spPr>
        <p:txBody>
          <a:bodyPr wrap="square" rtlCol="0">
            <a:spAutoFit/>
          </a:bodyPr>
          <a:lstStyle/>
          <a:p>
            <a:r>
              <a:rPr lang="sl-SI" sz="1200" b="1">
                <a:effectLst/>
                <a:latin typeface="+mj-lt"/>
                <a:ea typeface="Times New Roman" panose="02020603050405020304" pitchFamily="18" charset="0"/>
                <a:cs typeface="Aptos" panose="020B0004020202020204" pitchFamily="34" charset="0"/>
              </a:rPr>
              <a:t>Podatki 1-12/24</a:t>
            </a:r>
            <a:r>
              <a:rPr lang="sl-SI" sz="1200">
                <a:effectLst/>
                <a:latin typeface="+mj-lt"/>
                <a:ea typeface="Times New Roman" panose="02020603050405020304" pitchFamily="18" charset="0"/>
                <a:cs typeface="Aptos" panose="020B0004020202020204" pitchFamily="34" charset="0"/>
              </a:rPr>
              <a:t>: </a:t>
            </a:r>
          </a:p>
          <a:p>
            <a:r>
              <a:rPr lang="sl-SI" sz="1200">
                <a:effectLst/>
                <a:latin typeface="+mj-lt"/>
                <a:ea typeface="Times New Roman" panose="02020603050405020304" pitchFamily="18" charset="0"/>
                <a:cs typeface="Aptos" panose="020B0004020202020204" pitchFamily="34" charset="0"/>
              </a:rPr>
              <a:t>Zajeti so individualni obiskovalci Centra za obiskovalce Grad Štanjel, obiskovalci na vodenih ogledih, obiskovalci Galerije Lojzeta Spacala, Muzeja Grad Štanjel, Vinoteke Grad Štanjel in Kraške trgovinice.</a:t>
            </a:r>
            <a:endParaRPr lang="sl-SI" sz="1200">
              <a:effectLst/>
              <a:latin typeface="+mj-lt"/>
              <a:ea typeface="Times New Roman" panose="02020603050405020304" pitchFamily="18" charset="0"/>
            </a:endParaRPr>
          </a:p>
          <a:p>
            <a:endParaRPr lang="sl-SI" sz="1300"/>
          </a:p>
        </p:txBody>
      </p:sp>
      <p:sp>
        <p:nvSpPr>
          <p:cNvPr id="4" name="PoljeZBesedilom 3">
            <a:extLst>
              <a:ext uri="{FF2B5EF4-FFF2-40B4-BE49-F238E27FC236}">
                <a16:creationId xmlns:a16="http://schemas.microsoft.com/office/drawing/2014/main" id="{20800894-BD37-B00E-05D7-CF107CE221FA}"/>
              </a:ext>
            </a:extLst>
          </p:cNvPr>
          <p:cNvSpPr txBox="1"/>
          <p:nvPr/>
        </p:nvSpPr>
        <p:spPr>
          <a:xfrm>
            <a:off x="480060" y="6161545"/>
            <a:ext cx="11231879" cy="461665"/>
          </a:xfrm>
          <a:prstGeom prst="rect">
            <a:avLst/>
          </a:prstGeom>
          <a:noFill/>
        </p:spPr>
        <p:txBody>
          <a:bodyPr wrap="square" rtlCol="0">
            <a:spAutoFit/>
          </a:bodyPr>
          <a:lstStyle/>
          <a:p>
            <a:r>
              <a:rPr lang="sl-SI" sz="1200" b="1">
                <a:latin typeface="+mj-lt"/>
              </a:rPr>
              <a:t>Obrazložitev</a:t>
            </a:r>
            <a:r>
              <a:rPr lang="sl-SI" sz="1200">
                <a:latin typeface="+mj-lt"/>
              </a:rPr>
              <a:t>: </a:t>
            </a:r>
            <a:r>
              <a:rPr lang="sl-SI" sz="1200" b="1">
                <a:latin typeface="+mj-lt"/>
              </a:rPr>
              <a:t>Galerija Lojzeta Spacala in Kraška trgovinica sta bili zaprti do 18. 4. 2024</a:t>
            </a:r>
            <a:r>
              <a:rPr lang="sl-SI" sz="1200">
                <a:latin typeface="+mj-lt"/>
              </a:rPr>
              <a:t>; manjše število obiskovalcev v skupinah na vodenih ogledih;</a:t>
            </a:r>
            <a:br>
              <a:rPr lang="sl-SI" sz="1200">
                <a:latin typeface="+mj-lt"/>
              </a:rPr>
            </a:br>
            <a:r>
              <a:rPr lang="sl-SI" sz="1200">
                <a:latin typeface="+mj-lt"/>
              </a:rPr>
              <a:t>večmesečno zaprtje Gornjega palacija zaradi gradbeno-obnovitvenih del. </a:t>
            </a:r>
            <a:endParaRPr lang="aa-ET" sz="1200">
              <a:latin typeface="+mj-lt"/>
            </a:endParaRPr>
          </a:p>
        </p:txBody>
      </p:sp>
      <p:pic>
        <p:nvPicPr>
          <p:cNvPr id="5" name="Slika 4" descr="Slika, ki vsebuje besede besedilo, številka, posnetek zaslona, pisava&#10;&#10;Vsebina, ustvarjena z UI, morda ni pravilna.">
            <a:extLst>
              <a:ext uri="{FF2B5EF4-FFF2-40B4-BE49-F238E27FC236}">
                <a16:creationId xmlns:a16="http://schemas.microsoft.com/office/drawing/2014/main" id="{1FEFFC3F-2E99-0EBB-EA03-623A3120EEC0}"/>
              </a:ext>
            </a:extLst>
          </p:cNvPr>
          <p:cNvPicPr>
            <a:picLocks noChangeAspect="1"/>
          </p:cNvPicPr>
          <p:nvPr/>
        </p:nvPicPr>
        <p:blipFill>
          <a:blip r:embed="rId2"/>
          <a:stretch>
            <a:fillRect/>
          </a:stretch>
        </p:blipFill>
        <p:spPr>
          <a:xfrm>
            <a:off x="570971" y="3424238"/>
            <a:ext cx="5895975" cy="2644775"/>
          </a:xfrm>
          <a:prstGeom prst="rect">
            <a:avLst/>
          </a:prstGeom>
        </p:spPr>
      </p:pic>
    </p:spTree>
    <p:extLst>
      <p:ext uri="{BB962C8B-B14F-4D97-AF65-F5344CB8AC3E}">
        <p14:creationId xmlns:p14="http://schemas.microsoft.com/office/powerpoint/2010/main" val="352769019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7098B42-E2D3-26FE-C691-4440BF96FEEE}"/>
              </a:ext>
            </a:extLst>
          </p:cNvPr>
          <p:cNvSpPr>
            <a:spLocks noGrp="1"/>
          </p:cNvSpPr>
          <p:nvPr>
            <p:ph type="title"/>
          </p:nvPr>
        </p:nvSpPr>
        <p:spPr/>
        <p:txBody>
          <a:bodyPr/>
          <a:lstStyle/>
          <a:p>
            <a:r>
              <a:rPr lang="sl-SI"/>
              <a:t>1.3 Enota Komen – vsebinsko poročilo</a:t>
            </a:r>
          </a:p>
        </p:txBody>
      </p:sp>
      <p:sp>
        <p:nvSpPr>
          <p:cNvPr id="3" name="Označba mesta vsebine 2">
            <a:extLst>
              <a:ext uri="{FF2B5EF4-FFF2-40B4-BE49-F238E27FC236}">
                <a16:creationId xmlns:a16="http://schemas.microsoft.com/office/drawing/2014/main" id="{C642C005-5486-CCB2-2941-B0FB158386FD}"/>
              </a:ext>
            </a:extLst>
          </p:cNvPr>
          <p:cNvSpPr>
            <a:spLocks noGrp="1"/>
          </p:cNvSpPr>
          <p:nvPr>
            <p:ph idx="1"/>
          </p:nvPr>
        </p:nvSpPr>
        <p:spPr>
          <a:xfrm>
            <a:off x="458821" y="1520523"/>
            <a:ext cx="10515600" cy="3587623"/>
          </a:xfrm>
        </p:spPr>
        <p:txBody>
          <a:bodyPr>
            <a:normAutofit/>
          </a:bodyPr>
          <a:lstStyle/>
          <a:p>
            <a:pPr marL="0" indent="0">
              <a:buNone/>
            </a:pPr>
            <a:r>
              <a:rPr lang="sl-SI" sz="2000" b="1">
                <a:solidFill>
                  <a:srgbClr val="FF6600"/>
                </a:solidFill>
              </a:rPr>
              <a:t>1.3.1. TURISTIČNO INFORMACIJSKA DEJAVNOST</a:t>
            </a:r>
          </a:p>
          <a:p>
            <a:pPr marL="0" indent="0">
              <a:buNone/>
            </a:pPr>
            <a:endParaRPr lang="aa-ET" sz="1800"/>
          </a:p>
        </p:txBody>
      </p:sp>
      <p:sp>
        <p:nvSpPr>
          <p:cNvPr id="4" name="PoljeZBesedilom 3">
            <a:extLst>
              <a:ext uri="{FF2B5EF4-FFF2-40B4-BE49-F238E27FC236}">
                <a16:creationId xmlns:a16="http://schemas.microsoft.com/office/drawing/2014/main" id="{DD3C8D12-9D0E-B255-BBC9-96742B8AE0CB}"/>
              </a:ext>
            </a:extLst>
          </p:cNvPr>
          <p:cNvSpPr txBox="1"/>
          <p:nvPr/>
        </p:nvSpPr>
        <p:spPr>
          <a:xfrm>
            <a:off x="173246" y="3278690"/>
            <a:ext cx="12018753" cy="3416320"/>
          </a:xfrm>
          <a:prstGeom prst="rect">
            <a:avLst/>
          </a:prstGeom>
          <a:noFill/>
        </p:spPr>
        <p:txBody>
          <a:bodyPr wrap="square" rtlCol="0">
            <a:spAutoFit/>
          </a:bodyPr>
          <a:lstStyle/>
          <a:p>
            <a:pPr marL="230400" algn="l"/>
            <a:r>
              <a:rPr lang="sl-SI" sz="1600" b="0" i="0" u="sng">
                <a:solidFill>
                  <a:srgbClr val="000000"/>
                </a:solidFill>
                <a:effectLst/>
                <a:latin typeface="+mj-lt"/>
              </a:rPr>
              <a:t>V sklopu zgoraj navedenih vodenih ogledov po Štanjelu so bila med drugim organizirani še</a:t>
            </a:r>
            <a:r>
              <a:rPr lang="sl-SI" sz="1600" b="0" i="0">
                <a:solidFill>
                  <a:srgbClr val="000000"/>
                </a:solidFill>
                <a:effectLst/>
                <a:latin typeface="+mj-lt"/>
              </a:rPr>
              <a:t>:</a:t>
            </a:r>
          </a:p>
          <a:p>
            <a:pPr marL="230400" algn="l">
              <a:spcAft>
                <a:spcPts val="600"/>
              </a:spcAft>
            </a:pPr>
            <a:endParaRPr lang="sl-SI" sz="1000" b="0" i="0">
              <a:solidFill>
                <a:srgbClr val="000000"/>
              </a:solidFill>
              <a:effectLst/>
              <a:latin typeface="+mj-lt"/>
            </a:endParaRPr>
          </a:p>
          <a:p>
            <a:pPr marL="230400" algn="l">
              <a:spcAft>
                <a:spcPts val="600"/>
              </a:spcAft>
            </a:pPr>
            <a:r>
              <a:rPr lang="sl-SI" sz="1600" b="0" i="0">
                <a:solidFill>
                  <a:srgbClr val="000000"/>
                </a:solidFill>
                <a:effectLst/>
                <a:latin typeface="+mj-lt"/>
              </a:rPr>
              <a:t>• Voden ogled </a:t>
            </a:r>
            <a:r>
              <a:rPr lang="sl-SI" sz="1600" b="0" i="0" err="1">
                <a:solidFill>
                  <a:srgbClr val="000000"/>
                </a:solidFill>
                <a:effectLst/>
                <a:latin typeface="+mj-lt"/>
              </a:rPr>
              <a:t>Ferrarijevega</a:t>
            </a:r>
            <a:r>
              <a:rPr lang="sl-SI" sz="1600" b="0" i="0">
                <a:solidFill>
                  <a:srgbClr val="000000"/>
                </a:solidFill>
                <a:effectLst/>
                <a:latin typeface="+mj-lt"/>
              </a:rPr>
              <a:t> vrta ob </a:t>
            </a:r>
            <a:r>
              <a:rPr lang="sl-SI" sz="1600" b="1" i="0">
                <a:solidFill>
                  <a:srgbClr val="000000"/>
                </a:solidFill>
                <a:effectLst/>
                <a:latin typeface="+mj-lt"/>
              </a:rPr>
              <a:t>Mednarodnem dnevu turističnih vodnikov </a:t>
            </a:r>
            <a:r>
              <a:rPr lang="sl-SI" sz="1600" b="0" i="0">
                <a:solidFill>
                  <a:srgbClr val="000000"/>
                </a:solidFill>
                <a:effectLst/>
                <a:latin typeface="+mj-lt"/>
              </a:rPr>
              <a:t>(16. 3., brezplačno vodenje za splošno javnost in turistične vodnike)</a:t>
            </a:r>
          </a:p>
          <a:p>
            <a:pPr marL="230400" algn="l">
              <a:spcAft>
                <a:spcPts val="600"/>
              </a:spcAft>
            </a:pPr>
            <a:r>
              <a:rPr lang="sl-SI" sz="1600" b="0" i="0">
                <a:solidFill>
                  <a:srgbClr val="000000"/>
                </a:solidFill>
                <a:effectLst/>
                <a:latin typeface="+mj-lt"/>
              </a:rPr>
              <a:t>• </a:t>
            </a:r>
            <a:r>
              <a:rPr lang="sl-SI" sz="1600" b="1" i="0">
                <a:solidFill>
                  <a:srgbClr val="000000"/>
                </a:solidFill>
                <a:effectLst/>
                <a:latin typeface="+mj-lt"/>
              </a:rPr>
              <a:t>Pomladni vodeni ogledi in doživetja </a:t>
            </a:r>
            <a:r>
              <a:rPr lang="sl-SI" sz="1600" b="0" i="0">
                <a:solidFill>
                  <a:srgbClr val="000000"/>
                </a:solidFill>
                <a:effectLst/>
                <a:latin typeface="+mj-lt"/>
              </a:rPr>
              <a:t>(od 28. 4. do 26. 5., organizirana doživetja s predhodno najavo za splošno javnost)</a:t>
            </a:r>
          </a:p>
          <a:p>
            <a:pPr marL="230400" algn="l">
              <a:spcAft>
                <a:spcPts val="600"/>
              </a:spcAft>
            </a:pPr>
            <a:r>
              <a:rPr lang="sl-SI" sz="1600" b="0" i="0">
                <a:solidFill>
                  <a:srgbClr val="000000"/>
                </a:solidFill>
                <a:effectLst/>
                <a:latin typeface="+mj-lt"/>
              </a:rPr>
              <a:t>• </a:t>
            </a:r>
            <a:r>
              <a:rPr lang="sl-SI" sz="1600" b="1" i="0">
                <a:solidFill>
                  <a:srgbClr val="000000"/>
                </a:solidFill>
                <a:effectLst/>
                <a:latin typeface="+mj-lt"/>
              </a:rPr>
              <a:t>Strokovno vodenje po Galeriji Lojzeta Spacala </a:t>
            </a:r>
            <a:r>
              <a:rPr lang="sl-SI" sz="1600" b="0" i="0">
                <a:solidFill>
                  <a:srgbClr val="000000"/>
                </a:solidFill>
                <a:effectLst/>
                <a:latin typeface="+mj-lt"/>
              </a:rPr>
              <a:t>v okviru Spacalovega pohoda 2024 (5. 5., brezplačno strokovno vodenje za udeležence pohoda in ostalo zainteresirano javnost)</a:t>
            </a:r>
          </a:p>
          <a:p>
            <a:pPr marL="230400" algn="l">
              <a:spcAft>
                <a:spcPts val="600"/>
              </a:spcAft>
            </a:pPr>
            <a:r>
              <a:rPr lang="sl-SI" sz="1600" b="0" i="0">
                <a:solidFill>
                  <a:srgbClr val="000000"/>
                </a:solidFill>
                <a:effectLst/>
                <a:latin typeface="+mj-lt"/>
              </a:rPr>
              <a:t>• </a:t>
            </a:r>
            <a:r>
              <a:rPr lang="sl-SI" sz="1600" b="1" i="0">
                <a:solidFill>
                  <a:srgbClr val="000000"/>
                </a:solidFill>
                <a:effectLst/>
                <a:latin typeface="+mj-lt"/>
              </a:rPr>
              <a:t>Izobraževanje za pedagoške delavce v Muzeju Grad Štanjel </a:t>
            </a:r>
            <a:r>
              <a:rPr lang="sl-SI" sz="1600" b="0" i="0">
                <a:solidFill>
                  <a:srgbClr val="000000"/>
                </a:solidFill>
                <a:effectLst/>
                <a:latin typeface="+mj-lt"/>
              </a:rPr>
              <a:t>(30. 5. in 3. 7., vključitev razstave v muzeju in samega Štanjela v programe šol)</a:t>
            </a:r>
          </a:p>
          <a:p>
            <a:pPr marL="230400" algn="l">
              <a:spcAft>
                <a:spcPts val="600"/>
              </a:spcAft>
            </a:pPr>
            <a:r>
              <a:rPr lang="sl-SI" sz="1600">
                <a:solidFill>
                  <a:srgbClr val="000000"/>
                </a:solidFill>
                <a:latin typeface="+mj-lt"/>
              </a:rPr>
              <a:t>• </a:t>
            </a:r>
            <a:r>
              <a:rPr lang="sl-SI" sz="1600" b="1">
                <a:solidFill>
                  <a:srgbClr val="000000"/>
                </a:solidFill>
                <a:latin typeface="+mj-lt"/>
              </a:rPr>
              <a:t>Dobimo se na vrtovih 2024</a:t>
            </a:r>
            <a:r>
              <a:rPr lang="sl-SI" sz="1600">
                <a:solidFill>
                  <a:srgbClr val="000000"/>
                </a:solidFill>
                <a:latin typeface="+mj-lt"/>
              </a:rPr>
              <a:t> („Rendez-vous </a:t>
            </a:r>
            <a:r>
              <a:rPr lang="sl-SI" sz="1600" err="1">
                <a:solidFill>
                  <a:srgbClr val="000000"/>
                </a:solidFill>
                <a:latin typeface="+mj-lt"/>
              </a:rPr>
              <a:t>aux</a:t>
            </a:r>
            <a:r>
              <a:rPr lang="sl-SI" sz="1600">
                <a:solidFill>
                  <a:srgbClr val="000000"/>
                </a:solidFill>
                <a:latin typeface="+mj-lt"/>
              </a:rPr>
              <a:t> </a:t>
            </a:r>
            <a:r>
              <a:rPr lang="sl-SI" sz="1600" err="1">
                <a:solidFill>
                  <a:srgbClr val="000000"/>
                </a:solidFill>
                <a:latin typeface="+mj-lt"/>
              </a:rPr>
              <a:t>jardins</a:t>
            </a:r>
            <a:r>
              <a:rPr lang="sl-SI" sz="1600">
                <a:solidFill>
                  <a:srgbClr val="000000"/>
                </a:solidFill>
                <a:latin typeface="+mj-lt"/>
              </a:rPr>
              <a:t>“) v sodelovanju z Arboretumom Volčji Potok: Botanični vrt v Sežani, </a:t>
            </a:r>
            <a:r>
              <a:rPr lang="sl-SI" sz="1600" err="1">
                <a:solidFill>
                  <a:srgbClr val="000000"/>
                </a:solidFill>
                <a:latin typeface="+mj-lt"/>
              </a:rPr>
              <a:t>Pepin</a:t>
            </a:r>
            <a:r>
              <a:rPr lang="sl-SI" sz="1600">
                <a:solidFill>
                  <a:srgbClr val="000000"/>
                </a:solidFill>
                <a:latin typeface="+mj-lt"/>
              </a:rPr>
              <a:t> kraški vrt v Dutovljah in </a:t>
            </a:r>
            <a:r>
              <a:rPr lang="sl-SI" sz="1600" err="1">
                <a:solidFill>
                  <a:srgbClr val="000000"/>
                </a:solidFill>
                <a:latin typeface="+mj-lt"/>
              </a:rPr>
              <a:t>Ferrarijev</a:t>
            </a:r>
            <a:r>
              <a:rPr lang="sl-SI" sz="1600">
                <a:solidFill>
                  <a:srgbClr val="000000"/>
                </a:solidFill>
                <a:latin typeface="+mj-lt"/>
              </a:rPr>
              <a:t> vrt v Štanjelu (1. 6., organiziran voden ogled treh vrtov s poudarkom na njihovem ohranjanju in osveščanju o pomembnosti ter izjemne sporočilnosti vrtov oz. parkov nasploh)</a:t>
            </a:r>
            <a:endParaRPr lang="sl-SI" sz="1600" b="0" i="0">
              <a:solidFill>
                <a:srgbClr val="000000"/>
              </a:solidFill>
              <a:effectLst/>
              <a:latin typeface="+mj-lt"/>
            </a:endParaRPr>
          </a:p>
          <a:p>
            <a:pPr marL="230400" algn="l">
              <a:spcAft>
                <a:spcPts val="600"/>
              </a:spcAft>
            </a:pPr>
            <a:r>
              <a:rPr lang="sl-SI" sz="1600">
                <a:solidFill>
                  <a:srgbClr val="000000"/>
                </a:solidFill>
                <a:latin typeface="+mj-lt"/>
              </a:rPr>
              <a:t>• </a:t>
            </a:r>
            <a:r>
              <a:rPr lang="sl-SI" sz="1600" b="1">
                <a:solidFill>
                  <a:srgbClr val="000000"/>
                </a:solidFill>
                <a:latin typeface="+mj-lt"/>
              </a:rPr>
              <a:t>Jesenski vodeni ogledi in doživetja </a:t>
            </a:r>
            <a:r>
              <a:rPr lang="sl-SI" sz="1600">
                <a:solidFill>
                  <a:srgbClr val="000000"/>
                </a:solidFill>
                <a:latin typeface="+mj-lt"/>
              </a:rPr>
              <a:t>(od 3. 11. do 30. 11., </a:t>
            </a:r>
            <a:r>
              <a:rPr lang="sl-SI" sz="1600" b="0" i="0">
                <a:solidFill>
                  <a:srgbClr val="000000"/>
                </a:solidFill>
                <a:effectLst/>
                <a:latin typeface="+mj-lt"/>
              </a:rPr>
              <a:t>organizirana doživetja s predhodno najavo za splošno javnost</a:t>
            </a:r>
            <a:r>
              <a:rPr lang="sl-SI" sz="1600">
                <a:solidFill>
                  <a:srgbClr val="000000"/>
                </a:solidFill>
                <a:latin typeface="+mj-lt"/>
              </a:rPr>
              <a:t>)</a:t>
            </a:r>
            <a:endParaRPr lang="sl-SI" sz="1600" i="0">
              <a:solidFill>
                <a:srgbClr val="000000"/>
              </a:solidFill>
              <a:effectLst/>
              <a:latin typeface="+mj-lt"/>
            </a:endParaRPr>
          </a:p>
        </p:txBody>
      </p:sp>
      <p:sp>
        <p:nvSpPr>
          <p:cNvPr id="6" name="PoljeZBesedilom 5">
            <a:extLst>
              <a:ext uri="{FF2B5EF4-FFF2-40B4-BE49-F238E27FC236}">
                <a16:creationId xmlns:a16="http://schemas.microsoft.com/office/drawing/2014/main" id="{A7F065C6-8122-93B8-DE8F-611E98A17C1B}"/>
              </a:ext>
            </a:extLst>
          </p:cNvPr>
          <p:cNvSpPr txBox="1"/>
          <p:nvPr/>
        </p:nvSpPr>
        <p:spPr>
          <a:xfrm>
            <a:off x="905256" y="2496312"/>
            <a:ext cx="7214616" cy="369332"/>
          </a:xfrm>
          <a:prstGeom prst="rect">
            <a:avLst/>
          </a:prstGeom>
          <a:noFill/>
        </p:spPr>
        <p:txBody>
          <a:bodyPr wrap="square" rtlCol="0">
            <a:spAutoFit/>
          </a:bodyPr>
          <a:lstStyle/>
          <a:p>
            <a:endParaRPr lang="sl-SI"/>
          </a:p>
        </p:txBody>
      </p:sp>
      <p:sp>
        <p:nvSpPr>
          <p:cNvPr id="8" name="PoljeZBesedilom 7">
            <a:extLst>
              <a:ext uri="{FF2B5EF4-FFF2-40B4-BE49-F238E27FC236}">
                <a16:creationId xmlns:a16="http://schemas.microsoft.com/office/drawing/2014/main" id="{98785433-9B29-DCE1-D483-2EC51C87346C}"/>
              </a:ext>
            </a:extLst>
          </p:cNvPr>
          <p:cNvSpPr txBox="1"/>
          <p:nvPr/>
        </p:nvSpPr>
        <p:spPr>
          <a:xfrm>
            <a:off x="5010362" y="2216854"/>
            <a:ext cx="5905731" cy="1015663"/>
          </a:xfrm>
          <a:prstGeom prst="rect">
            <a:avLst/>
          </a:prstGeom>
          <a:noFill/>
        </p:spPr>
        <p:txBody>
          <a:bodyPr wrap="square" rtlCol="0">
            <a:spAutoFit/>
          </a:bodyPr>
          <a:lstStyle/>
          <a:p>
            <a:r>
              <a:rPr lang="sl-SI" sz="1200" b="1"/>
              <a:t>Obrazložitev</a:t>
            </a:r>
            <a:r>
              <a:rPr lang="sl-SI" sz="1200"/>
              <a:t>:</a:t>
            </a:r>
          </a:p>
          <a:p>
            <a:pPr marL="171450" indent="-171450">
              <a:buFontTx/>
              <a:buChar char="-"/>
            </a:pPr>
            <a:r>
              <a:rPr lang="sl-SI" sz="1200"/>
              <a:t>podatki 1-12/24;</a:t>
            </a:r>
          </a:p>
          <a:p>
            <a:pPr marL="171450" indent="-171450">
              <a:buFontTx/>
              <a:buChar char="-"/>
            </a:pPr>
            <a:r>
              <a:rPr lang="sl-SI" sz="1200"/>
              <a:t>povečanje števila posebnih doživetij in prenova cenikov vstopnin in vodenj v Štanjelu</a:t>
            </a:r>
          </a:p>
          <a:p>
            <a:r>
              <a:rPr lang="sl-SI" sz="1200"/>
              <a:t>     (veljaven s 1. 1. 2024).</a:t>
            </a:r>
            <a:br>
              <a:rPr lang="sl-SI" sz="1200"/>
            </a:br>
            <a:endParaRPr lang="sl-SI" sz="1200"/>
          </a:p>
        </p:txBody>
      </p:sp>
      <p:pic>
        <p:nvPicPr>
          <p:cNvPr id="7" name="Slika 6">
            <a:extLst>
              <a:ext uri="{FF2B5EF4-FFF2-40B4-BE49-F238E27FC236}">
                <a16:creationId xmlns:a16="http://schemas.microsoft.com/office/drawing/2014/main" id="{63FB518C-67E0-3584-8430-9980FE405BDB}"/>
              </a:ext>
            </a:extLst>
          </p:cNvPr>
          <p:cNvPicPr>
            <a:picLocks noChangeAspect="1"/>
          </p:cNvPicPr>
          <p:nvPr/>
        </p:nvPicPr>
        <p:blipFill>
          <a:blip r:embed="rId2"/>
          <a:stretch>
            <a:fillRect/>
          </a:stretch>
        </p:blipFill>
        <p:spPr>
          <a:xfrm>
            <a:off x="477107" y="2151368"/>
            <a:ext cx="4514969" cy="857008"/>
          </a:xfrm>
          <a:prstGeom prst="rect">
            <a:avLst/>
          </a:prstGeom>
        </p:spPr>
      </p:pic>
    </p:spTree>
    <p:extLst>
      <p:ext uri="{BB962C8B-B14F-4D97-AF65-F5344CB8AC3E}">
        <p14:creationId xmlns:p14="http://schemas.microsoft.com/office/powerpoint/2010/main" val="215836679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1567181-DEAE-BF29-D717-AAF41E9CA2DD}"/>
              </a:ext>
            </a:extLst>
          </p:cNvPr>
          <p:cNvSpPr>
            <a:spLocks noGrp="1"/>
          </p:cNvSpPr>
          <p:nvPr>
            <p:ph type="title"/>
          </p:nvPr>
        </p:nvSpPr>
        <p:spPr/>
        <p:txBody>
          <a:bodyPr/>
          <a:lstStyle/>
          <a:p>
            <a:r>
              <a:rPr lang="sl-SI"/>
              <a:t>Kazalo vsebine</a:t>
            </a:r>
          </a:p>
        </p:txBody>
      </p:sp>
      <p:sp>
        <p:nvSpPr>
          <p:cNvPr id="3" name="Označba mesta vsebine 2">
            <a:extLst>
              <a:ext uri="{FF2B5EF4-FFF2-40B4-BE49-F238E27FC236}">
                <a16:creationId xmlns:a16="http://schemas.microsoft.com/office/drawing/2014/main" id="{1EA68B6F-945B-18EC-F8D1-093F2A14BEE9}"/>
              </a:ext>
            </a:extLst>
          </p:cNvPr>
          <p:cNvSpPr>
            <a:spLocks noGrp="1"/>
          </p:cNvSpPr>
          <p:nvPr>
            <p:ph idx="1"/>
          </p:nvPr>
        </p:nvSpPr>
        <p:spPr>
          <a:xfrm>
            <a:off x="5634671" y="1716857"/>
            <a:ext cx="6358128" cy="3596823"/>
          </a:xfrm>
        </p:spPr>
        <p:txBody>
          <a:bodyPr/>
          <a:lstStyle/>
          <a:p>
            <a:pPr marL="0" indent="0">
              <a:buNone/>
            </a:pPr>
            <a:r>
              <a:rPr lang="sl-SI"/>
              <a:t>2. </a:t>
            </a:r>
            <a:r>
              <a:rPr lang="sl-SI">
                <a:hlinkClick r:id="rId2" action="ppaction://hlinksldjump"/>
              </a:rPr>
              <a:t>ENOTA RAZVOJ</a:t>
            </a:r>
            <a:endParaRPr lang="sl-SI"/>
          </a:p>
          <a:p>
            <a:pPr marL="0" indent="0">
              <a:buNone/>
            </a:pPr>
            <a:r>
              <a:rPr lang="sl-SI"/>
              <a:t>2.1 </a:t>
            </a:r>
            <a:r>
              <a:rPr lang="sl-SI">
                <a:hlinkClick r:id="rId3" action="ppaction://hlinksldjump"/>
              </a:rPr>
              <a:t>Območna razvojna funkcija</a:t>
            </a:r>
            <a:endParaRPr lang="sl-SI"/>
          </a:p>
          <a:p>
            <a:pPr marL="0" indent="0">
              <a:buNone/>
            </a:pPr>
            <a:r>
              <a:rPr lang="sl-SI"/>
              <a:t>2.2 </a:t>
            </a:r>
            <a:r>
              <a:rPr lang="sl-SI">
                <a:hlinkClick r:id="rId4" action="ppaction://hlinksldjump"/>
              </a:rPr>
              <a:t>Podporno-podjetniška funkcija SPOT</a:t>
            </a:r>
            <a:endParaRPr lang="sl-SI"/>
          </a:p>
          <a:p>
            <a:pPr marL="0" indent="0">
              <a:buNone/>
            </a:pPr>
            <a:r>
              <a:rPr lang="sl-SI"/>
              <a:t>2.3 </a:t>
            </a:r>
            <a:r>
              <a:rPr lang="sl-SI">
                <a:hlinkClick r:id="rId5" action="ppaction://hlinksldjump"/>
              </a:rPr>
              <a:t>LAS Krasa in Brkinov</a:t>
            </a:r>
            <a:endParaRPr lang="sl-SI"/>
          </a:p>
          <a:p>
            <a:pPr marL="0" indent="0">
              <a:buNone/>
            </a:pPr>
            <a:r>
              <a:rPr lang="sl-SI"/>
              <a:t>2.4 </a:t>
            </a:r>
            <a:r>
              <a:rPr lang="sl-SI">
                <a:hlinkClick r:id="" action="ppaction://noaction"/>
              </a:rPr>
              <a:t>Projekti razvoja v izvajanju</a:t>
            </a:r>
            <a:endParaRPr lang="sl-SI"/>
          </a:p>
          <a:p>
            <a:pPr marL="0" indent="0">
              <a:buNone/>
            </a:pPr>
            <a:r>
              <a:rPr lang="sl-SI"/>
              <a:t>2.5 </a:t>
            </a:r>
            <a:r>
              <a:rPr lang="sl-SI">
                <a:hlinkClick r:id="rId6" action="ppaction://hlinksldjump"/>
              </a:rPr>
              <a:t>Prijave na razpise razvoja</a:t>
            </a:r>
            <a:endParaRPr lang="sl-SI"/>
          </a:p>
          <a:p>
            <a:pPr marL="0" indent="0">
              <a:buNone/>
            </a:pPr>
            <a:r>
              <a:rPr lang="sl-SI"/>
              <a:t>2.6 </a:t>
            </a:r>
            <a:r>
              <a:rPr lang="sl-SI">
                <a:hlinkClick r:id="rId7" action="ppaction://hlinksldjump"/>
              </a:rPr>
              <a:t>Razvoj človeških virov</a:t>
            </a:r>
            <a:endParaRPr lang="sl-SI"/>
          </a:p>
          <a:p>
            <a:pPr marL="0" indent="0">
              <a:buNone/>
            </a:pPr>
            <a:endParaRPr lang="sl-SI"/>
          </a:p>
          <a:p>
            <a:pPr marL="0" indent="0">
              <a:buNone/>
            </a:pPr>
            <a:endParaRPr lang="sl-SI"/>
          </a:p>
        </p:txBody>
      </p:sp>
      <p:sp>
        <p:nvSpPr>
          <p:cNvPr id="6" name="Označba mesta vsebine 2">
            <a:extLst>
              <a:ext uri="{FF2B5EF4-FFF2-40B4-BE49-F238E27FC236}">
                <a16:creationId xmlns:a16="http://schemas.microsoft.com/office/drawing/2014/main" id="{6397368C-E318-3652-D903-75EA547F39DC}"/>
              </a:ext>
            </a:extLst>
          </p:cNvPr>
          <p:cNvSpPr txBox="1">
            <a:spLocks/>
          </p:cNvSpPr>
          <p:nvPr/>
        </p:nvSpPr>
        <p:spPr>
          <a:xfrm>
            <a:off x="941439" y="1716857"/>
            <a:ext cx="4584192"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sl-SI"/>
              <a:t>1. </a:t>
            </a:r>
            <a:r>
              <a:rPr lang="sl-SI">
                <a:hlinkClick r:id="rId8" action="ppaction://hlinksldjump"/>
              </a:rPr>
              <a:t>ENOTA TURIZEM</a:t>
            </a:r>
            <a:endParaRPr lang="sl-SI"/>
          </a:p>
          <a:p>
            <a:pPr marL="0" indent="0">
              <a:buFont typeface="Arial" panose="020B0604020202020204" pitchFamily="34" charset="0"/>
              <a:buNone/>
            </a:pPr>
            <a:r>
              <a:rPr lang="sl-SI"/>
              <a:t>1.1 </a:t>
            </a:r>
            <a:r>
              <a:rPr lang="sl-SI">
                <a:hlinkClick r:id="rId9" action="ppaction://hlinksldjump"/>
              </a:rPr>
              <a:t>Turistični kazalniki</a:t>
            </a:r>
            <a:endParaRPr lang="sl-SI"/>
          </a:p>
          <a:p>
            <a:pPr marL="0" indent="0">
              <a:buFont typeface="Arial" panose="020B0604020202020204" pitchFamily="34" charset="0"/>
              <a:buNone/>
            </a:pPr>
            <a:r>
              <a:rPr lang="sl-SI"/>
              <a:t>1.2 </a:t>
            </a:r>
            <a:r>
              <a:rPr lang="sl-SI">
                <a:hlinkClick r:id="rId10" action="ppaction://hlinksldjump"/>
              </a:rPr>
              <a:t>DMO</a:t>
            </a:r>
            <a:endParaRPr lang="sl-SI"/>
          </a:p>
          <a:p>
            <a:pPr marL="0" indent="0">
              <a:buFont typeface="Arial" panose="020B0604020202020204" pitchFamily="34" charset="0"/>
              <a:buNone/>
            </a:pPr>
            <a:r>
              <a:rPr lang="sl-SI"/>
              <a:t>1.3 </a:t>
            </a:r>
            <a:r>
              <a:rPr lang="sl-SI">
                <a:hlinkClick r:id="rId11" action="ppaction://hlinksldjump"/>
              </a:rPr>
              <a:t>Enota Komen</a:t>
            </a:r>
            <a:endParaRPr lang="sl-SI"/>
          </a:p>
          <a:p>
            <a:pPr marL="0" indent="0">
              <a:buFont typeface="Arial" panose="020B0604020202020204" pitchFamily="34" charset="0"/>
              <a:buNone/>
            </a:pPr>
            <a:r>
              <a:rPr lang="sl-SI"/>
              <a:t>1.4 </a:t>
            </a:r>
            <a:r>
              <a:rPr lang="sl-SI">
                <a:hlinkClick r:id="rId12" action="ppaction://hlinksldjump"/>
              </a:rPr>
              <a:t>Enota Sežana</a:t>
            </a:r>
            <a:endParaRPr lang="sl-SI"/>
          </a:p>
          <a:p>
            <a:pPr marL="0" indent="0">
              <a:buFont typeface="Arial" panose="020B0604020202020204" pitchFamily="34" charset="0"/>
              <a:buNone/>
            </a:pPr>
            <a:r>
              <a:rPr lang="sl-SI"/>
              <a:t>1.5 </a:t>
            </a:r>
            <a:r>
              <a:rPr lang="sl-SI">
                <a:hlinkClick r:id="rId13" action="ppaction://hlinksldjump"/>
              </a:rPr>
              <a:t>Enota Hrpelje-Kozina</a:t>
            </a:r>
            <a:endParaRPr lang="sl-SI"/>
          </a:p>
          <a:p>
            <a:endParaRPr lang="sl-SI"/>
          </a:p>
        </p:txBody>
      </p:sp>
      <p:sp>
        <p:nvSpPr>
          <p:cNvPr id="7" name="PoljeZBesedilom 6">
            <a:extLst>
              <a:ext uri="{FF2B5EF4-FFF2-40B4-BE49-F238E27FC236}">
                <a16:creationId xmlns:a16="http://schemas.microsoft.com/office/drawing/2014/main" id="{CC0E40EC-92AF-5878-29D6-1C65B5A06977}"/>
              </a:ext>
            </a:extLst>
          </p:cNvPr>
          <p:cNvSpPr txBox="1"/>
          <p:nvPr/>
        </p:nvSpPr>
        <p:spPr>
          <a:xfrm>
            <a:off x="5604294" y="5429327"/>
            <a:ext cx="6666271" cy="523220"/>
          </a:xfrm>
          <a:prstGeom prst="rect">
            <a:avLst/>
          </a:prstGeom>
          <a:noFill/>
        </p:spPr>
        <p:txBody>
          <a:bodyPr wrap="square" rtlCol="0">
            <a:spAutoFit/>
          </a:bodyPr>
          <a:lstStyle/>
          <a:p>
            <a:r>
              <a:rPr lang="sl-SI" sz="2800"/>
              <a:t>3. </a:t>
            </a:r>
            <a:r>
              <a:rPr lang="sl-SI" sz="2800">
                <a:hlinkClick r:id="rId14" action="ppaction://hlinksldjump"/>
              </a:rPr>
              <a:t>ORA KORPO</a:t>
            </a:r>
            <a:endParaRPr lang="sl-SI" sz="2800"/>
          </a:p>
        </p:txBody>
      </p:sp>
      <p:sp>
        <p:nvSpPr>
          <p:cNvPr id="4" name="PoljeZBesedilom 3">
            <a:extLst>
              <a:ext uri="{FF2B5EF4-FFF2-40B4-BE49-F238E27FC236}">
                <a16:creationId xmlns:a16="http://schemas.microsoft.com/office/drawing/2014/main" id="{4F63078E-D95C-BD49-1930-686284258268}"/>
              </a:ext>
            </a:extLst>
          </p:cNvPr>
          <p:cNvSpPr txBox="1"/>
          <p:nvPr/>
        </p:nvSpPr>
        <p:spPr>
          <a:xfrm>
            <a:off x="845574" y="6068195"/>
            <a:ext cx="10589342" cy="369332"/>
          </a:xfrm>
          <a:prstGeom prst="rect">
            <a:avLst/>
          </a:prstGeom>
          <a:noFill/>
        </p:spPr>
        <p:txBody>
          <a:bodyPr wrap="square" rtlCol="0">
            <a:spAutoFit/>
          </a:bodyPr>
          <a:lstStyle/>
          <a:p>
            <a:r>
              <a:rPr lang="sl-SI"/>
              <a:t>S Ctrl + klik na posamezno poglavje se dostopa neposredno do želene vsebine</a:t>
            </a:r>
          </a:p>
        </p:txBody>
      </p:sp>
    </p:spTree>
    <p:extLst>
      <p:ext uri="{BB962C8B-B14F-4D97-AF65-F5344CB8AC3E}">
        <p14:creationId xmlns:p14="http://schemas.microsoft.com/office/powerpoint/2010/main" val="75486469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7098B42-E2D3-26FE-C691-4440BF96FEEE}"/>
              </a:ext>
            </a:extLst>
          </p:cNvPr>
          <p:cNvSpPr>
            <a:spLocks noGrp="1"/>
          </p:cNvSpPr>
          <p:nvPr>
            <p:ph type="title"/>
          </p:nvPr>
        </p:nvSpPr>
        <p:spPr/>
        <p:txBody>
          <a:bodyPr/>
          <a:lstStyle/>
          <a:p>
            <a:r>
              <a:rPr lang="sl-SI"/>
              <a:t>1.3 Enota Komen – vsebinsko poročilo</a:t>
            </a:r>
          </a:p>
        </p:txBody>
      </p:sp>
      <p:sp>
        <p:nvSpPr>
          <p:cNvPr id="3" name="Označba mesta vsebine 2">
            <a:extLst>
              <a:ext uri="{FF2B5EF4-FFF2-40B4-BE49-F238E27FC236}">
                <a16:creationId xmlns:a16="http://schemas.microsoft.com/office/drawing/2014/main" id="{C642C005-5486-CCB2-2941-B0FB158386FD}"/>
              </a:ext>
            </a:extLst>
          </p:cNvPr>
          <p:cNvSpPr>
            <a:spLocks noGrp="1"/>
          </p:cNvSpPr>
          <p:nvPr>
            <p:ph idx="1"/>
          </p:nvPr>
        </p:nvSpPr>
        <p:spPr>
          <a:xfrm>
            <a:off x="346494" y="1409461"/>
            <a:ext cx="10515600" cy="4351338"/>
          </a:xfrm>
        </p:spPr>
        <p:txBody>
          <a:bodyPr>
            <a:normAutofit/>
          </a:bodyPr>
          <a:lstStyle/>
          <a:p>
            <a:pPr marL="0" indent="0">
              <a:buNone/>
            </a:pPr>
            <a:r>
              <a:rPr lang="sl-SI" sz="2000" b="1">
                <a:solidFill>
                  <a:srgbClr val="FF6600"/>
                </a:solidFill>
              </a:rPr>
              <a:t>1.3.1. TURISTIČNO INFORMACIJSKA DEJAVNOST</a:t>
            </a:r>
          </a:p>
          <a:p>
            <a:pPr marL="0" indent="0">
              <a:buNone/>
            </a:pPr>
            <a:endParaRPr lang="aa-ET" sz="1800"/>
          </a:p>
        </p:txBody>
      </p:sp>
      <p:sp>
        <p:nvSpPr>
          <p:cNvPr id="4" name="PoljeZBesedilom 3">
            <a:extLst>
              <a:ext uri="{FF2B5EF4-FFF2-40B4-BE49-F238E27FC236}">
                <a16:creationId xmlns:a16="http://schemas.microsoft.com/office/drawing/2014/main" id="{56FD1EDF-9754-ADDF-C5E2-79127FB2F496}"/>
              </a:ext>
            </a:extLst>
          </p:cNvPr>
          <p:cNvSpPr txBox="1"/>
          <p:nvPr/>
        </p:nvSpPr>
        <p:spPr>
          <a:xfrm>
            <a:off x="7168903" y="1833431"/>
            <a:ext cx="4539443" cy="2308324"/>
          </a:xfrm>
          <a:prstGeom prst="rect">
            <a:avLst/>
          </a:prstGeom>
          <a:noFill/>
        </p:spPr>
        <p:txBody>
          <a:bodyPr wrap="square" rtlCol="0">
            <a:spAutoFit/>
          </a:bodyPr>
          <a:lstStyle/>
          <a:p>
            <a:r>
              <a:rPr lang="sl-SI" sz="1200" b="1"/>
              <a:t>Obrazložitev Muzej Grad Štanjel</a:t>
            </a:r>
            <a:r>
              <a:rPr lang="sl-SI" sz="1200"/>
              <a:t>: </a:t>
            </a:r>
          </a:p>
          <a:p>
            <a:pPr marL="171450" indent="-171450">
              <a:buFontTx/>
              <a:buChar char="-"/>
            </a:pPr>
            <a:r>
              <a:rPr lang="sl-SI" sz="1200"/>
              <a:t>podatki 1-12/24;</a:t>
            </a:r>
          </a:p>
          <a:p>
            <a:pPr marL="171450" indent="-171450">
              <a:buFontTx/>
              <a:buChar char="-"/>
            </a:pPr>
            <a:r>
              <a:rPr lang="sl-SI" sz="1200"/>
              <a:t>april – manj obiska zaradi vzpostavljanja info točke po večmesečnem zaprtju;</a:t>
            </a:r>
          </a:p>
          <a:p>
            <a:pPr marL="171450" indent="-171450">
              <a:buFontTx/>
              <a:buChar char="-"/>
            </a:pPr>
            <a:r>
              <a:rPr lang="sl-SI" sz="1200"/>
              <a:t>maj, junij –  večanje števila šolskih skupin, turistična sezona.</a:t>
            </a:r>
          </a:p>
          <a:p>
            <a:endParaRPr lang="sl-SI" sz="1200"/>
          </a:p>
          <a:p>
            <a:r>
              <a:rPr lang="sl-SI" sz="1200"/>
              <a:t> </a:t>
            </a:r>
            <a:r>
              <a:rPr lang="sl-SI" sz="1200" b="1"/>
              <a:t>Obrazložitev Galerija Lojzeta Spacala</a:t>
            </a:r>
            <a:r>
              <a:rPr lang="sl-SI" sz="1200"/>
              <a:t>:</a:t>
            </a:r>
          </a:p>
          <a:p>
            <a:pPr marL="171450" indent="-171450">
              <a:buFontTx/>
              <a:buChar char="-"/>
            </a:pPr>
            <a:r>
              <a:rPr lang="sl-SI" sz="1200"/>
              <a:t>podatki 1-12/24;</a:t>
            </a:r>
          </a:p>
          <a:p>
            <a:pPr marL="171450" indent="-171450">
              <a:buFontTx/>
              <a:buChar char="-"/>
            </a:pPr>
            <a:r>
              <a:rPr lang="sl-SI" sz="1200"/>
              <a:t>galerija zaprta do 18. 4. 2024 zaradi gradbeno-obnovitvenih del;</a:t>
            </a:r>
          </a:p>
          <a:p>
            <a:pPr marL="171450" indent="-171450">
              <a:buFontTx/>
              <a:buChar char="-"/>
            </a:pPr>
            <a:r>
              <a:rPr lang="sl-SI" sz="1200"/>
              <a:t>več obiskovalcev zaradi nove razstave;</a:t>
            </a:r>
          </a:p>
          <a:p>
            <a:pPr marL="171450" indent="-171450">
              <a:buFontTx/>
              <a:buChar char="-"/>
            </a:pPr>
            <a:r>
              <a:rPr lang="sl-SI" sz="1200"/>
              <a:t>več obiskovalcev zaradi literarno-umetniških dogodkov v sklopu razstave „Kras v barvi in verzu“.</a:t>
            </a:r>
          </a:p>
        </p:txBody>
      </p:sp>
      <p:pic>
        <p:nvPicPr>
          <p:cNvPr id="5" name="Slika 4">
            <a:extLst>
              <a:ext uri="{FF2B5EF4-FFF2-40B4-BE49-F238E27FC236}">
                <a16:creationId xmlns:a16="http://schemas.microsoft.com/office/drawing/2014/main" id="{2030B9F7-82CA-DE2C-BC20-6D8B0E8156BF}"/>
              </a:ext>
            </a:extLst>
          </p:cNvPr>
          <p:cNvPicPr>
            <a:picLocks noChangeAspect="1"/>
          </p:cNvPicPr>
          <p:nvPr/>
        </p:nvPicPr>
        <p:blipFill>
          <a:blip r:embed="rId2"/>
          <a:stretch>
            <a:fillRect/>
          </a:stretch>
        </p:blipFill>
        <p:spPr>
          <a:xfrm>
            <a:off x="241139" y="1815968"/>
            <a:ext cx="6529459" cy="2564007"/>
          </a:xfrm>
          <a:prstGeom prst="rect">
            <a:avLst/>
          </a:prstGeom>
        </p:spPr>
      </p:pic>
      <p:pic>
        <p:nvPicPr>
          <p:cNvPr id="8" name="Slika 7">
            <a:extLst>
              <a:ext uri="{FF2B5EF4-FFF2-40B4-BE49-F238E27FC236}">
                <a16:creationId xmlns:a16="http://schemas.microsoft.com/office/drawing/2014/main" id="{729E3157-56A0-785D-50C9-A074E36F8840}"/>
              </a:ext>
            </a:extLst>
          </p:cNvPr>
          <p:cNvPicPr>
            <a:picLocks noChangeAspect="1"/>
          </p:cNvPicPr>
          <p:nvPr/>
        </p:nvPicPr>
        <p:blipFill>
          <a:blip r:embed="rId3"/>
          <a:stretch>
            <a:fillRect/>
          </a:stretch>
        </p:blipFill>
        <p:spPr>
          <a:xfrm>
            <a:off x="3512855" y="4414834"/>
            <a:ext cx="8332652" cy="2443166"/>
          </a:xfrm>
          <a:prstGeom prst="rect">
            <a:avLst/>
          </a:prstGeom>
        </p:spPr>
      </p:pic>
    </p:spTree>
    <p:extLst>
      <p:ext uri="{BB962C8B-B14F-4D97-AF65-F5344CB8AC3E}">
        <p14:creationId xmlns:p14="http://schemas.microsoft.com/office/powerpoint/2010/main" val="349328379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7098B42-E2D3-26FE-C691-4440BF96FEEE}"/>
              </a:ext>
            </a:extLst>
          </p:cNvPr>
          <p:cNvSpPr>
            <a:spLocks noGrp="1"/>
          </p:cNvSpPr>
          <p:nvPr>
            <p:ph type="title"/>
          </p:nvPr>
        </p:nvSpPr>
        <p:spPr/>
        <p:txBody>
          <a:bodyPr/>
          <a:lstStyle/>
          <a:p>
            <a:r>
              <a:rPr lang="sl-SI"/>
              <a:t>1.3 Enota Komen – vsebinsko poročilo</a:t>
            </a:r>
          </a:p>
        </p:txBody>
      </p:sp>
      <p:sp>
        <p:nvSpPr>
          <p:cNvPr id="3" name="Označba mesta vsebine 2">
            <a:extLst>
              <a:ext uri="{FF2B5EF4-FFF2-40B4-BE49-F238E27FC236}">
                <a16:creationId xmlns:a16="http://schemas.microsoft.com/office/drawing/2014/main" id="{C642C005-5486-CCB2-2941-B0FB158386FD}"/>
              </a:ext>
            </a:extLst>
          </p:cNvPr>
          <p:cNvSpPr>
            <a:spLocks noGrp="1"/>
          </p:cNvSpPr>
          <p:nvPr>
            <p:ph idx="1"/>
          </p:nvPr>
        </p:nvSpPr>
        <p:spPr>
          <a:xfrm>
            <a:off x="346494" y="1350136"/>
            <a:ext cx="11751018" cy="6339460"/>
          </a:xfrm>
        </p:spPr>
        <p:txBody>
          <a:bodyPr vert="horz" lIns="91440" tIns="45720" rIns="91440" bIns="45720" rtlCol="0" anchor="t">
            <a:normAutofit/>
          </a:bodyPr>
          <a:lstStyle/>
          <a:p>
            <a:pPr marL="0" indent="0" algn="just">
              <a:lnSpc>
                <a:spcPct val="115000"/>
              </a:lnSpc>
              <a:buNone/>
            </a:pPr>
            <a:r>
              <a:rPr lang="sl-SI" sz="2000" b="1">
                <a:solidFill>
                  <a:srgbClr val="FF6600"/>
                </a:solidFill>
              </a:rPr>
              <a:t>1.3.2. PRIREDITVE</a:t>
            </a:r>
            <a:endParaRPr lang="aa-ET" sz="2000" b="1">
              <a:solidFill>
                <a:srgbClr val="FF6600"/>
              </a:solidFill>
            </a:endParaRPr>
          </a:p>
          <a:p>
            <a:pPr lvl="0" algn="just">
              <a:lnSpc>
                <a:spcPct val="115000"/>
              </a:lnSpc>
              <a:spcBef>
                <a:spcPts val="0"/>
              </a:spcBef>
            </a:pPr>
            <a:r>
              <a:rPr lang="sl-SI" sz="1600" b="1">
                <a:effectLst/>
                <a:latin typeface="Aptos"/>
                <a:ea typeface="Times New Roman" panose="02020603050405020304" pitchFamily="18" charset="0"/>
                <a:cs typeface="Aptos" panose="020B0004020202020204" pitchFamily="34" charset="0"/>
              </a:rPr>
              <a:t>Razstava Suhorski pirhi </a:t>
            </a:r>
            <a:r>
              <a:rPr lang="sl-SI" sz="1600">
                <a:effectLst/>
                <a:latin typeface="Aptos"/>
                <a:ea typeface="Times New Roman" panose="02020603050405020304" pitchFamily="18" charset="0"/>
                <a:cs typeface="Aptos" panose="020B0004020202020204" pitchFamily="34" charset="0"/>
              </a:rPr>
              <a:t>v Fabianijevi dvorani (sodelovanje z Vaškim društvom Suhorje, ORA partner), marec-april</a:t>
            </a:r>
            <a:endParaRPr lang="aa-ET" sz="1600">
              <a:effectLst/>
              <a:latin typeface="Aptos"/>
              <a:ea typeface="Times New Roman" panose="02020603050405020304" pitchFamily="18" charset="0"/>
            </a:endParaRPr>
          </a:p>
          <a:p>
            <a:pPr algn="just">
              <a:lnSpc>
                <a:spcPct val="115000"/>
              </a:lnSpc>
              <a:spcBef>
                <a:spcPts val="0"/>
              </a:spcBef>
            </a:pPr>
            <a:r>
              <a:rPr lang="sl-SI" sz="1600">
                <a:effectLst/>
                <a:latin typeface="Aptos"/>
                <a:ea typeface="Times New Roman" panose="02020603050405020304" pitchFamily="18" charset="0"/>
                <a:cs typeface="Aptos" panose="020B0004020202020204" pitchFamily="34" charset="0"/>
              </a:rPr>
              <a:t>Odprtje razstave „</a:t>
            </a:r>
            <a:r>
              <a:rPr lang="sl-SI" sz="1600" b="1">
                <a:effectLst/>
                <a:latin typeface="Aptos"/>
                <a:ea typeface="Times New Roman" panose="02020603050405020304" pitchFamily="18" charset="0"/>
                <a:cs typeface="Aptos" panose="020B0004020202020204" pitchFamily="34" charset="0"/>
              </a:rPr>
              <a:t>Kras v barvi in verzu“ </a:t>
            </a:r>
            <a:r>
              <a:rPr lang="sl-SI" sz="1600">
                <a:effectLst/>
                <a:latin typeface="Aptos"/>
                <a:ea typeface="Times New Roman" panose="02020603050405020304" pitchFamily="18" charset="0"/>
                <a:cs typeface="Aptos" panose="020B0004020202020204" pitchFamily="34" charset="0"/>
              </a:rPr>
              <a:t>(sodelovanje z galerijo Prešernovih nagrajencev Kranj), 19. 4. (150 obiskovalcev na dogodku)</a:t>
            </a:r>
            <a:r>
              <a:rPr lang="sl-SI" sz="1600">
                <a:latin typeface="Aptos"/>
                <a:ea typeface="Times New Roman" panose="02020603050405020304" pitchFamily="18" charset="0"/>
                <a:cs typeface="Aptos" panose="020B0004020202020204" pitchFamily="34" charset="0"/>
              </a:rPr>
              <a:t> v sodelovanju z Galerijo Prešernovih nagrajencev Kranj</a:t>
            </a:r>
            <a:endParaRPr lang="aa-ET" sz="1600">
              <a:effectLst/>
              <a:latin typeface="Aptos"/>
              <a:ea typeface="Times New Roman" panose="02020603050405020304" pitchFamily="18" charset="0"/>
            </a:endParaRPr>
          </a:p>
          <a:p>
            <a:pPr lvl="0" algn="just">
              <a:lnSpc>
                <a:spcPct val="115000"/>
              </a:lnSpc>
              <a:spcBef>
                <a:spcPts val="0"/>
              </a:spcBef>
            </a:pPr>
            <a:r>
              <a:rPr lang="sl-SI" sz="1600" b="1">
                <a:effectLst/>
                <a:latin typeface="Aptos"/>
                <a:ea typeface="Times New Roman" panose="02020603050405020304" pitchFamily="18" charset="0"/>
                <a:cs typeface="Aptos" panose="020B0004020202020204" pitchFamily="34" charset="0"/>
              </a:rPr>
              <a:t>Mednarodni dan muzejev</a:t>
            </a:r>
            <a:r>
              <a:rPr lang="sl-SI" sz="1600">
                <a:effectLst/>
                <a:latin typeface="Aptos"/>
                <a:ea typeface="Times New Roman" panose="02020603050405020304" pitchFamily="18" charset="0"/>
                <a:cs typeface="Aptos" panose="020B0004020202020204" pitchFamily="34" charset="0"/>
              </a:rPr>
              <a:t>: Spacalov pohod s strokovnim vodenjem po razstavi (sodelovanje z Društvom VRT Škrbina in Galerijo Prešernovih nagrajencev Kranj), 5. 5. (150 pohodnikov, 80 udeležencev vodenja po galeriji na dogodku)</a:t>
            </a:r>
            <a:endParaRPr lang="aa-ET" sz="1600">
              <a:effectLst/>
              <a:latin typeface="Aptos"/>
              <a:ea typeface="Times New Roman" panose="02020603050405020304" pitchFamily="18" charset="0"/>
            </a:endParaRPr>
          </a:p>
          <a:p>
            <a:pPr algn="just">
              <a:lnSpc>
                <a:spcPct val="115000"/>
              </a:lnSpc>
              <a:spcBef>
                <a:spcPts val="0"/>
              </a:spcBef>
            </a:pPr>
            <a:r>
              <a:rPr lang="sl-SI" sz="1600" b="1">
                <a:effectLst/>
                <a:latin typeface="Aptos"/>
                <a:ea typeface="Times New Roman" panose="02020603050405020304" pitchFamily="18" charset="0"/>
                <a:cs typeface="Aptos" panose="020B0004020202020204" pitchFamily="34" charset="0"/>
              </a:rPr>
              <a:t>Umetniški večer</a:t>
            </a:r>
            <a:r>
              <a:rPr lang="sl-SI" sz="1600" b="1">
                <a:latin typeface="Aptos"/>
                <a:ea typeface="Times New Roman" panose="02020603050405020304" pitchFamily="18" charset="0"/>
                <a:cs typeface="Aptos" panose="020B0004020202020204" pitchFamily="34" charset="0"/>
              </a:rPr>
              <a:t> </a:t>
            </a:r>
            <a:r>
              <a:rPr lang="sl-SI" sz="1600">
                <a:latin typeface="Aptos"/>
                <a:ea typeface="Times New Roman" panose="02020603050405020304" pitchFamily="18" charset="0"/>
                <a:cs typeface="Aptos" panose="020B0004020202020204" pitchFamily="34" charset="0"/>
              </a:rPr>
              <a:t> Kras v barvi in verzu na</a:t>
            </a:r>
            <a:r>
              <a:rPr lang="sl-SI" sz="1600">
                <a:effectLst/>
                <a:latin typeface="Aptos"/>
                <a:ea typeface="Times New Roman" panose="02020603050405020304" pitchFamily="18" charset="0"/>
                <a:cs typeface="Aptos" panose="020B0004020202020204" pitchFamily="34" charset="0"/>
              </a:rPr>
              <a:t> Gradu Štanjel: Klavdij Palčič in Miroslav Košuta, 17. 5. (60 udeležencev) (sodelovanje z Galerijo Prešernovih nagrajencev Kranj)</a:t>
            </a:r>
          </a:p>
          <a:p>
            <a:pPr algn="just">
              <a:lnSpc>
                <a:spcPct val="115000"/>
              </a:lnSpc>
              <a:spcBef>
                <a:spcPts val="0"/>
              </a:spcBef>
            </a:pPr>
            <a:r>
              <a:rPr lang="sl-SI" sz="1600" b="1">
                <a:effectLst/>
                <a:latin typeface="Aptos"/>
                <a:ea typeface="Times New Roman" panose="02020603050405020304" pitchFamily="18" charset="0"/>
                <a:cs typeface="Aptos" panose="020B0004020202020204" pitchFamily="34" charset="0"/>
              </a:rPr>
              <a:t>Dan kraškega ovčarja</a:t>
            </a:r>
            <a:r>
              <a:rPr lang="sl-SI" sz="1600">
                <a:effectLst/>
                <a:latin typeface="Aptos"/>
                <a:ea typeface="Times New Roman" panose="02020603050405020304" pitchFamily="18" charset="0"/>
                <a:cs typeface="Aptos" panose="020B0004020202020204" pitchFamily="34" charset="0"/>
              </a:rPr>
              <a:t> z obiskom predsednice Republike Slovenije in Škratji dan na Krasu, 19. 5. (400 obiskovalcev, lani 150 obiskovalcev - indeks 267) (sodelovanje z Zavod Škrateljc in Klub kraških ovčarjev Slovenije) </a:t>
            </a:r>
            <a:endParaRPr lang="sl-SI" sz="1600">
              <a:latin typeface="Aptos"/>
              <a:ea typeface="Times New Roman" panose="02020603050405020304" pitchFamily="18" charset="0"/>
              <a:cs typeface="Aptos" panose="020B0004020202020204" pitchFamily="34" charset="0"/>
            </a:endParaRPr>
          </a:p>
          <a:p>
            <a:pPr algn="just">
              <a:lnSpc>
                <a:spcPct val="115000"/>
              </a:lnSpc>
              <a:spcBef>
                <a:spcPts val="0"/>
              </a:spcBef>
            </a:pPr>
            <a:r>
              <a:rPr lang="sl-SI" sz="1600" b="1">
                <a:solidFill>
                  <a:srgbClr val="000000"/>
                </a:solidFill>
                <a:effectLst/>
                <a:latin typeface="Aptos"/>
                <a:ea typeface="Times New Roman" panose="02020603050405020304" pitchFamily="18" charset="0"/>
                <a:cs typeface="Aptos" panose="020B0004020202020204" pitchFamily="34" charset="0"/>
              </a:rPr>
              <a:t>Grajski večeri </a:t>
            </a:r>
            <a:r>
              <a:rPr lang="sl-SI" sz="1600">
                <a:solidFill>
                  <a:srgbClr val="000000"/>
                </a:solidFill>
                <a:effectLst/>
                <a:latin typeface="Aptos"/>
                <a:ea typeface="Times New Roman" panose="02020603050405020304" pitchFamily="18" charset="0"/>
                <a:cs typeface="Aptos" panose="020B0004020202020204" pitchFamily="34" charset="0"/>
              </a:rPr>
              <a:t>v Štanjelu, 31. 5., 21. 6. (400 obiskovalcev / dogodek</a:t>
            </a:r>
            <a:r>
              <a:rPr lang="sl-SI" sz="1600">
                <a:effectLst/>
                <a:latin typeface="Aptos"/>
                <a:ea typeface="Times New Roman" panose="02020603050405020304" pitchFamily="18" charset="0"/>
                <a:cs typeface="Aptos" panose="020B0004020202020204" pitchFamily="34" charset="0"/>
              </a:rPr>
              <a:t>) (organizator ŠKUD Biser Krasa, ORA partner)</a:t>
            </a:r>
          </a:p>
          <a:p>
            <a:pPr algn="just">
              <a:lnSpc>
                <a:spcPct val="114999"/>
              </a:lnSpc>
              <a:spcBef>
                <a:spcPts val="0"/>
              </a:spcBef>
            </a:pPr>
            <a:r>
              <a:rPr lang="sl-SI" sz="1600" b="1">
                <a:latin typeface="Aptos"/>
                <a:ea typeface="Times New Roman" panose="02020603050405020304" pitchFamily="18" charset="0"/>
                <a:cs typeface="Times New Roman"/>
              </a:rPr>
              <a:t>Teden čezmejnega </a:t>
            </a:r>
            <a:r>
              <a:rPr lang="sl-SI" sz="1600" b="1" err="1">
                <a:latin typeface="Aptos"/>
                <a:ea typeface="Times New Roman" panose="02020603050405020304" pitchFamily="18" charset="0"/>
                <a:cs typeface="Times New Roman"/>
              </a:rPr>
              <a:t>geoparka</a:t>
            </a:r>
            <a:r>
              <a:rPr lang="sl-SI" sz="1600" b="1">
                <a:latin typeface="Aptos"/>
                <a:ea typeface="Times New Roman" panose="02020603050405020304" pitchFamily="18" charset="0"/>
                <a:cs typeface="Times New Roman"/>
              </a:rPr>
              <a:t> Kras-</a:t>
            </a:r>
            <a:r>
              <a:rPr lang="sl-SI" sz="1600" b="1" err="1">
                <a:latin typeface="Aptos"/>
                <a:ea typeface="Times New Roman" panose="02020603050405020304" pitchFamily="18" charset="0"/>
                <a:cs typeface="Times New Roman"/>
              </a:rPr>
              <a:t>Carso</a:t>
            </a:r>
            <a:r>
              <a:rPr lang="sl-SI" sz="1600">
                <a:latin typeface="Aptos"/>
                <a:ea typeface="Times New Roman" panose="02020603050405020304" pitchFamily="18" charset="0"/>
                <a:cs typeface="Times New Roman"/>
              </a:rPr>
              <a:t> – Dobimo se na vrtovih, 1. 6. (16 udeležencev – planirano omejeno št. obiskovalcev) (organizator ORA v sodelovanje z Botaničnim vrtom Sežana)</a:t>
            </a:r>
            <a:endParaRPr lang="en-US" sz="1600">
              <a:latin typeface="Aptos"/>
              <a:ea typeface="Times New Roman" panose="02020603050405020304" pitchFamily="18" charset="0"/>
              <a:cs typeface="Times New Roman"/>
            </a:endParaRPr>
          </a:p>
          <a:p>
            <a:pPr algn="just">
              <a:lnSpc>
                <a:spcPct val="114999"/>
              </a:lnSpc>
              <a:spcBef>
                <a:spcPts val="0"/>
              </a:spcBef>
            </a:pPr>
            <a:r>
              <a:rPr lang="sl-SI" sz="1600" b="1">
                <a:latin typeface="Aptos"/>
                <a:ea typeface="Times New Roman" panose="02020603050405020304" pitchFamily="18" charset="0"/>
                <a:cs typeface="Times New Roman"/>
              </a:rPr>
              <a:t>Podelitev 9. nagrade Maks Fabiani 2023 </a:t>
            </a:r>
            <a:r>
              <a:rPr lang="sl-SI" sz="1600">
                <a:latin typeface="Aptos"/>
                <a:ea typeface="Times New Roman" panose="02020603050405020304" pitchFamily="18" charset="0"/>
                <a:cs typeface="Times New Roman"/>
              </a:rPr>
              <a:t>in otvoritev razstave na Gradu Štanjel, 2. 6. (70 udeležencev) (organizator DUPPS, ORA partner)</a:t>
            </a:r>
            <a:endParaRPr lang="en-US" sz="1600">
              <a:latin typeface="Aptos"/>
              <a:ea typeface="Times New Roman" panose="02020603050405020304" pitchFamily="18" charset="0"/>
              <a:cs typeface="Times New Roman"/>
            </a:endParaRPr>
          </a:p>
          <a:p>
            <a:pPr algn="just">
              <a:lnSpc>
                <a:spcPct val="114999"/>
              </a:lnSpc>
              <a:spcBef>
                <a:spcPts val="0"/>
              </a:spcBef>
            </a:pPr>
            <a:r>
              <a:rPr lang="sl-SI" sz="1600" b="1">
                <a:latin typeface="Aptos"/>
                <a:ea typeface="Times New Roman" panose="02020603050405020304" pitchFamily="18" charset="0"/>
                <a:cs typeface="Times New Roman"/>
              </a:rPr>
              <a:t>Poletna muzejska noč </a:t>
            </a:r>
            <a:r>
              <a:rPr lang="sl-SI" sz="1600">
                <a:latin typeface="Aptos"/>
                <a:ea typeface="Times New Roman" panose="02020603050405020304" pitchFamily="18" charset="0"/>
                <a:cs typeface="Times New Roman"/>
              </a:rPr>
              <a:t>(15 % popust pri nakupu vstopnice za obisk muzeja), 15. 6. (ni bilo učinkovito; šibka promocija)</a:t>
            </a:r>
          </a:p>
          <a:p>
            <a:pPr algn="just">
              <a:lnSpc>
                <a:spcPct val="114999"/>
              </a:lnSpc>
              <a:spcBef>
                <a:spcPts val="0"/>
              </a:spcBef>
            </a:pPr>
            <a:r>
              <a:rPr lang="sl-SI" sz="1600" b="1">
                <a:latin typeface="Aptos"/>
                <a:ea typeface="Times New Roman" panose="02020603050405020304" pitchFamily="18" charset="0"/>
                <a:cs typeface="Times New Roman"/>
              </a:rPr>
              <a:t>Občinski praznik občine Komen</a:t>
            </a:r>
            <a:r>
              <a:rPr lang="sl-SI" sz="1600">
                <a:latin typeface="Aptos"/>
                <a:ea typeface="Times New Roman" panose="02020603050405020304" pitchFamily="18" charset="0"/>
                <a:cs typeface="Times New Roman"/>
              </a:rPr>
              <a:t>, 22. 6. (500 obiskovalcev, lani 200 obiskovalcev - indeks 500 (organizator občina Komen, ORA izvajalec programa)</a:t>
            </a:r>
            <a:endParaRPr lang="en-US" sz="1600">
              <a:latin typeface="Aptos"/>
              <a:ea typeface="Times New Roman" panose="02020603050405020304" pitchFamily="18" charset="0"/>
              <a:cs typeface="Times New Roman"/>
            </a:endParaRPr>
          </a:p>
          <a:p>
            <a:pPr algn="just">
              <a:lnSpc>
                <a:spcPct val="114999"/>
              </a:lnSpc>
              <a:spcBef>
                <a:spcPts val="0"/>
              </a:spcBef>
            </a:pPr>
            <a:endParaRPr lang="sl-SI" sz="1600">
              <a:effectLst/>
              <a:latin typeface="Aptos"/>
              <a:ea typeface="Times New Roman" panose="02020603050405020304" pitchFamily="18" charset="0"/>
              <a:cs typeface="Times New Roman"/>
            </a:endParaRPr>
          </a:p>
          <a:p>
            <a:pPr marL="0" indent="0">
              <a:buNone/>
            </a:pPr>
            <a:endParaRPr lang="sl-SI" sz="2000">
              <a:latin typeface="Times New Roman" panose="02020603050405020304" pitchFamily="18" charset="0"/>
              <a:ea typeface="Times New Roman" panose="02020603050405020304" pitchFamily="18" charset="0"/>
              <a:cs typeface="Times New Roman"/>
            </a:endParaRPr>
          </a:p>
        </p:txBody>
      </p:sp>
    </p:spTree>
    <p:extLst>
      <p:ext uri="{BB962C8B-B14F-4D97-AF65-F5344CB8AC3E}">
        <p14:creationId xmlns:p14="http://schemas.microsoft.com/office/powerpoint/2010/main" val="278221113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7098B42-E2D3-26FE-C691-4440BF96FEEE}"/>
              </a:ext>
            </a:extLst>
          </p:cNvPr>
          <p:cNvSpPr>
            <a:spLocks noGrp="1"/>
          </p:cNvSpPr>
          <p:nvPr>
            <p:ph type="title"/>
          </p:nvPr>
        </p:nvSpPr>
        <p:spPr/>
        <p:txBody>
          <a:bodyPr/>
          <a:lstStyle/>
          <a:p>
            <a:r>
              <a:rPr lang="sl-SI"/>
              <a:t>1.3 Enota Komen – vsebinsko poročilo</a:t>
            </a:r>
          </a:p>
        </p:txBody>
      </p:sp>
      <p:sp>
        <p:nvSpPr>
          <p:cNvPr id="3" name="Označba mesta vsebine 2">
            <a:extLst>
              <a:ext uri="{FF2B5EF4-FFF2-40B4-BE49-F238E27FC236}">
                <a16:creationId xmlns:a16="http://schemas.microsoft.com/office/drawing/2014/main" id="{C642C005-5486-CCB2-2941-B0FB158386FD}"/>
              </a:ext>
            </a:extLst>
          </p:cNvPr>
          <p:cNvSpPr>
            <a:spLocks noGrp="1"/>
          </p:cNvSpPr>
          <p:nvPr>
            <p:ph idx="1"/>
          </p:nvPr>
        </p:nvSpPr>
        <p:spPr>
          <a:xfrm>
            <a:off x="346494" y="1261650"/>
            <a:ext cx="11668722" cy="5361560"/>
          </a:xfrm>
        </p:spPr>
        <p:txBody>
          <a:bodyPr vert="horz" lIns="91440" tIns="45720" rIns="91440" bIns="45720" rtlCol="0" anchor="t">
            <a:noAutofit/>
          </a:bodyPr>
          <a:lstStyle/>
          <a:p>
            <a:pPr marL="0" indent="0" algn="just">
              <a:lnSpc>
                <a:spcPct val="115000"/>
              </a:lnSpc>
              <a:spcBef>
                <a:spcPts val="0"/>
              </a:spcBef>
              <a:buNone/>
            </a:pPr>
            <a:r>
              <a:rPr lang="sl-SI" sz="2000" b="1">
                <a:solidFill>
                  <a:srgbClr val="FF6600"/>
                </a:solidFill>
              </a:rPr>
              <a:t>1.3.2. PRIREDITVE</a:t>
            </a:r>
            <a:endParaRPr lang="aa-ET" sz="2000" b="1">
              <a:solidFill>
                <a:srgbClr val="FF6600"/>
              </a:solidFill>
            </a:endParaRPr>
          </a:p>
          <a:p>
            <a:pPr algn="just">
              <a:lnSpc>
                <a:spcPct val="115000"/>
              </a:lnSpc>
              <a:spcBef>
                <a:spcPts val="0"/>
              </a:spcBef>
            </a:pPr>
            <a:r>
              <a:rPr lang="sl-SI" sz="1600" b="1">
                <a:effectLst/>
                <a:latin typeface="Aptos"/>
                <a:ea typeface="Times New Roman" panose="02020603050405020304" pitchFamily="18" charset="0"/>
                <a:cs typeface="Aptos" panose="020B0004020202020204" pitchFamily="34" charset="0"/>
              </a:rPr>
              <a:t>Festival </a:t>
            </a:r>
            <a:r>
              <a:rPr lang="sl-SI" sz="1600" b="1" err="1">
                <a:effectLst/>
                <a:latin typeface="Aptos"/>
                <a:ea typeface="Times New Roman" panose="02020603050405020304" pitchFamily="18" charset="0"/>
                <a:cs typeface="Aptos" panose="020B0004020202020204" pitchFamily="34" charset="0"/>
              </a:rPr>
              <a:t>Gledanica</a:t>
            </a:r>
            <a:r>
              <a:rPr lang="sl-SI" sz="1600">
                <a:effectLst/>
                <a:latin typeface="Aptos"/>
                <a:ea typeface="Times New Roman" panose="02020603050405020304" pitchFamily="18" charset="0"/>
                <a:cs typeface="Aptos" panose="020B0004020202020204" pitchFamily="34" charset="0"/>
              </a:rPr>
              <a:t>, 23. 6. (250 obiskovalcev, lani 100 obiskovalcev - indeks 250) (organizator ORA v sodelovanju z </a:t>
            </a:r>
            <a:r>
              <a:rPr lang="sl-SI" sz="1600">
                <a:latin typeface="Aptos"/>
                <a:ea typeface="Times New Roman" panose="02020603050405020304" pitchFamily="18" charset="0"/>
                <a:cs typeface="Aptos" panose="020B0004020202020204" pitchFamily="34" charset="0"/>
              </a:rPr>
              <a:t>D</a:t>
            </a:r>
            <a:r>
              <a:rPr lang="sl-SI" sz="1600">
                <a:effectLst/>
                <a:latin typeface="Aptos"/>
                <a:ea typeface="Times New Roman" panose="02020603050405020304" pitchFamily="18" charset="0"/>
                <a:cs typeface="Aptos" panose="020B0004020202020204" pitchFamily="34" charset="0"/>
              </a:rPr>
              <a:t>ruštvom Venček iz Štanjela, Kulturnim društvom Kras, Društvom Slovenski Tolkalski Projekt in Zavodom Dobra pot)</a:t>
            </a:r>
            <a:endParaRPr lang="aa-ET" sz="1600">
              <a:effectLst/>
              <a:latin typeface="Aptos"/>
              <a:ea typeface="Times New Roman" panose="02020603050405020304" pitchFamily="18" charset="0"/>
              <a:cs typeface="Times New Roman"/>
            </a:endParaRPr>
          </a:p>
          <a:p>
            <a:pPr algn="just">
              <a:lnSpc>
                <a:spcPct val="115000"/>
              </a:lnSpc>
              <a:spcBef>
                <a:spcPts val="0"/>
              </a:spcBef>
            </a:pPr>
            <a:r>
              <a:rPr lang="sl-SI" sz="1600" b="1">
                <a:effectLst/>
                <a:latin typeface="Aptos"/>
                <a:ea typeface="Times New Roman" panose="02020603050405020304" pitchFamily="18" charset="0"/>
                <a:cs typeface="Aptos" panose="020B0004020202020204" pitchFamily="34" charset="0"/>
              </a:rPr>
              <a:t>Štrekljev večer</a:t>
            </a:r>
            <a:r>
              <a:rPr lang="sl-SI" sz="1600">
                <a:effectLst/>
                <a:latin typeface="Aptos"/>
                <a:ea typeface="Times New Roman" panose="02020603050405020304" pitchFamily="18" charset="0"/>
                <a:cs typeface="Aptos" panose="020B0004020202020204" pitchFamily="34" charset="0"/>
              </a:rPr>
              <a:t> - koncert Gala Gjurina, 27. 6. (400 obiskovalcev, lani 100 obiskovalcev</a:t>
            </a:r>
            <a:r>
              <a:rPr lang="sl-SI" sz="1600">
                <a:latin typeface="Aptos"/>
              </a:rPr>
              <a:t> - indeks 400</a:t>
            </a:r>
            <a:r>
              <a:rPr lang="sl-SI" sz="1600">
                <a:effectLst/>
                <a:latin typeface="Aptos"/>
                <a:ea typeface="Times New Roman" panose="02020603050405020304" pitchFamily="18" charset="0"/>
                <a:cs typeface="Aptos" panose="020B0004020202020204" pitchFamily="34" charset="0"/>
              </a:rPr>
              <a:t>) (</a:t>
            </a:r>
            <a:r>
              <a:rPr lang="sl-SI" sz="1600">
                <a:latin typeface="Aptos"/>
                <a:ea typeface="Times New Roman" panose="02020603050405020304" pitchFamily="18" charset="0"/>
                <a:cs typeface="Aptos" panose="020B0004020202020204" pitchFamily="34" charset="0"/>
              </a:rPr>
              <a:t>o</a:t>
            </a:r>
            <a:r>
              <a:rPr lang="sl-SI" sz="1600">
                <a:effectLst/>
                <a:latin typeface="Aptos"/>
                <a:ea typeface="Times New Roman" panose="02020603050405020304" pitchFamily="18" charset="0"/>
                <a:cs typeface="Aptos" panose="020B0004020202020204" pitchFamily="34" charset="0"/>
              </a:rPr>
              <a:t>rganizator Zavod </a:t>
            </a:r>
            <a:r>
              <a:rPr lang="sl-SI" sz="1600" err="1">
                <a:effectLst/>
                <a:latin typeface="Aptos"/>
                <a:ea typeface="Times New Roman" panose="02020603050405020304" pitchFamily="18" charset="0"/>
                <a:cs typeface="Aptos" panose="020B0004020202020204" pitchFamily="34" charset="0"/>
              </a:rPr>
              <a:t>Our</a:t>
            </a:r>
            <a:r>
              <a:rPr lang="sl-SI" sz="1600">
                <a:effectLst/>
                <a:latin typeface="Aptos"/>
                <a:ea typeface="Times New Roman" panose="02020603050405020304" pitchFamily="18" charset="0"/>
                <a:cs typeface="Aptos" panose="020B0004020202020204" pitchFamily="34" charset="0"/>
              </a:rPr>
              <a:t> </a:t>
            </a:r>
            <a:r>
              <a:rPr lang="sl-SI" sz="1600" err="1">
                <a:effectLst/>
                <a:latin typeface="Aptos"/>
                <a:ea typeface="Times New Roman" panose="02020603050405020304" pitchFamily="18" charset="0"/>
                <a:cs typeface="Aptos" panose="020B0004020202020204" pitchFamily="34" charset="0"/>
              </a:rPr>
              <a:t>Labyrinth</a:t>
            </a:r>
            <a:r>
              <a:rPr lang="sl-SI" sz="1600">
                <a:latin typeface="Aptos"/>
                <a:ea typeface="Times New Roman" panose="02020603050405020304" pitchFamily="18" charset="0"/>
                <a:cs typeface="Aptos" panose="020B0004020202020204" pitchFamily="34" charset="0"/>
              </a:rPr>
              <a:t>, </a:t>
            </a:r>
            <a:r>
              <a:rPr lang="sl-SI" sz="1600">
                <a:effectLst/>
                <a:latin typeface="Aptos"/>
                <a:ea typeface="Times New Roman" panose="02020603050405020304" pitchFamily="18" charset="0"/>
                <a:cs typeface="Aptos" panose="020B0004020202020204" pitchFamily="34" charset="0"/>
              </a:rPr>
              <a:t>JSKD OI Sežana, ORA partner)</a:t>
            </a:r>
          </a:p>
          <a:p>
            <a:pPr algn="just">
              <a:lnSpc>
                <a:spcPct val="114999"/>
              </a:lnSpc>
              <a:spcBef>
                <a:spcPts val="0"/>
              </a:spcBef>
            </a:pPr>
            <a:r>
              <a:rPr lang="sl-SI" sz="1600" b="1">
                <a:latin typeface="Aptos"/>
                <a:ea typeface="Times New Roman" panose="02020603050405020304" pitchFamily="18" charset="0"/>
                <a:cs typeface="Times New Roman"/>
              </a:rPr>
              <a:t>Poletni festival Štanjel </a:t>
            </a:r>
            <a:r>
              <a:rPr lang="sl-SI" sz="1600">
                <a:latin typeface="Aptos"/>
                <a:ea typeface="Times New Roman" panose="02020603050405020304" pitchFamily="18" charset="0"/>
                <a:cs typeface="Times New Roman"/>
              </a:rPr>
              <a:t>– skupaj 27 dogodkov od junija do septembra v Štanjelu in bližnji okolici (preko 4.500 obiskovalcev, v sodelovanju z Grad Štanjel </a:t>
            </a:r>
            <a:r>
              <a:rPr lang="sl-SI" sz="1600" err="1">
                <a:latin typeface="Aptos"/>
                <a:ea typeface="Times New Roman" panose="02020603050405020304" pitchFamily="18" charset="0"/>
                <a:cs typeface="Times New Roman"/>
              </a:rPr>
              <a:t>restaurant</a:t>
            </a:r>
            <a:r>
              <a:rPr lang="sl-SI" sz="1600">
                <a:latin typeface="Aptos"/>
                <a:ea typeface="Times New Roman" panose="02020603050405020304" pitchFamily="18" charset="0"/>
                <a:cs typeface="Times New Roman"/>
              </a:rPr>
              <a:t>, Kobal </a:t>
            </a:r>
            <a:r>
              <a:rPr lang="sl-SI" sz="1600" err="1">
                <a:latin typeface="Aptos"/>
                <a:ea typeface="Times New Roman" panose="02020603050405020304" pitchFamily="18" charset="0"/>
                <a:cs typeface="Times New Roman"/>
              </a:rPr>
              <a:t>production</a:t>
            </a:r>
            <a:r>
              <a:rPr lang="sl-SI" sz="1600">
                <a:latin typeface="Aptos"/>
                <a:ea typeface="Times New Roman" panose="02020603050405020304" pitchFamily="18" charset="0"/>
                <a:cs typeface="Times New Roman"/>
              </a:rPr>
              <a:t>, Zavodom </a:t>
            </a:r>
            <a:r>
              <a:rPr lang="sl-SI" sz="1600" err="1">
                <a:latin typeface="Aptos"/>
                <a:ea typeface="Times New Roman" panose="02020603050405020304" pitchFamily="18" charset="0"/>
                <a:cs typeface="Times New Roman"/>
              </a:rPr>
              <a:t>Our</a:t>
            </a:r>
            <a:r>
              <a:rPr lang="sl-SI" sz="1600">
                <a:latin typeface="Aptos"/>
                <a:ea typeface="Times New Roman" panose="02020603050405020304" pitchFamily="18" charset="0"/>
                <a:cs typeface="Times New Roman"/>
              </a:rPr>
              <a:t> </a:t>
            </a:r>
            <a:r>
              <a:rPr lang="sl-SI" sz="1600" err="1">
                <a:latin typeface="Aptos"/>
                <a:ea typeface="Times New Roman" panose="02020603050405020304" pitchFamily="18" charset="0"/>
                <a:cs typeface="Times New Roman"/>
              </a:rPr>
              <a:t>labyrinth</a:t>
            </a:r>
            <a:r>
              <a:rPr lang="sl-SI" sz="1600">
                <a:latin typeface="Aptos"/>
                <a:ea typeface="Times New Roman" panose="02020603050405020304" pitchFamily="18" charset="0"/>
                <a:cs typeface="Times New Roman"/>
              </a:rPr>
              <a:t>, Tajo Tavčar in </a:t>
            </a:r>
            <a:r>
              <a:rPr lang="sl-SI" sz="1600" err="1">
                <a:latin typeface="Aptos"/>
                <a:ea typeface="Times New Roman" panose="02020603050405020304" pitchFamily="18" charset="0"/>
                <a:cs typeface="Times New Roman"/>
              </a:rPr>
              <a:t>Aleksijo</a:t>
            </a:r>
            <a:r>
              <a:rPr lang="sl-SI" sz="1600">
                <a:latin typeface="Aptos"/>
                <a:ea typeface="Times New Roman" panose="02020603050405020304" pitchFamily="18" charset="0"/>
                <a:cs typeface="Times New Roman"/>
              </a:rPr>
              <a:t> Švara, </a:t>
            </a:r>
            <a:r>
              <a:rPr lang="sl-SI" sz="1600" err="1">
                <a:latin typeface="Aptos"/>
                <a:ea typeface="Times New Roman" panose="02020603050405020304" pitchFamily="18" charset="0"/>
                <a:cs typeface="Times New Roman"/>
              </a:rPr>
              <a:t>Kinoateljejem</a:t>
            </a:r>
            <a:r>
              <a:rPr lang="sl-SI" sz="1600">
                <a:latin typeface="Aptos"/>
                <a:ea typeface="Times New Roman" panose="02020603050405020304" pitchFamily="18" charset="0"/>
                <a:cs typeface="Times New Roman"/>
              </a:rPr>
              <a:t>, Vlasto Markočič..)</a:t>
            </a:r>
            <a:endParaRPr lang="en-US" sz="1600">
              <a:latin typeface="Aptos"/>
              <a:ea typeface="Times New Roman" panose="02020603050405020304" pitchFamily="18" charset="0"/>
              <a:cs typeface="Times New Roman"/>
            </a:endParaRPr>
          </a:p>
          <a:p>
            <a:pPr algn="just">
              <a:lnSpc>
                <a:spcPct val="114999"/>
              </a:lnSpc>
              <a:spcBef>
                <a:spcPts val="0"/>
              </a:spcBef>
            </a:pPr>
            <a:r>
              <a:rPr lang="sl-SI" sz="1600" b="1">
                <a:latin typeface="Aptos"/>
                <a:ea typeface="Times New Roman" panose="02020603050405020304" pitchFamily="18" charset="0"/>
                <a:cs typeface="Times New Roman"/>
              </a:rPr>
              <a:t>Literarni festival </a:t>
            </a:r>
            <a:r>
              <a:rPr lang="sl-SI" sz="1600" b="1" err="1">
                <a:latin typeface="Aptos"/>
                <a:ea typeface="Times New Roman" panose="02020603050405020304" pitchFamily="18" charset="0"/>
                <a:cs typeface="Times New Roman"/>
              </a:rPr>
              <a:t>Vilenica</a:t>
            </a:r>
            <a:r>
              <a:rPr lang="sl-SI" sz="1600" b="1">
                <a:latin typeface="Aptos"/>
                <a:ea typeface="Times New Roman" panose="02020603050405020304" pitchFamily="18" charset="0"/>
                <a:cs typeface="Times New Roman"/>
              </a:rPr>
              <a:t> </a:t>
            </a:r>
            <a:r>
              <a:rPr lang="sl-SI" sz="1600">
                <a:latin typeface="Aptos"/>
                <a:ea typeface="Times New Roman" panose="02020603050405020304" pitchFamily="18" charset="0"/>
                <a:cs typeface="Times New Roman"/>
              </a:rPr>
              <a:t>– 7. 9. 2024 (70 obiskovalcev, lani 20 - indeks 350) v sodelovanju z društvom slovenskih pisateljev)</a:t>
            </a:r>
            <a:endParaRPr lang="en-US" sz="1600">
              <a:latin typeface="Aptos"/>
              <a:ea typeface="Times New Roman" panose="02020603050405020304" pitchFamily="18" charset="0"/>
              <a:cs typeface="Times New Roman"/>
            </a:endParaRPr>
          </a:p>
          <a:p>
            <a:pPr algn="just">
              <a:lnSpc>
                <a:spcPct val="114999"/>
              </a:lnSpc>
              <a:spcBef>
                <a:spcPts val="0"/>
              </a:spcBef>
            </a:pPr>
            <a:r>
              <a:rPr lang="sl-SI" sz="1600" b="1">
                <a:latin typeface="Aptos"/>
                <a:ea typeface="Times New Roman" panose="02020603050405020304" pitchFamily="18" charset="0"/>
                <a:cs typeface="Times New Roman"/>
              </a:rPr>
              <a:t>Jesenske serenade</a:t>
            </a:r>
            <a:r>
              <a:rPr lang="sl-SI" sz="1600">
                <a:latin typeface="Aptos"/>
                <a:ea typeface="Times New Roman" panose="02020603050405020304" pitchFamily="18" charset="0"/>
                <a:cs typeface="Times New Roman"/>
              </a:rPr>
              <a:t> – 10. 9. 2024 (70 obiskovalcev, lani 100 - indeks 70) v sodelovanju z JSKD OI Sežana)</a:t>
            </a:r>
            <a:endParaRPr lang="en-US" sz="1600">
              <a:latin typeface="Aptos"/>
              <a:ea typeface="Times New Roman" panose="02020603050405020304" pitchFamily="18" charset="0"/>
              <a:cs typeface="Times New Roman"/>
            </a:endParaRPr>
          </a:p>
          <a:p>
            <a:pPr algn="just">
              <a:lnSpc>
                <a:spcPct val="114999"/>
              </a:lnSpc>
              <a:spcBef>
                <a:spcPts val="0"/>
              </a:spcBef>
            </a:pPr>
            <a:r>
              <a:rPr lang="sl-SI" sz="1600" b="1">
                <a:latin typeface="Aptos"/>
                <a:ea typeface="Times New Roman" panose="02020603050405020304" pitchFamily="18" charset="0"/>
                <a:cs typeface="Times New Roman"/>
              </a:rPr>
              <a:t>Projekcija filma Matjaža Žbontarja: Negovan Nemec</a:t>
            </a:r>
            <a:r>
              <a:rPr lang="sl-SI" sz="1600">
                <a:latin typeface="Aptos"/>
                <a:ea typeface="Times New Roman" panose="02020603050405020304" pitchFamily="18" charset="0"/>
                <a:cs typeface="Times New Roman"/>
              </a:rPr>
              <a:t> – 13. 9. 2024 (60 obiskovalcev)</a:t>
            </a:r>
            <a:endParaRPr lang="en-US" sz="1600">
              <a:latin typeface="Aptos"/>
              <a:ea typeface="Times New Roman" panose="02020603050405020304" pitchFamily="18" charset="0"/>
              <a:cs typeface="Times New Roman"/>
            </a:endParaRPr>
          </a:p>
          <a:p>
            <a:pPr algn="just">
              <a:lnSpc>
                <a:spcPct val="114999"/>
              </a:lnSpc>
              <a:spcBef>
                <a:spcPts val="0"/>
              </a:spcBef>
            </a:pPr>
            <a:r>
              <a:rPr lang="sl-SI" sz="1600" b="1">
                <a:latin typeface="Aptos"/>
                <a:ea typeface="Times New Roman" panose="02020603050405020304" pitchFamily="18" charset="0"/>
                <a:cs typeface="Times New Roman"/>
              </a:rPr>
              <a:t>Umetniški večer Kras v barvi in verzu na Gradu Štanjel:</a:t>
            </a:r>
            <a:r>
              <a:rPr lang="sl-SI" sz="1600">
                <a:latin typeface="Aptos"/>
                <a:ea typeface="Times New Roman" panose="02020603050405020304" pitchFamily="18" charset="0"/>
                <a:cs typeface="Times New Roman"/>
              </a:rPr>
              <a:t> Franko </a:t>
            </a:r>
            <a:r>
              <a:rPr lang="sl-SI" sz="1600" err="1">
                <a:latin typeface="Aptos"/>
                <a:ea typeface="Times New Roman" panose="02020603050405020304" pitchFamily="18" charset="0"/>
                <a:cs typeface="Times New Roman"/>
              </a:rPr>
              <a:t>Vecchiet</a:t>
            </a:r>
            <a:r>
              <a:rPr lang="sl-SI" sz="1600">
                <a:latin typeface="Aptos"/>
                <a:ea typeface="Times New Roman" panose="02020603050405020304" pitchFamily="18" charset="0"/>
                <a:cs typeface="Times New Roman"/>
              </a:rPr>
              <a:t> in Marko Kravos – 20. 9. 2024 (45 obiskovalcev) v sodelovanju z Galerijo Prešernovih nagrajencev Kranj</a:t>
            </a:r>
            <a:endParaRPr lang="en-US" sz="1600">
              <a:latin typeface="Aptos"/>
              <a:ea typeface="Times New Roman" panose="02020603050405020304" pitchFamily="18" charset="0"/>
              <a:cs typeface="Times New Roman"/>
            </a:endParaRPr>
          </a:p>
          <a:p>
            <a:pPr algn="just">
              <a:lnSpc>
                <a:spcPct val="114999"/>
              </a:lnSpc>
              <a:spcBef>
                <a:spcPts val="0"/>
              </a:spcBef>
            </a:pPr>
            <a:r>
              <a:rPr lang="sl-SI" sz="1600" b="1">
                <a:latin typeface="Aptos"/>
                <a:ea typeface="Times New Roman" panose="02020603050405020304" pitchFamily="18" charset="0"/>
                <a:cs typeface="Times New Roman"/>
              </a:rPr>
              <a:t>Festival medu </a:t>
            </a:r>
            <a:r>
              <a:rPr lang="sl-SI" sz="1600">
                <a:latin typeface="Aptos"/>
                <a:ea typeface="Times New Roman" panose="02020603050405020304" pitchFamily="18" charset="0"/>
                <a:cs typeface="Times New Roman"/>
              </a:rPr>
              <a:t>– 29. 9. 2024 (500 obiskovalcev, v sodelovanju s čebelarskim društvom Kras Brkini)</a:t>
            </a:r>
            <a:endParaRPr lang="en-US" sz="1600">
              <a:latin typeface="Aptos"/>
              <a:ea typeface="Times New Roman" panose="02020603050405020304" pitchFamily="18" charset="0"/>
              <a:cs typeface="Times New Roman"/>
            </a:endParaRPr>
          </a:p>
          <a:p>
            <a:pPr algn="just">
              <a:lnSpc>
                <a:spcPct val="114999"/>
              </a:lnSpc>
              <a:spcBef>
                <a:spcPts val="0"/>
              </a:spcBef>
            </a:pPr>
            <a:r>
              <a:rPr lang="sl-SI" sz="1600" b="1">
                <a:latin typeface="Aptos"/>
                <a:ea typeface="Times New Roman" panose="02020603050405020304" pitchFamily="18" charset="0"/>
                <a:cs typeface="Times New Roman"/>
              </a:rPr>
              <a:t>Jesenski dan za Škratji Kras </a:t>
            </a:r>
            <a:r>
              <a:rPr lang="sl-SI" sz="1600">
                <a:latin typeface="Aptos"/>
                <a:ea typeface="Times New Roman" panose="02020603050405020304" pitchFamily="18" charset="0"/>
                <a:cs typeface="Times New Roman"/>
              </a:rPr>
              <a:t>– 13. 10. 2024 (150 obiskovalcev, lani 5 - indeks 3000) v sodelovanju z zavodom Škrateljc)</a:t>
            </a:r>
            <a:endParaRPr lang="en-US" sz="1600">
              <a:latin typeface="Aptos"/>
              <a:ea typeface="Times New Roman" panose="02020603050405020304" pitchFamily="18" charset="0"/>
              <a:cs typeface="Times New Roman"/>
            </a:endParaRPr>
          </a:p>
          <a:p>
            <a:pPr algn="just">
              <a:lnSpc>
                <a:spcPct val="114999"/>
              </a:lnSpc>
              <a:spcBef>
                <a:spcPts val="0"/>
              </a:spcBef>
            </a:pPr>
            <a:r>
              <a:rPr lang="sl-SI" sz="1600" b="1">
                <a:latin typeface="Aptos"/>
                <a:ea typeface="Times New Roman" panose="02020603050405020304" pitchFamily="18" charset="0"/>
                <a:cs typeface="Times New Roman"/>
              </a:rPr>
              <a:t>Festival narečnega </a:t>
            </a:r>
            <a:r>
              <a:rPr lang="sl-SI" sz="1600" b="1" err="1">
                <a:latin typeface="Aptos"/>
                <a:ea typeface="Times New Roman" panose="02020603050405020304" pitchFamily="18" charset="0"/>
                <a:cs typeface="Times New Roman"/>
              </a:rPr>
              <a:t>kamišibaja</a:t>
            </a:r>
            <a:r>
              <a:rPr lang="sl-SI" sz="1600">
                <a:latin typeface="Aptos"/>
                <a:ea typeface="Times New Roman" panose="02020603050405020304" pitchFamily="18" charset="0"/>
                <a:cs typeface="Times New Roman"/>
              </a:rPr>
              <a:t> - 19.10.2024 (100 obiskovalcev) v sodelovanju z društvom narečnega </a:t>
            </a:r>
            <a:r>
              <a:rPr lang="sl-SI" sz="1600" err="1">
                <a:latin typeface="Aptos"/>
                <a:ea typeface="Times New Roman" panose="02020603050405020304" pitchFamily="18" charset="0"/>
                <a:cs typeface="Times New Roman"/>
              </a:rPr>
              <a:t>kamišibaja</a:t>
            </a:r>
            <a:r>
              <a:rPr lang="sl-SI" sz="1600">
                <a:latin typeface="Aptos"/>
                <a:ea typeface="Times New Roman" panose="02020603050405020304" pitchFamily="18" charset="0"/>
                <a:cs typeface="Times New Roman"/>
              </a:rPr>
              <a:t> Slovenije</a:t>
            </a:r>
            <a:endParaRPr lang="en-US" sz="1600">
              <a:latin typeface="Aptos"/>
              <a:ea typeface="Times New Roman" panose="02020603050405020304" pitchFamily="18" charset="0"/>
              <a:cs typeface="Times New Roman"/>
            </a:endParaRPr>
          </a:p>
          <a:p>
            <a:pPr algn="just">
              <a:lnSpc>
                <a:spcPct val="114999"/>
              </a:lnSpc>
              <a:spcBef>
                <a:spcPts val="0"/>
              </a:spcBef>
            </a:pPr>
            <a:r>
              <a:rPr lang="sl-SI" sz="1600" b="1">
                <a:latin typeface="Aptos"/>
                <a:ea typeface="Times New Roman" panose="02020603050405020304" pitchFamily="18" charset="0"/>
                <a:cs typeface="Times New Roman"/>
              </a:rPr>
              <a:t>Akademija terana</a:t>
            </a:r>
            <a:r>
              <a:rPr lang="sl-SI" sz="1600">
                <a:latin typeface="Aptos"/>
                <a:ea typeface="Times New Roman" panose="02020603050405020304" pitchFamily="18" charset="0"/>
                <a:cs typeface="Times New Roman"/>
              </a:rPr>
              <a:t> – 6. 11. 2024 (60 udeležencev) v okviru projekta </a:t>
            </a:r>
            <a:r>
              <a:rPr lang="sl-SI" sz="1600" err="1">
                <a:latin typeface="Aptos"/>
                <a:ea typeface="Times New Roman" panose="02020603050405020304" pitchFamily="18" charset="0"/>
                <a:cs typeface="Times New Roman"/>
              </a:rPr>
              <a:t>Agrotour</a:t>
            </a:r>
            <a:r>
              <a:rPr lang="sl-SI" sz="1600">
                <a:latin typeface="Aptos"/>
                <a:ea typeface="Times New Roman" panose="02020603050405020304" pitchFamily="18" charset="0"/>
                <a:cs typeface="Times New Roman"/>
              </a:rPr>
              <a:t> +</a:t>
            </a:r>
          </a:p>
          <a:p>
            <a:pPr algn="just">
              <a:lnSpc>
                <a:spcPct val="114999"/>
              </a:lnSpc>
              <a:spcBef>
                <a:spcPts val="0"/>
              </a:spcBef>
            </a:pPr>
            <a:endParaRPr lang="sl-SI" sz="1600">
              <a:latin typeface="Aptos"/>
              <a:ea typeface="Times New Roman" panose="02020603050405020304" pitchFamily="18" charset="0"/>
              <a:cs typeface="Times New Roman"/>
            </a:endParaRPr>
          </a:p>
          <a:p>
            <a:pPr algn="just">
              <a:lnSpc>
                <a:spcPct val="114999"/>
              </a:lnSpc>
              <a:spcBef>
                <a:spcPts val="0"/>
              </a:spcBef>
            </a:pPr>
            <a:endParaRPr lang="sl-SI" sz="1600">
              <a:latin typeface="Aptos"/>
              <a:ea typeface="Times New Roman" panose="02020603050405020304" pitchFamily="18" charset="0"/>
              <a:cs typeface="Times New Roman"/>
            </a:endParaRPr>
          </a:p>
          <a:p>
            <a:pPr algn="just">
              <a:lnSpc>
                <a:spcPct val="114999"/>
              </a:lnSpc>
              <a:spcBef>
                <a:spcPts val="0"/>
              </a:spcBef>
            </a:pPr>
            <a:endParaRPr lang="sl-SI" sz="1600">
              <a:latin typeface="Aptos"/>
              <a:ea typeface="Times New Roman" panose="02020603050405020304" pitchFamily="18" charset="0"/>
              <a:cs typeface="Times New Roman"/>
            </a:endParaRPr>
          </a:p>
          <a:p>
            <a:pPr algn="just">
              <a:lnSpc>
                <a:spcPct val="114999"/>
              </a:lnSpc>
              <a:spcBef>
                <a:spcPts val="0"/>
              </a:spcBef>
            </a:pPr>
            <a:endParaRPr lang="sl-SI" sz="1600">
              <a:latin typeface="Aptos"/>
              <a:ea typeface="Times New Roman" panose="02020603050405020304" pitchFamily="18" charset="0"/>
              <a:cs typeface="Times New Roman"/>
            </a:endParaRPr>
          </a:p>
        </p:txBody>
      </p:sp>
    </p:spTree>
    <p:extLst>
      <p:ext uri="{BB962C8B-B14F-4D97-AF65-F5344CB8AC3E}">
        <p14:creationId xmlns:p14="http://schemas.microsoft.com/office/powerpoint/2010/main" val="257279667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C6DCBA24-364E-1579-C096-4FE80FD4FFEA}"/>
              </a:ext>
            </a:extLst>
          </p:cNvPr>
          <p:cNvSpPr>
            <a:spLocks noGrp="1"/>
          </p:cNvSpPr>
          <p:nvPr>
            <p:ph type="title"/>
          </p:nvPr>
        </p:nvSpPr>
        <p:spPr/>
        <p:txBody>
          <a:bodyPr/>
          <a:lstStyle/>
          <a:p>
            <a:r>
              <a:rPr lang="sl-SI"/>
              <a:t>1.3 Enota Komen – vsebinsko poročilo</a:t>
            </a:r>
            <a:endParaRPr lang="aa-ET"/>
          </a:p>
        </p:txBody>
      </p:sp>
      <p:sp>
        <p:nvSpPr>
          <p:cNvPr id="3" name="Označba mesta vsebine 2">
            <a:extLst>
              <a:ext uri="{FF2B5EF4-FFF2-40B4-BE49-F238E27FC236}">
                <a16:creationId xmlns:a16="http://schemas.microsoft.com/office/drawing/2014/main" id="{088F6856-8248-3EF7-09CF-8F228443836D}"/>
              </a:ext>
            </a:extLst>
          </p:cNvPr>
          <p:cNvSpPr>
            <a:spLocks noGrp="1"/>
          </p:cNvSpPr>
          <p:nvPr>
            <p:ph idx="4294967295"/>
          </p:nvPr>
        </p:nvSpPr>
        <p:spPr>
          <a:xfrm>
            <a:off x="468313" y="1325563"/>
            <a:ext cx="11723687" cy="5434012"/>
          </a:xfrm>
        </p:spPr>
        <p:txBody>
          <a:bodyPr vert="horz" lIns="91440" tIns="45720" rIns="91440" bIns="45720" rtlCol="0" anchor="t">
            <a:noAutofit/>
          </a:bodyPr>
          <a:lstStyle/>
          <a:p>
            <a:pPr marL="0" indent="0" algn="just">
              <a:lnSpc>
                <a:spcPct val="115000"/>
              </a:lnSpc>
              <a:spcBef>
                <a:spcPts val="0"/>
              </a:spcBef>
              <a:buNone/>
            </a:pPr>
            <a:r>
              <a:rPr lang="sl-SI" sz="1600" b="1">
                <a:solidFill>
                  <a:srgbClr val="FF6600"/>
                </a:solidFill>
              </a:rPr>
              <a:t>1.3.2. PRIREDITVE</a:t>
            </a:r>
            <a:endParaRPr lang="aa-ET" sz="1600" b="1">
              <a:solidFill>
                <a:srgbClr val="FF6600"/>
              </a:solidFill>
            </a:endParaRPr>
          </a:p>
          <a:p>
            <a:pPr algn="just">
              <a:lnSpc>
                <a:spcPct val="114999"/>
              </a:lnSpc>
              <a:spcBef>
                <a:spcPts val="0"/>
              </a:spcBef>
            </a:pPr>
            <a:r>
              <a:rPr lang="sl-SI" sz="1600" b="1">
                <a:solidFill>
                  <a:srgbClr val="000000"/>
                </a:solidFill>
                <a:latin typeface="Aptos"/>
                <a:ea typeface="Times New Roman" panose="02020603050405020304" pitchFamily="18" charset="0"/>
                <a:cs typeface="Times New Roman"/>
              </a:rPr>
              <a:t>Ocenjevanje vin</a:t>
            </a:r>
            <a:r>
              <a:rPr lang="sl-SI" sz="1600">
                <a:solidFill>
                  <a:srgbClr val="000000"/>
                </a:solidFill>
                <a:latin typeface="Aptos"/>
                <a:ea typeface="Times New Roman" panose="02020603050405020304" pitchFamily="18" charset="0"/>
                <a:cs typeface="Times New Roman"/>
              </a:rPr>
              <a:t> – 7. 11. 2024 v sodelovanju z Evropskim redom vitezov vina</a:t>
            </a:r>
            <a:endParaRPr lang="sl-SI" sz="1600">
              <a:solidFill>
                <a:srgbClr val="000000"/>
              </a:solidFill>
              <a:latin typeface="Aptos"/>
              <a:ea typeface="Times New Roman" panose="02020603050405020304" pitchFamily="18" charset="0"/>
              <a:cs typeface="Times New Roman" panose="02020603050405020304" pitchFamily="18" charset="0"/>
            </a:endParaRPr>
          </a:p>
          <a:p>
            <a:pPr algn="just">
              <a:lnSpc>
                <a:spcPct val="114999"/>
              </a:lnSpc>
              <a:spcBef>
                <a:spcPts val="0"/>
              </a:spcBef>
            </a:pPr>
            <a:r>
              <a:rPr lang="sl-SI" sz="1600" b="1">
                <a:solidFill>
                  <a:srgbClr val="000000"/>
                </a:solidFill>
                <a:latin typeface="Aptos"/>
                <a:ea typeface="Times New Roman" panose="02020603050405020304" pitchFamily="18" charset="0"/>
                <a:cs typeface="Times New Roman"/>
              </a:rPr>
              <a:t>Otvoritev razstave Ex </a:t>
            </a:r>
            <a:r>
              <a:rPr lang="sl-SI" sz="1600" b="1" err="1">
                <a:solidFill>
                  <a:srgbClr val="000000"/>
                </a:solidFill>
                <a:latin typeface="Aptos"/>
                <a:ea typeface="Times New Roman" panose="02020603050405020304" pitchFamily="18" charset="0"/>
                <a:cs typeface="Times New Roman"/>
              </a:rPr>
              <a:t>tempore</a:t>
            </a:r>
            <a:r>
              <a:rPr lang="sl-SI" sz="1600" b="1">
                <a:solidFill>
                  <a:srgbClr val="000000"/>
                </a:solidFill>
                <a:latin typeface="Aptos"/>
                <a:ea typeface="Times New Roman" panose="02020603050405020304" pitchFamily="18" charset="0"/>
                <a:cs typeface="Times New Roman"/>
              </a:rPr>
              <a:t> Fotokluba Žarek</a:t>
            </a:r>
            <a:r>
              <a:rPr lang="sl-SI" sz="1600">
                <a:solidFill>
                  <a:srgbClr val="000000"/>
                </a:solidFill>
                <a:latin typeface="Aptos"/>
                <a:ea typeface="Times New Roman" panose="02020603050405020304" pitchFamily="18" charset="0"/>
                <a:cs typeface="Times New Roman"/>
              </a:rPr>
              <a:t> 8. 11. 2024 (100 obiskovalcev) v sodelovanju s Fotoklubom Žarek</a:t>
            </a:r>
            <a:endParaRPr lang="sl-SI" sz="1600">
              <a:solidFill>
                <a:srgbClr val="000000"/>
              </a:solidFill>
              <a:latin typeface="Aptos"/>
              <a:ea typeface="Times New Roman" panose="02020603050405020304" pitchFamily="18" charset="0"/>
              <a:cs typeface="Times New Roman" panose="02020603050405020304" pitchFamily="18" charset="0"/>
            </a:endParaRPr>
          </a:p>
          <a:p>
            <a:pPr algn="just">
              <a:lnSpc>
                <a:spcPct val="114999"/>
              </a:lnSpc>
              <a:spcBef>
                <a:spcPts val="0"/>
              </a:spcBef>
            </a:pPr>
            <a:r>
              <a:rPr lang="sl-SI" sz="1600" b="1">
                <a:solidFill>
                  <a:srgbClr val="000000"/>
                </a:solidFill>
                <a:latin typeface="Aptos"/>
                <a:ea typeface="Times New Roman" panose="02020603050405020304" pitchFamily="18" charset="0"/>
                <a:cs typeface="Times New Roman"/>
              </a:rPr>
              <a:t>Praznik vina v Štanjelu</a:t>
            </a:r>
            <a:r>
              <a:rPr lang="sl-SI" sz="1600">
                <a:solidFill>
                  <a:srgbClr val="000000"/>
                </a:solidFill>
                <a:latin typeface="Aptos"/>
                <a:ea typeface="Times New Roman" panose="02020603050405020304" pitchFamily="18" charset="0"/>
                <a:cs typeface="Times New Roman"/>
              </a:rPr>
              <a:t> - 9. 11. 2024 (5.000 obiskovalcev, indeks 100)</a:t>
            </a:r>
            <a:endParaRPr lang="sl-SI" sz="1600">
              <a:solidFill>
                <a:srgbClr val="000000"/>
              </a:solidFill>
              <a:latin typeface="Aptos"/>
              <a:ea typeface="Calibri"/>
              <a:cs typeface="Times New Roman" panose="02020603050405020304" pitchFamily="18" charset="0"/>
            </a:endParaRPr>
          </a:p>
          <a:p>
            <a:pPr algn="just">
              <a:lnSpc>
                <a:spcPct val="114999"/>
              </a:lnSpc>
              <a:spcBef>
                <a:spcPts val="0"/>
              </a:spcBef>
            </a:pPr>
            <a:r>
              <a:rPr lang="sl-SI" sz="1600" b="1">
                <a:solidFill>
                  <a:srgbClr val="000000"/>
                </a:solidFill>
                <a:highlight>
                  <a:srgbClr val="FFFFFF"/>
                </a:highlight>
                <a:latin typeface="Aptos"/>
                <a:ea typeface="Calibri"/>
                <a:cs typeface="Times New Roman"/>
              </a:rPr>
              <a:t>Podelitev Rilkejeve nagrade </a:t>
            </a:r>
            <a:r>
              <a:rPr lang="sl-SI" sz="1600">
                <a:solidFill>
                  <a:srgbClr val="000000"/>
                </a:solidFill>
                <a:highlight>
                  <a:srgbClr val="FFFFFF"/>
                </a:highlight>
                <a:latin typeface="Aptos"/>
                <a:ea typeface="Calibri"/>
                <a:cs typeface="Times New Roman"/>
              </a:rPr>
              <a:t>– 23. 11. 2024 (20 obiskovalcev, indeks 100) v sodelovanju z </a:t>
            </a:r>
            <a:r>
              <a:rPr lang="sl-SI" sz="1600" err="1">
                <a:solidFill>
                  <a:srgbClr val="000000"/>
                </a:solidFill>
                <a:highlight>
                  <a:srgbClr val="FFFFFF"/>
                </a:highlight>
                <a:latin typeface="Aptos"/>
                <a:ea typeface="Calibri"/>
                <a:cs typeface="Times New Roman"/>
              </a:rPr>
              <a:t>Gruppo</a:t>
            </a:r>
            <a:r>
              <a:rPr lang="sl-SI" sz="1600">
                <a:solidFill>
                  <a:srgbClr val="000000"/>
                </a:solidFill>
                <a:highlight>
                  <a:srgbClr val="FFFFFF"/>
                </a:highlight>
                <a:latin typeface="Aptos"/>
                <a:ea typeface="Calibri"/>
                <a:cs typeface="Times New Roman"/>
              </a:rPr>
              <a:t> </a:t>
            </a:r>
            <a:r>
              <a:rPr lang="sl-SI" sz="1600" err="1">
                <a:solidFill>
                  <a:srgbClr val="000000"/>
                </a:solidFill>
                <a:highlight>
                  <a:srgbClr val="FFFFFF"/>
                </a:highlight>
                <a:latin typeface="Aptos"/>
                <a:ea typeface="Calibri"/>
                <a:cs typeface="Times New Roman"/>
              </a:rPr>
              <a:t>Ermada</a:t>
            </a:r>
            <a:r>
              <a:rPr lang="sl-SI" sz="1600">
                <a:solidFill>
                  <a:srgbClr val="000000"/>
                </a:solidFill>
                <a:highlight>
                  <a:srgbClr val="FFFFFF"/>
                </a:highlight>
                <a:latin typeface="Aptos"/>
                <a:ea typeface="Calibri"/>
                <a:cs typeface="Times New Roman"/>
              </a:rPr>
              <a:t> </a:t>
            </a:r>
            <a:r>
              <a:rPr lang="sl-SI" sz="1600" err="1">
                <a:solidFill>
                  <a:srgbClr val="000000"/>
                </a:solidFill>
                <a:highlight>
                  <a:srgbClr val="FFFFFF"/>
                </a:highlight>
                <a:latin typeface="Aptos"/>
                <a:ea typeface="Calibri"/>
                <a:cs typeface="Times New Roman"/>
              </a:rPr>
              <a:t>Flavio</a:t>
            </a:r>
            <a:r>
              <a:rPr lang="sl-SI" sz="1600">
                <a:solidFill>
                  <a:srgbClr val="000000"/>
                </a:solidFill>
                <a:highlight>
                  <a:srgbClr val="FFFFFF"/>
                </a:highlight>
                <a:latin typeface="Aptos"/>
                <a:ea typeface="Calibri"/>
                <a:cs typeface="Times New Roman"/>
              </a:rPr>
              <a:t> </a:t>
            </a:r>
            <a:r>
              <a:rPr lang="sl-SI" sz="1600" err="1">
                <a:solidFill>
                  <a:srgbClr val="000000"/>
                </a:solidFill>
                <a:highlight>
                  <a:srgbClr val="FFFFFF"/>
                </a:highlight>
                <a:latin typeface="Aptos"/>
                <a:ea typeface="Calibri"/>
                <a:cs typeface="Times New Roman"/>
              </a:rPr>
              <a:t>Vidonis</a:t>
            </a:r>
            <a:endParaRPr lang="en-US" sz="1600">
              <a:solidFill>
                <a:srgbClr val="000000"/>
              </a:solidFill>
              <a:latin typeface="Aptos"/>
              <a:ea typeface="Calibri"/>
              <a:cs typeface="Times New Roman"/>
            </a:endParaRPr>
          </a:p>
          <a:p>
            <a:pPr algn="just">
              <a:lnSpc>
                <a:spcPct val="114999"/>
              </a:lnSpc>
              <a:spcBef>
                <a:spcPts val="0"/>
              </a:spcBef>
            </a:pPr>
            <a:r>
              <a:rPr lang="sl-SI" sz="1600" b="1">
                <a:solidFill>
                  <a:srgbClr val="000000"/>
                </a:solidFill>
                <a:highlight>
                  <a:srgbClr val="FFFFFF"/>
                </a:highlight>
                <a:latin typeface="Aptos"/>
                <a:ea typeface="Calibri"/>
                <a:cs typeface="Times New Roman"/>
              </a:rPr>
              <a:t>Umetniški večer Kras v barvi in verzu na Gradu Štanjel: Okrogla miza o Lojzetu Spacalu</a:t>
            </a:r>
            <a:r>
              <a:rPr lang="sl-SI" sz="1600">
                <a:solidFill>
                  <a:srgbClr val="000000"/>
                </a:solidFill>
                <a:highlight>
                  <a:srgbClr val="FFFFFF"/>
                </a:highlight>
                <a:latin typeface="Aptos"/>
                <a:ea typeface="Calibri"/>
                <a:cs typeface="Times New Roman"/>
              </a:rPr>
              <a:t> – 29. 11. 2024 (35 obiskovalcev) v sodelovanju z Galerijo Prešernovih nagrajencev Kranj</a:t>
            </a:r>
            <a:endParaRPr lang="en-US" sz="1600">
              <a:solidFill>
                <a:srgbClr val="000000"/>
              </a:solidFill>
              <a:latin typeface="Aptos"/>
              <a:ea typeface="Calibri"/>
              <a:cs typeface="Times New Roman"/>
            </a:endParaRPr>
          </a:p>
          <a:p>
            <a:pPr algn="just">
              <a:lnSpc>
                <a:spcPct val="114999"/>
              </a:lnSpc>
              <a:spcBef>
                <a:spcPts val="0"/>
              </a:spcBef>
            </a:pPr>
            <a:r>
              <a:rPr lang="sl-SI" sz="1600" b="1">
                <a:solidFill>
                  <a:srgbClr val="000000"/>
                </a:solidFill>
                <a:highlight>
                  <a:srgbClr val="FFFFFF"/>
                </a:highlight>
                <a:latin typeface="Aptos"/>
                <a:ea typeface="Calibri"/>
                <a:cs typeface="Times New Roman"/>
              </a:rPr>
              <a:t>Praznični Štanjel + jaslice</a:t>
            </a:r>
            <a:r>
              <a:rPr lang="sl-SI" sz="1600">
                <a:solidFill>
                  <a:srgbClr val="000000"/>
                </a:solidFill>
                <a:highlight>
                  <a:srgbClr val="FFFFFF"/>
                </a:highlight>
                <a:latin typeface="Aptos"/>
                <a:ea typeface="Calibri"/>
                <a:cs typeface="Times New Roman"/>
              </a:rPr>
              <a:t> - 15. 12. 2024 (cca 1.000 obiskovalcev) v sodelovanju z Grad Štanjel </a:t>
            </a:r>
            <a:r>
              <a:rPr lang="sl-SI" sz="1600" err="1">
                <a:solidFill>
                  <a:srgbClr val="000000"/>
                </a:solidFill>
                <a:highlight>
                  <a:srgbClr val="FFFFFF"/>
                </a:highlight>
                <a:latin typeface="Aptos"/>
                <a:ea typeface="Calibri"/>
                <a:cs typeface="Times New Roman"/>
              </a:rPr>
              <a:t>restaurant</a:t>
            </a:r>
            <a:endParaRPr lang="en-US" sz="1600">
              <a:solidFill>
                <a:srgbClr val="000000"/>
              </a:solidFill>
              <a:latin typeface="Aptos"/>
              <a:ea typeface="Calibri"/>
              <a:cs typeface="Times New Roman"/>
            </a:endParaRPr>
          </a:p>
          <a:p>
            <a:pPr>
              <a:lnSpc>
                <a:spcPct val="100000"/>
              </a:lnSpc>
              <a:spcBef>
                <a:spcPts val="0"/>
              </a:spcBef>
            </a:pPr>
            <a:endParaRPr lang="sl-SI" sz="1600">
              <a:solidFill>
                <a:srgbClr val="000000"/>
              </a:solidFill>
              <a:latin typeface="Calibri"/>
              <a:ea typeface="Calibri"/>
              <a:cs typeface="Calibri"/>
            </a:endParaRPr>
          </a:p>
          <a:p>
            <a:pPr>
              <a:lnSpc>
                <a:spcPct val="100000"/>
              </a:lnSpc>
              <a:spcBef>
                <a:spcPts val="0"/>
              </a:spcBef>
            </a:pPr>
            <a:r>
              <a:rPr lang="sl-SI" sz="1600" b="1">
                <a:solidFill>
                  <a:srgbClr val="000000"/>
                </a:solidFill>
                <a:highlight>
                  <a:srgbClr val="FFFFFF"/>
                </a:highlight>
                <a:latin typeface="Calibri"/>
                <a:ea typeface="Calibri"/>
                <a:cs typeface="Calibri"/>
              </a:rPr>
              <a:t>Fabianijeva dvorana – občasne razstave</a:t>
            </a:r>
            <a:r>
              <a:rPr lang="en-US" sz="1600">
                <a:solidFill>
                  <a:srgbClr val="000000"/>
                </a:solidFill>
                <a:latin typeface="Calibri"/>
                <a:ea typeface="Calibri"/>
                <a:cs typeface="Calibri"/>
              </a:rPr>
              <a:t> </a:t>
            </a:r>
          </a:p>
          <a:p>
            <a:pPr>
              <a:lnSpc>
                <a:spcPct val="100000"/>
              </a:lnSpc>
              <a:spcBef>
                <a:spcPts val="0"/>
              </a:spcBef>
              <a:buFont typeface="Calibri,Sans-Serif" panose="020B0604020202020204" pitchFamily="34" charset="0"/>
              <a:buChar char="-"/>
            </a:pPr>
            <a:r>
              <a:rPr lang="sl-SI" sz="1600">
                <a:solidFill>
                  <a:srgbClr val="000000"/>
                </a:solidFill>
                <a:latin typeface="Aptos"/>
                <a:ea typeface="Times New Roman" panose="02020603050405020304" pitchFamily="18" charset="0"/>
                <a:cs typeface="Times New Roman"/>
              </a:rPr>
              <a:t>V prvi polovici leta 2024 so v njej potekala gradbena dela, vezana na prenovo gradu, zato je bila izvedena le 1 razstava pred pričetkom del: Razstava Suhorski pirhi (v sodelovanju z vaškim društvom Suhorje), 26. 3.</a:t>
            </a:r>
            <a:r>
              <a:rPr lang="en-US" sz="1600">
                <a:solidFill>
                  <a:srgbClr val="000000"/>
                </a:solidFill>
                <a:latin typeface="Aptos"/>
                <a:ea typeface="Times New Roman" panose="02020603050405020304" pitchFamily="18" charset="0"/>
                <a:cs typeface="Times New Roman"/>
              </a:rPr>
              <a:t> </a:t>
            </a:r>
          </a:p>
          <a:p>
            <a:pPr marL="285750" indent="-285750">
              <a:lnSpc>
                <a:spcPct val="100000"/>
              </a:lnSpc>
              <a:spcBef>
                <a:spcPts val="0"/>
              </a:spcBef>
              <a:buFont typeface="Calibri,Sans-Serif" panose="020B0604020202020204" pitchFamily="34" charset="0"/>
              <a:buChar char="-"/>
            </a:pPr>
            <a:r>
              <a:rPr lang="en-US" sz="1600">
                <a:solidFill>
                  <a:srgbClr val="000000"/>
                </a:solidFill>
                <a:latin typeface="Aptos"/>
                <a:ea typeface="Times New Roman" panose="02020603050405020304" pitchFamily="18" charset="0"/>
                <a:cs typeface="Times New Roman"/>
              </a:rPr>
              <a:t>V </a:t>
            </a:r>
            <a:r>
              <a:rPr lang="en-US" sz="1600" err="1">
                <a:solidFill>
                  <a:srgbClr val="000000"/>
                </a:solidFill>
                <a:latin typeface="Aptos"/>
                <a:ea typeface="Times New Roman" panose="02020603050405020304" pitchFamily="18" charset="0"/>
                <a:cs typeface="Times New Roman"/>
              </a:rPr>
              <a:t>novembru</a:t>
            </a:r>
            <a:r>
              <a:rPr lang="en-US" sz="1600">
                <a:solidFill>
                  <a:srgbClr val="000000"/>
                </a:solidFill>
                <a:latin typeface="Aptos"/>
                <a:ea typeface="Times New Roman" panose="02020603050405020304" pitchFamily="18" charset="0"/>
                <a:cs typeface="Times New Roman"/>
              </a:rPr>
              <a:t> in </a:t>
            </a:r>
            <a:r>
              <a:rPr lang="en-US" sz="1600" err="1">
                <a:solidFill>
                  <a:srgbClr val="000000"/>
                </a:solidFill>
                <a:latin typeface="Aptos"/>
                <a:ea typeface="Times New Roman" panose="02020603050405020304" pitchFamily="18" charset="0"/>
                <a:cs typeface="Times New Roman"/>
              </a:rPr>
              <a:t>decembru</a:t>
            </a:r>
            <a:r>
              <a:rPr lang="en-US" sz="1600">
                <a:solidFill>
                  <a:srgbClr val="000000"/>
                </a:solidFill>
                <a:latin typeface="Aptos"/>
                <a:ea typeface="Times New Roman" panose="02020603050405020304" pitchFamily="18" charset="0"/>
                <a:cs typeface="Times New Roman"/>
              </a:rPr>
              <a:t> </a:t>
            </a:r>
            <a:r>
              <a:rPr lang="en-US" sz="1600" err="1">
                <a:solidFill>
                  <a:srgbClr val="000000"/>
                </a:solidFill>
                <a:latin typeface="Aptos"/>
                <a:ea typeface="Times New Roman" panose="02020603050405020304" pitchFamily="18" charset="0"/>
                <a:cs typeface="Times New Roman"/>
              </a:rPr>
              <a:t>razstava</a:t>
            </a:r>
            <a:r>
              <a:rPr lang="en-US" sz="1600">
                <a:solidFill>
                  <a:srgbClr val="000000"/>
                </a:solidFill>
                <a:latin typeface="Aptos"/>
                <a:ea typeface="Times New Roman" panose="02020603050405020304" pitchFamily="18" charset="0"/>
                <a:cs typeface="Times New Roman"/>
              </a:rPr>
              <a:t> Ex tempore </a:t>
            </a:r>
            <a:r>
              <a:rPr lang="en-US" sz="1600" err="1">
                <a:solidFill>
                  <a:srgbClr val="000000"/>
                </a:solidFill>
                <a:latin typeface="Aptos"/>
                <a:ea typeface="Times New Roman" panose="02020603050405020304" pitchFamily="18" charset="0"/>
                <a:cs typeface="Times New Roman"/>
              </a:rPr>
              <a:t>Fotokluba</a:t>
            </a:r>
            <a:r>
              <a:rPr lang="en-US" sz="1600">
                <a:solidFill>
                  <a:srgbClr val="000000"/>
                </a:solidFill>
                <a:latin typeface="Aptos"/>
                <a:ea typeface="Times New Roman" panose="02020603050405020304" pitchFamily="18" charset="0"/>
                <a:cs typeface="Times New Roman"/>
              </a:rPr>
              <a:t> </a:t>
            </a:r>
            <a:r>
              <a:rPr lang="en-US" sz="1600" err="1">
                <a:solidFill>
                  <a:srgbClr val="000000"/>
                </a:solidFill>
                <a:latin typeface="Aptos"/>
                <a:ea typeface="Times New Roman" panose="02020603050405020304" pitchFamily="18" charset="0"/>
                <a:cs typeface="Times New Roman"/>
              </a:rPr>
              <a:t>Žarek</a:t>
            </a:r>
            <a:endParaRPr lang="en-US" sz="1600">
              <a:solidFill>
                <a:srgbClr val="000000"/>
              </a:solidFill>
              <a:latin typeface="Aptos"/>
              <a:ea typeface="Times New Roman" panose="02020603050405020304" pitchFamily="18" charset="0"/>
              <a:cs typeface="Times New Roman"/>
            </a:endParaRPr>
          </a:p>
          <a:p>
            <a:pPr marL="285750" indent="-285750">
              <a:lnSpc>
                <a:spcPct val="100000"/>
              </a:lnSpc>
              <a:spcBef>
                <a:spcPts val="0"/>
              </a:spcBef>
              <a:buFont typeface="Calibri,Sans-Serif" panose="020B0604020202020204" pitchFamily="34" charset="0"/>
              <a:buChar char="-"/>
            </a:pPr>
            <a:endParaRPr lang="en-US" sz="1600">
              <a:solidFill>
                <a:srgbClr val="000000"/>
              </a:solidFill>
              <a:latin typeface="Aptos"/>
              <a:ea typeface="Times New Roman" panose="02020603050405020304" pitchFamily="18" charset="0"/>
              <a:cs typeface="Times New Roman" panose="02020603050405020304" pitchFamily="18" charset="0"/>
            </a:endParaRPr>
          </a:p>
          <a:p>
            <a:pPr algn="just">
              <a:lnSpc>
                <a:spcPct val="114999"/>
              </a:lnSpc>
              <a:spcBef>
                <a:spcPts val="0"/>
              </a:spcBef>
            </a:pPr>
            <a:r>
              <a:rPr lang="sl-SI" sz="1600">
                <a:solidFill>
                  <a:srgbClr val="000000"/>
                </a:solidFill>
                <a:latin typeface="Aptos"/>
                <a:ea typeface="Times New Roman" panose="02020603050405020304" pitchFamily="18" charset="0"/>
                <a:cs typeface="Times New Roman"/>
              </a:rPr>
              <a:t>Sodelovanje in povezovanje z društvi in zavodi za organizacijo skupnih dogodkov: ŠKUD Biser Krasa, Društvo venček iz Štanjela, Kulturno društvo Kras, vaško razvojno turistično društvo VRT Škrbina, vaško društvo Suhorje, zavod Dobra pot, zavod </a:t>
            </a:r>
            <a:r>
              <a:rPr lang="sl-SI" sz="1600" err="1">
                <a:solidFill>
                  <a:srgbClr val="000000"/>
                </a:solidFill>
                <a:latin typeface="Aptos"/>
                <a:ea typeface="Times New Roman" panose="02020603050405020304" pitchFamily="18" charset="0"/>
                <a:cs typeface="Times New Roman"/>
              </a:rPr>
              <a:t>Our</a:t>
            </a:r>
            <a:r>
              <a:rPr lang="sl-SI" sz="1600">
                <a:solidFill>
                  <a:srgbClr val="000000"/>
                </a:solidFill>
                <a:latin typeface="Aptos"/>
                <a:ea typeface="Times New Roman" panose="02020603050405020304" pitchFamily="18" charset="0"/>
                <a:cs typeface="Times New Roman"/>
              </a:rPr>
              <a:t> </a:t>
            </a:r>
            <a:r>
              <a:rPr lang="sl-SI" sz="1600" err="1">
                <a:solidFill>
                  <a:srgbClr val="000000"/>
                </a:solidFill>
                <a:latin typeface="Aptos"/>
                <a:ea typeface="Times New Roman" panose="02020603050405020304" pitchFamily="18" charset="0"/>
                <a:cs typeface="Times New Roman"/>
              </a:rPr>
              <a:t>Labyrinth</a:t>
            </a:r>
            <a:r>
              <a:rPr lang="sl-SI" sz="1600">
                <a:solidFill>
                  <a:srgbClr val="000000"/>
                </a:solidFill>
                <a:latin typeface="Aptos"/>
                <a:ea typeface="Times New Roman" panose="02020603050405020304" pitchFamily="18" charset="0"/>
                <a:cs typeface="Times New Roman"/>
              </a:rPr>
              <a:t>, društvo slovenskih pisateljev, </a:t>
            </a:r>
            <a:r>
              <a:rPr lang="sl-SI" sz="1600" err="1">
                <a:solidFill>
                  <a:srgbClr val="000000"/>
                </a:solidFill>
                <a:latin typeface="Aptos"/>
                <a:ea typeface="Times New Roman" panose="02020603050405020304" pitchFamily="18" charset="0"/>
                <a:cs typeface="Times New Roman"/>
              </a:rPr>
              <a:t>Kinoatelje</a:t>
            </a:r>
            <a:r>
              <a:rPr lang="sl-SI" sz="1600">
                <a:solidFill>
                  <a:srgbClr val="000000"/>
                </a:solidFill>
                <a:latin typeface="Aptos"/>
                <a:ea typeface="Times New Roman" panose="02020603050405020304" pitchFamily="18" charset="0"/>
                <a:cs typeface="Times New Roman"/>
              </a:rPr>
              <a:t>, čebelarsko društvo Kras Brkini, JSKD OI Sežana, Galerija Prešernovih nagrajencev Kranj, Fotoklub Žarek, društvo narečnega </a:t>
            </a:r>
            <a:r>
              <a:rPr lang="sl-SI" sz="1600" err="1">
                <a:solidFill>
                  <a:srgbClr val="000000"/>
                </a:solidFill>
                <a:latin typeface="Aptos"/>
                <a:ea typeface="Times New Roman" panose="02020603050405020304" pitchFamily="18" charset="0"/>
                <a:cs typeface="Times New Roman"/>
              </a:rPr>
              <a:t>kamišibaja</a:t>
            </a:r>
            <a:r>
              <a:rPr lang="sl-SI" sz="1600">
                <a:solidFill>
                  <a:srgbClr val="000000"/>
                </a:solidFill>
                <a:latin typeface="Aptos"/>
                <a:ea typeface="Times New Roman" panose="02020603050405020304" pitchFamily="18" charset="0"/>
                <a:cs typeface="Times New Roman"/>
              </a:rPr>
              <a:t> Slovenije, Evropski red vitezov vina, </a:t>
            </a:r>
            <a:r>
              <a:rPr lang="sl-SI" sz="1600" err="1">
                <a:solidFill>
                  <a:srgbClr val="000000"/>
                </a:solidFill>
                <a:latin typeface="Aptos"/>
                <a:ea typeface="Times New Roman" panose="02020603050405020304" pitchFamily="18" charset="0"/>
                <a:cs typeface="Times New Roman"/>
              </a:rPr>
              <a:t>Gruppo</a:t>
            </a:r>
            <a:r>
              <a:rPr lang="sl-SI" sz="1600">
                <a:solidFill>
                  <a:srgbClr val="000000"/>
                </a:solidFill>
                <a:latin typeface="Aptos"/>
                <a:ea typeface="Times New Roman" panose="02020603050405020304" pitchFamily="18" charset="0"/>
                <a:cs typeface="Times New Roman"/>
              </a:rPr>
              <a:t> </a:t>
            </a:r>
            <a:r>
              <a:rPr lang="sl-SI" sz="1600" err="1">
                <a:solidFill>
                  <a:srgbClr val="000000"/>
                </a:solidFill>
                <a:latin typeface="Aptos"/>
                <a:ea typeface="Times New Roman" panose="02020603050405020304" pitchFamily="18" charset="0"/>
                <a:cs typeface="Times New Roman"/>
              </a:rPr>
              <a:t>Ermada</a:t>
            </a:r>
            <a:r>
              <a:rPr lang="sl-SI" sz="1600">
                <a:solidFill>
                  <a:srgbClr val="000000"/>
                </a:solidFill>
                <a:latin typeface="Aptos"/>
                <a:ea typeface="Times New Roman" panose="02020603050405020304" pitchFamily="18" charset="0"/>
                <a:cs typeface="Times New Roman"/>
              </a:rPr>
              <a:t> </a:t>
            </a:r>
            <a:r>
              <a:rPr lang="sl-SI" sz="1600" err="1">
                <a:solidFill>
                  <a:srgbClr val="000000"/>
                </a:solidFill>
                <a:latin typeface="Aptos"/>
                <a:ea typeface="Times New Roman" panose="02020603050405020304" pitchFamily="18" charset="0"/>
                <a:cs typeface="Times New Roman"/>
              </a:rPr>
              <a:t>Flavio</a:t>
            </a:r>
            <a:r>
              <a:rPr lang="sl-SI" sz="1600">
                <a:solidFill>
                  <a:srgbClr val="000000"/>
                </a:solidFill>
                <a:latin typeface="Aptos"/>
                <a:ea typeface="Times New Roman" panose="02020603050405020304" pitchFamily="18" charset="0"/>
                <a:cs typeface="Times New Roman"/>
              </a:rPr>
              <a:t> </a:t>
            </a:r>
            <a:r>
              <a:rPr lang="sl-SI" sz="1600" err="1">
                <a:solidFill>
                  <a:srgbClr val="000000"/>
                </a:solidFill>
                <a:latin typeface="Aptos"/>
                <a:ea typeface="Times New Roman" panose="02020603050405020304" pitchFamily="18" charset="0"/>
                <a:cs typeface="Times New Roman"/>
              </a:rPr>
              <a:t>Vidonis</a:t>
            </a:r>
            <a:r>
              <a:rPr lang="sl-SI" sz="1600">
                <a:solidFill>
                  <a:srgbClr val="000000"/>
                </a:solidFill>
                <a:latin typeface="Aptos"/>
                <a:ea typeface="Times New Roman" panose="02020603050405020304" pitchFamily="18" charset="0"/>
                <a:cs typeface="Times New Roman"/>
              </a:rPr>
              <a:t>, Grad Štanjel </a:t>
            </a:r>
            <a:r>
              <a:rPr lang="sl-SI" sz="1600" err="1">
                <a:solidFill>
                  <a:srgbClr val="000000"/>
                </a:solidFill>
                <a:latin typeface="Aptos"/>
                <a:ea typeface="Times New Roman" panose="02020603050405020304" pitchFamily="18" charset="0"/>
                <a:cs typeface="Times New Roman"/>
              </a:rPr>
              <a:t>restaurant</a:t>
            </a:r>
            <a:endParaRPr lang="en-US" sz="1600">
              <a:solidFill>
                <a:srgbClr val="000000"/>
              </a:solidFill>
              <a:latin typeface="Aptos"/>
              <a:ea typeface="Times New Roman" panose="02020603050405020304" pitchFamily="18" charset="0"/>
              <a:cs typeface="Times New Roman"/>
            </a:endParaRPr>
          </a:p>
          <a:p>
            <a:pPr algn="just">
              <a:lnSpc>
                <a:spcPct val="114999"/>
              </a:lnSpc>
              <a:spcBef>
                <a:spcPts val="0"/>
              </a:spcBef>
            </a:pPr>
            <a:r>
              <a:rPr lang="sl-SI" sz="1600" b="1">
                <a:solidFill>
                  <a:srgbClr val="000000"/>
                </a:solidFill>
                <a:latin typeface="Aptos"/>
                <a:ea typeface="Times New Roman" panose="02020603050405020304" pitchFamily="18" charset="0"/>
                <a:cs typeface="Times New Roman"/>
              </a:rPr>
              <a:t>Poslovni dogodki</a:t>
            </a:r>
            <a:r>
              <a:rPr lang="sl-SI" sz="1600">
                <a:solidFill>
                  <a:srgbClr val="000000"/>
                </a:solidFill>
                <a:latin typeface="Aptos"/>
                <a:ea typeface="Times New Roman" panose="02020603050405020304" pitchFamily="18" charset="0"/>
                <a:cs typeface="Times New Roman"/>
              </a:rPr>
              <a:t>: Dogodka za tujo agencijo (DMC ADRIATIC - Dubrovnik) v </a:t>
            </a:r>
            <a:r>
              <a:rPr lang="sl-SI" sz="1600" err="1">
                <a:solidFill>
                  <a:srgbClr val="000000"/>
                </a:solidFill>
                <a:latin typeface="Aptos"/>
                <a:ea typeface="Times New Roman" panose="02020603050405020304" pitchFamily="18" charset="0"/>
                <a:cs typeface="Times New Roman"/>
              </a:rPr>
              <a:t>Ferrarijevem</a:t>
            </a:r>
            <a:r>
              <a:rPr lang="sl-SI" sz="1600">
                <a:solidFill>
                  <a:srgbClr val="000000"/>
                </a:solidFill>
                <a:latin typeface="Aptos"/>
                <a:ea typeface="Times New Roman" panose="02020603050405020304" pitchFamily="18" charset="0"/>
                <a:cs typeface="Times New Roman"/>
              </a:rPr>
              <a:t> vrtu, 12. 5. in 15. 9. 2024</a:t>
            </a:r>
            <a:endParaRPr lang="en-US" sz="1600">
              <a:solidFill>
                <a:srgbClr val="000000"/>
              </a:solidFill>
              <a:latin typeface="Aptos"/>
              <a:ea typeface="Times New Roman" panose="02020603050405020304" pitchFamily="18" charset="0"/>
              <a:cs typeface="Times New Roman"/>
            </a:endParaRPr>
          </a:p>
          <a:p>
            <a:pPr marL="285750" indent="-285750">
              <a:lnSpc>
                <a:spcPct val="100000"/>
              </a:lnSpc>
              <a:spcBef>
                <a:spcPts val="0"/>
              </a:spcBef>
              <a:buFont typeface="Calibri,Sans-Serif" panose="020B0604020202020204" pitchFamily="34" charset="0"/>
              <a:buChar char="-"/>
            </a:pPr>
            <a:endParaRPr lang="en-US" sz="1600">
              <a:solidFill>
                <a:srgbClr val="000000"/>
              </a:solidFill>
              <a:latin typeface="Aptos"/>
              <a:ea typeface="Times New Roman" panose="02020603050405020304" pitchFamily="18" charset="0"/>
              <a:cs typeface="Times New Roman" panose="02020603050405020304" pitchFamily="18" charset="0"/>
            </a:endParaRPr>
          </a:p>
          <a:p>
            <a:pPr algn="just">
              <a:lnSpc>
                <a:spcPct val="114999"/>
              </a:lnSpc>
              <a:spcBef>
                <a:spcPts val="0"/>
              </a:spcBef>
            </a:pPr>
            <a:endParaRPr lang="sl-SI" sz="1600">
              <a:solidFill>
                <a:srgbClr val="000000"/>
              </a:solidFill>
              <a:latin typeface="Aptos"/>
              <a:ea typeface="Aptos" panose="020B0004020202020204" pitchFamily="34" charset="0"/>
              <a:cs typeface="Times New Roman" panose="02020603050405020304" pitchFamily="18" charset="0"/>
            </a:endParaRPr>
          </a:p>
          <a:p>
            <a:pPr algn="just">
              <a:lnSpc>
                <a:spcPct val="114999"/>
              </a:lnSpc>
              <a:spcBef>
                <a:spcPts val="0"/>
              </a:spcBef>
            </a:pPr>
            <a:endParaRPr lang="sl-SI" sz="1600">
              <a:latin typeface="Times New Roman" panose="02020603050405020304" pitchFamily="18" charset="0"/>
              <a:cs typeface="Times New Roman" panose="02020603050405020304" pitchFamily="18" charset="0"/>
            </a:endParaRPr>
          </a:p>
          <a:p>
            <a:pPr algn="just">
              <a:lnSpc>
                <a:spcPct val="114999"/>
              </a:lnSpc>
              <a:spcBef>
                <a:spcPts val="0"/>
              </a:spcBef>
            </a:pPr>
            <a:endParaRPr lang="sl-SI" sz="1600">
              <a:latin typeface="Aptos"/>
              <a:cs typeface="Times New Roman" panose="02020603050405020304" pitchFamily="18" charset="0"/>
            </a:endParaRPr>
          </a:p>
          <a:p>
            <a:pPr marL="0" indent="0">
              <a:spcBef>
                <a:spcPts val="0"/>
              </a:spcBef>
              <a:buNone/>
            </a:pPr>
            <a:endParaRPr lang="aa-ET" sz="1600">
              <a:latin typeface="Times New Roman" panose="02020603050405020304" pitchFamily="18" charset="0"/>
              <a:cs typeface="Times New Roman" panose="02020603050405020304" pitchFamily="18" charset="0"/>
            </a:endParaRPr>
          </a:p>
          <a:p>
            <a:pPr marL="0" indent="0">
              <a:spcBef>
                <a:spcPts val="0"/>
              </a:spcBef>
              <a:buNone/>
            </a:pPr>
            <a:endParaRPr lang="sl-SI" sz="1600">
              <a:latin typeface="Aptos" panose="020B0004020202020204" pitchFamily="34" charset="0"/>
            </a:endParaRPr>
          </a:p>
          <a:p>
            <a:endParaRPr lang="aa-ET" sz="1600"/>
          </a:p>
        </p:txBody>
      </p:sp>
    </p:spTree>
    <p:extLst>
      <p:ext uri="{BB962C8B-B14F-4D97-AF65-F5344CB8AC3E}">
        <p14:creationId xmlns:p14="http://schemas.microsoft.com/office/powerpoint/2010/main" val="380588770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7098B42-E2D3-26FE-C691-4440BF96FEEE}"/>
              </a:ext>
            </a:extLst>
          </p:cNvPr>
          <p:cNvSpPr>
            <a:spLocks noGrp="1"/>
          </p:cNvSpPr>
          <p:nvPr>
            <p:ph type="title"/>
          </p:nvPr>
        </p:nvSpPr>
        <p:spPr/>
        <p:txBody>
          <a:bodyPr/>
          <a:lstStyle/>
          <a:p>
            <a:r>
              <a:rPr lang="sl-SI"/>
              <a:t>1.3 Enota Komen – vsebinsko poročilo</a:t>
            </a:r>
          </a:p>
        </p:txBody>
      </p:sp>
      <p:sp>
        <p:nvSpPr>
          <p:cNvPr id="3" name="Označba mesta vsebine 2">
            <a:extLst>
              <a:ext uri="{FF2B5EF4-FFF2-40B4-BE49-F238E27FC236}">
                <a16:creationId xmlns:a16="http://schemas.microsoft.com/office/drawing/2014/main" id="{C642C005-5486-CCB2-2941-B0FB158386FD}"/>
              </a:ext>
            </a:extLst>
          </p:cNvPr>
          <p:cNvSpPr>
            <a:spLocks noGrp="1"/>
          </p:cNvSpPr>
          <p:nvPr>
            <p:ph idx="1"/>
          </p:nvPr>
        </p:nvSpPr>
        <p:spPr>
          <a:xfrm>
            <a:off x="375069" y="1575568"/>
            <a:ext cx="10515600" cy="4593969"/>
          </a:xfrm>
        </p:spPr>
        <p:txBody>
          <a:bodyPr>
            <a:normAutofit/>
          </a:bodyPr>
          <a:lstStyle/>
          <a:p>
            <a:pPr marL="0" indent="0">
              <a:buNone/>
            </a:pPr>
            <a:r>
              <a:rPr lang="sl-SI" sz="2000" b="1">
                <a:solidFill>
                  <a:srgbClr val="FF6600"/>
                </a:solidFill>
              </a:rPr>
              <a:t>1.3.3. UPRAVLJANJE Z OBJEKTI</a:t>
            </a:r>
          </a:p>
          <a:p>
            <a:pPr marL="0" indent="0">
              <a:buNone/>
            </a:pPr>
            <a:endParaRPr lang="sl-SI"/>
          </a:p>
          <a:p>
            <a:endParaRPr lang="sl-SI"/>
          </a:p>
          <a:p>
            <a:endParaRPr lang="sl-SI"/>
          </a:p>
          <a:p>
            <a:endParaRPr lang="sl-SI"/>
          </a:p>
          <a:p>
            <a:endParaRPr lang="sl-SI"/>
          </a:p>
          <a:p>
            <a:pPr marL="0" indent="0">
              <a:buNone/>
            </a:pPr>
            <a:endParaRPr lang="sl-SI" b="1"/>
          </a:p>
          <a:p>
            <a:pPr marL="0" indent="0">
              <a:buNone/>
            </a:pPr>
            <a:endParaRPr lang="sl-SI" b="1"/>
          </a:p>
          <a:p>
            <a:pPr marL="0" indent="0">
              <a:buNone/>
            </a:pPr>
            <a:endParaRPr lang="sl-SI" b="1"/>
          </a:p>
          <a:p>
            <a:pPr marL="0" indent="0">
              <a:buNone/>
            </a:pPr>
            <a:endParaRPr lang="sl-SI" b="1"/>
          </a:p>
          <a:p>
            <a:pPr marL="0" indent="0">
              <a:buNone/>
            </a:pPr>
            <a:endParaRPr lang="sl-SI"/>
          </a:p>
          <a:p>
            <a:pPr marL="0" indent="0">
              <a:buNone/>
            </a:pPr>
            <a:endParaRPr lang="sl-SI"/>
          </a:p>
        </p:txBody>
      </p:sp>
      <p:sp>
        <p:nvSpPr>
          <p:cNvPr id="10" name="PoljeZBesedilom 9">
            <a:extLst>
              <a:ext uri="{FF2B5EF4-FFF2-40B4-BE49-F238E27FC236}">
                <a16:creationId xmlns:a16="http://schemas.microsoft.com/office/drawing/2014/main" id="{5F442E98-6C83-9615-008C-3ACD18420C11}"/>
              </a:ext>
            </a:extLst>
          </p:cNvPr>
          <p:cNvSpPr txBox="1"/>
          <p:nvPr/>
        </p:nvSpPr>
        <p:spPr>
          <a:xfrm>
            <a:off x="6503743" y="2371732"/>
            <a:ext cx="5220930" cy="830997"/>
          </a:xfrm>
          <a:prstGeom prst="rect">
            <a:avLst/>
          </a:prstGeom>
          <a:noFill/>
        </p:spPr>
        <p:txBody>
          <a:bodyPr wrap="square" rtlCol="0">
            <a:spAutoFit/>
          </a:bodyPr>
          <a:lstStyle/>
          <a:p>
            <a:r>
              <a:rPr lang="sl-SI" sz="1200" b="1"/>
              <a:t>Obrazložitev</a:t>
            </a:r>
            <a:r>
              <a:rPr lang="sl-SI" sz="1200"/>
              <a:t>:</a:t>
            </a:r>
            <a:endParaRPr lang="sl-SI" sz="1200" b="1"/>
          </a:p>
          <a:p>
            <a:r>
              <a:rPr lang="sl-SI" sz="1200"/>
              <a:t>– grad je bil zaprt do vključno marca 2024;</a:t>
            </a:r>
          </a:p>
          <a:p>
            <a:r>
              <a:rPr lang="sl-SI" sz="1200"/>
              <a:t>– v Galeriji Lojzeta Spacala je bilo enako število civilnih poročnih obredov kot v 2023 (20). </a:t>
            </a:r>
          </a:p>
        </p:txBody>
      </p:sp>
      <p:pic>
        <p:nvPicPr>
          <p:cNvPr id="5" name="Slika 4">
            <a:extLst>
              <a:ext uri="{FF2B5EF4-FFF2-40B4-BE49-F238E27FC236}">
                <a16:creationId xmlns:a16="http://schemas.microsoft.com/office/drawing/2014/main" id="{965F1143-FF04-7143-8EE2-AC838EC78A21}"/>
              </a:ext>
            </a:extLst>
          </p:cNvPr>
          <p:cNvPicPr>
            <a:picLocks noChangeAspect="1"/>
          </p:cNvPicPr>
          <p:nvPr/>
        </p:nvPicPr>
        <p:blipFill>
          <a:blip r:embed="rId2"/>
          <a:stretch>
            <a:fillRect/>
          </a:stretch>
        </p:blipFill>
        <p:spPr>
          <a:xfrm>
            <a:off x="375069" y="2022017"/>
            <a:ext cx="6048775" cy="2168937"/>
          </a:xfrm>
          <a:prstGeom prst="rect">
            <a:avLst/>
          </a:prstGeom>
        </p:spPr>
      </p:pic>
      <p:pic>
        <p:nvPicPr>
          <p:cNvPr id="7" name="Slika 6">
            <a:extLst>
              <a:ext uri="{FF2B5EF4-FFF2-40B4-BE49-F238E27FC236}">
                <a16:creationId xmlns:a16="http://schemas.microsoft.com/office/drawing/2014/main" id="{2F1E6730-51D0-8C67-FC53-93CE04D87D4D}"/>
              </a:ext>
            </a:extLst>
          </p:cNvPr>
          <p:cNvPicPr>
            <a:picLocks noChangeAspect="1"/>
          </p:cNvPicPr>
          <p:nvPr/>
        </p:nvPicPr>
        <p:blipFill>
          <a:blip r:embed="rId3"/>
          <a:stretch>
            <a:fillRect/>
          </a:stretch>
        </p:blipFill>
        <p:spPr>
          <a:xfrm>
            <a:off x="375069" y="4366757"/>
            <a:ext cx="5244741" cy="2381956"/>
          </a:xfrm>
          <a:prstGeom prst="rect">
            <a:avLst/>
          </a:prstGeom>
        </p:spPr>
      </p:pic>
      <p:sp>
        <p:nvSpPr>
          <p:cNvPr id="8" name="PoljeZBesedilom 7">
            <a:extLst>
              <a:ext uri="{FF2B5EF4-FFF2-40B4-BE49-F238E27FC236}">
                <a16:creationId xmlns:a16="http://schemas.microsoft.com/office/drawing/2014/main" id="{4FA0331F-9C75-8134-D1FC-87C0281CCAEB}"/>
              </a:ext>
            </a:extLst>
          </p:cNvPr>
          <p:cNvSpPr txBox="1"/>
          <p:nvPr/>
        </p:nvSpPr>
        <p:spPr>
          <a:xfrm>
            <a:off x="5715164" y="4760588"/>
            <a:ext cx="6324435" cy="1015663"/>
          </a:xfrm>
          <a:prstGeom prst="rect">
            <a:avLst/>
          </a:prstGeom>
          <a:noFill/>
        </p:spPr>
        <p:txBody>
          <a:bodyPr wrap="square" rtlCol="0">
            <a:spAutoFit/>
          </a:bodyPr>
          <a:lstStyle/>
          <a:p>
            <a:r>
              <a:rPr lang="sl-SI" sz="1200" b="1"/>
              <a:t>Obrazložitev</a:t>
            </a:r>
            <a:r>
              <a:rPr lang="sl-SI" sz="1200"/>
              <a:t>:</a:t>
            </a:r>
            <a:endParaRPr lang="sl-SI" sz="1200" b="1"/>
          </a:p>
          <a:p>
            <a:r>
              <a:rPr lang="sl-SI" sz="1200"/>
              <a:t>– podatki 1-12/24;</a:t>
            </a:r>
          </a:p>
          <a:p>
            <a:r>
              <a:rPr lang="sl-SI" sz="1200"/>
              <a:t>– v maju je bilo organiziranih manj poročnih obredov v </a:t>
            </a:r>
            <a:r>
              <a:rPr lang="sl-SI" sz="1200" err="1"/>
              <a:t>Ferrarijevem</a:t>
            </a:r>
            <a:r>
              <a:rPr lang="sl-SI" sz="1200"/>
              <a:t> vrtu v primerjavi z 2023;</a:t>
            </a:r>
          </a:p>
          <a:p>
            <a:r>
              <a:rPr lang="sl-SI" sz="1200"/>
              <a:t>– več dogodkov v primerjavi z 2023 je bilo v poletnih mesecih zaradi izvajanja nove dejavnosti – joga na prostem.</a:t>
            </a:r>
          </a:p>
        </p:txBody>
      </p:sp>
    </p:spTree>
    <p:extLst>
      <p:ext uri="{BB962C8B-B14F-4D97-AF65-F5344CB8AC3E}">
        <p14:creationId xmlns:p14="http://schemas.microsoft.com/office/powerpoint/2010/main" val="93196720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7098B42-E2D3-26FE-C691-4440BF96FEEE}"/>
              </a:ext>
            </a:extLst>
          </p:cNvPr>
          <p:cNvSpPr>
            <a:spLocks noGrp="1"/>
          </p:cNvSpPr>
          <p:nvPr>
            <p:ph type="title"/>
          </p:nvPr>
        </p:nvSpPr>
        <p:spPr/>
        <p:txBody>
          <a:bodyPr/>
          <a:lstStyle/>
          <a:p>
            <a:r>
              <a:rPr lang="sl-SI"/>
              <a:t>1.3 Enota Komen – vsebinsko poročilo</a:t>
            </a:r>
          </a:p>
        </p:txBody>
      </p:sp>
      <p:sp>
        <p:nvSpPr>
          <p:cNvPr id="3" name="Označba mesta vsebine 2">
            <a:extLst>
              <a:ext uri="{FF2B5EF4-FFF2-40B4-BE49-F238E27FC236}">
                <a16:creationId xmlns:a16="http://schemas.microsoft.com/office/drawing/2014/main" id="{C642C005-5486-CCB2-2941-B0FB158386FD}"/>
              </a:ext>
            </a:extLst>
          </p:cNvPr>
          <p:cNvSpPr>
            <a:spLocks noGrp="1"/>
          </p:cNvSpPr>
          <p:nvPr>
            <p:ph idx="1"/>
          </p:nvPr>
        </p:nvSpPr>
        <p:spPr>
          <a:xfrm>
            <a:off x="346493" y="1782682"/>
            <a:ext cx="11664531" cy="4351338"/>
          </a:xfrm>
        </p:spPr>
        <p:txBody>
          <a:bodyPr>
            <a:normAutofit/>
          </a:bodyPr>
          <a:lstStyle/>
          <a:p>
            <a:pPr marL="0" indent="0">
              <a:buNone/>
            </a:pPr>
            <a:r>
              <a:rPr lang="sl-SI" sz="2000" b="1">
                <a:solidFill>
                  <a:srgbClr val="FF6600"/>
                </a:solidFill>
              </a:rPr>
              <a:t>1.3.3. UPRAVLJANJE Z OBJEKTI</a:t>
            </a:r>
          </a:p>
          <a:p>
            <a:r>
              <a:rPr lang="sl-SI" sz="1800"/>
              <a:t>Izredna (nepredvidena) vzdrževalna dela vezana na gradbeno-obrtniška dela obnove gradu ter ostale opreme objekta: slikopleskarska dela Galerija Lojzeta Spacala, pregled in menjava požarnih senzorjev, varnostne razsvetljave, strešno okno (baterije), dvigalo (baterija, krmilje), pregled drevesa</a:t>
            </a:r>
          </a:p>
          <a:p>
            <a:r>
              <a:rPr lang="sl-SI" sz="1800"/>
              <a:t>Inšpekcijski pregled požarnega inšpektorja: odprava pomanjkljivosti</a:t>
            </a:r>
          </a:p>
          <a:p>
            <a:r>
              <a:rPr lang="sl-SI" sz="1800"/>
              <a:t>Galerija Lojzeta Spacala: postavitev in odprtje razstave Kras v barvi in verzu, menjava okvirjev umetniških del</a:t>
            </a:r>
          </a:p>
          <a:p>
            <a:r>
              <a:rPr lang="sl-SI" sz="1800"/>
              <a:t>Redni servisi naprav in pregledi objekta</a:t>
            </a:r>
          </a:p>
          <a:p>
            <a:r>
              <a:rPr lang="sl-SI" sz="1800"/>
              <a:t>Škodni zahtevek: dvigalo</a:t>
            </a:r>
          </a:p>
          <a:p>
            <a:r>
              <a:rPr lang="sl-SI" sz="1800"/>
              <a:t>Podaljšanje trajnostnega znaka Zeleni ključ</a:t>
            </a:r>
          </a:p>
          <a:p>
            <a:r>
              <a:rPr lang="sl-SI" sz="1800">
                <a:solidFill>
                  <a:srgbClr val="000000"/>
                </a:solidFill>
                <a:latin typeface="+mj-lt"/>
              </a:rPr>
              <a:t>Zelena shema slovenskega turizma: sodelovanje z zelenim koordinatorjem, izpolnjevanje kazalnikov za presojo</a:t>
            </a:r>
            <a:endParaRPr lang="sl-SI" sz="1800"/>
          </a:p>
          <a:p>
            <a:r>
              <a:rPr lang="sl-SI" sz="1800"/>
              <a:t>Kulturni inkubator Štanjel: sodelovanje pri investiciji s podajo predlogov z vidika upravljavca</a:t>
            </a:r>
          </a:p>
          <a:p>
            <a:endParaRPr lang="sl-SI" sz="2400"/>
          </a:p>
          <a:p>
            <a:endParaRPr lang="sl-SI" sz="2400"/>
          </a:p>
          <a:p>
            <a:endParaRPr lang="aa-ET" sz="2400"/>
          </a:p>
        </p:txBody>
      </p:sp>
    </p:spTree>
    <p:extLst>
      <p:ext uri="{BB962C8B-B14F-4D97-AF65-F5344CB8AC3E}">
        <p14:creationId xmlns:p14="http://schemas.microsoft.com/office/powerpoint/2010/main" val="232687899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7098B42-E2D3-26FE-C691-4440BF96FEEE}"/>
              </a:ext>
            </a:extLst>
          </p:cNvPr>
          <p:cNvSpPr>
            <a:spLocks noGrp="1"/>
          </p:cNvSpPr>
          <p:nvPr>
            <p:ph type="title"/>
          </p:nvPr>
        </p:nvSpPr>
        <p:spPr/>
        <p:txBody>
          <a:bodyPr/>
          <a:lstStyle/>
          <a:p>
            <a:r>
              <a:rPr lang="sl-SI"/>
              <a:t>1.3 Enota Komen – vsebinsko poročilo</a:t>
            </a:r>
          </a:p>
        </p:txBody>
      </p:sp>
      <p:sp>
        <p:nvSpPr>
          <p:cNvPr id="3" name="Označba mesta vsebine 2">
            <a:extLst>
              <a:ext uri="{FF2B5EF4-FFF2-40B4-BE49-F238E27FC236}">
                <a16:creationId xmlns:a16="http://schemas.microsoft.com/office/drawing/2014/main" id="{C642C005-5486-CCB2-2941-B0FB158386FD}"/>
              </a:ext>
            </a:extLst>
          </p:cNvPr>
          <p:cNvSpPr>
            <a:spLocks noGrp="1"/>
          </p:cNvSpPr>
          <p:nvPr>
            <p:ph idx="1"/>
          </p:nvPr>
        </p:nvSpPr>
        <p:spPr>
          <a:xfrm>
            <a:off x="476250" y="1351724"/>
            <a:ext cx="11582400" cy="3925951"/>
          </a:xfrm>
        </p:spPr>
        <p:txBody>
          <a:bodyPr>
            <a:noAutofit/>
          </a:bodyPr>
          <a:lstStyle/>
          <a:p>
            <a:pPr marL="0" indent="0">
              <a:buNone/>
            </a:pPr>
            <a:r>
              <a:rPr lang="sl-SI" sz="2000" b="1">
                <a:solidFill>
                  <a:srgbClr val="FF6600"/>
                </a:solidFill>
              </a:rPr>
              <a:t>1.3.4. PROMOCIJA </a:t>
            </a:r>
          </a:p>
          <a:p>
            <a:r>
              <a:rPr lang="sl-SI" sz="1700">
                <a:solidFill>
                  <a:srgbClr val="000000"/>
                </a:solidFill>
                <a:latin typeface="+mj-lt"/>
              </a:rPr>
              <a:t>Aktivna promocija doživetij v Štanjelu, poslovnih dogodkov, pedagoških programov v Muzeju Grad Štanjel in tematskih promocijskih akcij: družbena omrežja (sponzorirane objave), spletna stran, sejmi</a:t>
            </a:r>
            <a:r>
              <a:rPr lang="sl-SI" sz="1700">
                <a:latin typeface="+mj-lt"/>
              </a:rPr>
              <a:t>, obisk osnovnih šol, letaki </a:t>
            </a:r>
            <a:r>
              <a:rPr lang="sl-SI" sz="1700">
                <a:solidFill>
                  <a:srgbClr val="000000"/>
                </a:solidFill>
                <a:latin typeface="+mj-lt"/>
              </a:rPr>
              <a:t>(sejmi, turistični ponudniki); ciljne skupine: pedagoški delavci, kolesarji (sejem Bologna), podjetja, družine, širša javnost na družbenih omrežjih</a:t>
            </a:r>
          </a:p>
          <a:p>
            <a:r>
              <a:rPr lang="sl-SI" sz="1700">
                <a:solidFill>
                  <a:srgbClr val="000000"/>
                </a:solidFill>
                <a:latin typeface="+mj-lt"/>
              </a:rPr>
              <a:t>I</a:t>
            </a:r>
            <a:r>
              <a:rPr lang="sl-SI" sz="1700" b="0" i="0">
                <a:solidFill>
                  <a:srgbClr val="000000"/>
                </a:solidFill>
                <a:effectLst/>
                <a:latin typeface="+mj-lt"/>
              </a:rPr>
              <a:t>zvedba in promocija najavljenih vodenih ogledov, Galerije Lojzeta Spacala in Muzeja Grad Štanjel ob dogodkih (plakati, letaki do turističnih ponudnikov, spletna stran, družbena omrežja, Festival </a:t>
            </a:r>
            <a:r>
              <a:rPr lang="sl-SI" sz="1700" b="0" i="0" err="1">
                <a:solidFill>
                  <a:srgbClr val="000000"/>
                </a:solidFill>
                <a:effectLst/>
                <a:latin typeface="+mj-lt"/>
              </a:rPr>
              <a:t>Gledanica</a:t>
            </a:r>
            <a:r>
              <a:rPr lang="sl-SI" sz="1700" b="0" i="0">
                <a:solidFill>
                  <a:srgbClr val="000000"/>
                </a:solidFill>
                <a:effectLst/>
                <a:latin typeface="+mj-lt"/>
              </a:rPr>
              <a:t>)</a:t>
            </a:r>
            <a:endParaRPr lang="sl-SI" sz="1700" b="0" i="0">
              <a:solidFill>
                <a:srgbClr val="FF0000"/>
              </a:solidFill>
              <a:effectLst/>
              <a:latin typeface="+mj-lt"/>
            </a:endParaRPr>
          </a:p>
          <a:p>
            <a:pPr algn="l"/>
            <a:r>
              <a:rPr lang="sl-SI" sz="1700">
                <a:solidFill>
                  <a:srgbClr val="000000"/>
                </a:solidFill>
                <a:latin typeface="+mj-lt"/>
              </a:rPr>
              <a:t>I</a:t>
            </a:r>
            <a:r>
              <a:rPr lang="sl-SI" sz="1700" b="0" i="0">
                <a:solidFill>
                  <a:srgbClr val="000000"/>
                </a:solidFill>
                <a:effectLst/>
                <a:latin typeface="+mj-lt"/>
              </a:rPr>
              <a:t>zdelava novih fotografij za namen promocije (muzej, kraška trgovinica, galerija, grajsko dvorišče, vodenja)</a:t>
            </a:r>
          </a:p>
          <a:p>
            <a:pPr algn="l"/>
            <a:r>
              <a:rPr lang="sl-SI" sz="1700">
                <a:solidFill>
                  <a:srgbClr val="000000"/>
                </a:solidFill>
                <a:latin typeface="+mj-lt"/>
              </a:rPr>
              <a:t>V</a:t>
            </a:r>
            <a:r>
              <a:rPr lang="sl-SI" sz="1700" b="0" i="0">
                <a:solidFill>
                  <a:srgbClr val="000000"/>
                </a:solidFill>
                <a:effectLst/>
                <a:latin typeface="+mj-lt"/>
              </a:rPr>
              <a:t>odenje 11 </a:t>
            </a:r>
            <a:r>
              <a:rPr lang="sl-SI" sz="1700" b="0" i="0" err="1">
                <a:solidFill>
                  <a:srgbClr val="000000"/>
                </a:solidFill>
                <a:effectLst/>
                <a:latin typeface="+mj-lt"/>
              </a:rPr>
              <a:t>destinacijskih</a:t>
            </a:r>
            <a:r>
              <a:rPr lang="sl-SI" sz="1700" b="0" i="0">
                <a:solidFill>
                  <a:srgbClr val="000000"/>
                </a:solidFill>
                <a:effectLst/>
                <a:latin typeface="+mj-lt"/>
              </a:rPr>
              <a:t> študijskih tur v Štanjelu</a:t>
            </a:r>
            <a:endParaRPr lang="sl-SI" sz="1700" b="0" i="0">
              <a:solidFill>
                <a:srgbClr val="FF0000"/>
              </a:solidFill>
              <a:effectLst/>
              <a:latin typeface="+mj-lt"/>
            </a:endParaRPr>
          </a:p>
          <a:p>
            <a:pPr algn="l"/>
            <a:r>
              <a:rPr lang="sl-SI" sz="1700">
                <a:solidFill>
                  <a:srgbClr val="000000"/>
                </a:solidFill>
                <a:latin typeface="+mj-lt"/>
              </a:rPr>
              <a:t>I</a:t>
            </a:r>
            <a:r>
              <a:rPr lang="sl-SI" sz="1700" b="0" i="0">
                <a:solidFill>
                  <a:srgbClr val="000000"/>
                </a:solidFill>
                <a:effectLst/>
                <a:latin typeface="+mj-lt"/>
              </a:rPr>
              <a:t>zvajanje promocije spomeniškega območja preko lastnih in </a:t>
            </a:r>
            <a:r>
              <a:rPr lang="sl-SI" sz="1700" b="0" i="0" err="1">
                <a:solidFill>
                  <a:srgbClr val="000000"/>
                </a:solidFill>
                <a:effectLst/>
                <a:latin typeface="+mj-lt"/>
              </a:rPr>
              <a:t>destinacijskih</a:t>
            </a:r>
            <a:r>
              <a:rPr lang="sl-SI" sz="1700" b="0" i="0">
                <a:solidFill>
                  <a:srgbClr val="000000"/>
                </a:solidFill>
                <a:effectLst/>
                <a:latin typeface="+mj-lt"/>
              </a:rPr>
              <a:t> digitalnih ter ostalih komunikacijskih kanalov </a:t>
            </a:r>
          </a:p>
          <a:p>
            <a:pPr algn="l"/>
            <a:r>
              <a:rPr lang="sl-SI" sz="1700">
                <a:solidFill>
                  <a:srgbClr val="000000"/>
                </a:solidFill>
                <a:latin typeface="+mj-lt"/>
              </a:rPr>
              <a:t>P</a:t>
            </a:r>
            <a:r>
              <a:rPr lang="sl-SI" sz="1700" b="0" i="0">
                <a:effectLst/>
                <a:latin typeface="+mj-lt"/>
              </a:rPr>
              <a:t>onudbe: vodeni ogledi (</a:t>
            </a:r>
            <a:r>
              <a:rPr lang="sl-SI" sz="1700">
                <a:latin typeface="+mj-lt"/>
              </a:rPr>
              <a:t>34</a:t>
            </a:r>
            <a:r>
              <a:rPr lang="sl-SI" sz="1700" b="0" i="0">
                <a:effectLst/>
                <a:latin typeface="+mj-lt"/>
              </a:rPr>
              <a:t> ponudb, realizirano </a:t>
            </a:r>
            <a:r>
              <a:rPr lang="sl-SI" sz="1700">
                <a:latin typeface="+mj-lt"/>
              </a:rPr>
              <a:t>22</a:t>
            </a:r>
            <a:r>
              <a:rPr lang="sl-SI" sz="1700" b="0" i="0">
                <a:effectLst/>
                <a:latin typeface="+mj-lt"/>
              </a:rPr>
              <a:t>, uporaba prostorov </a:t>
            </a:r>
            <a:r>
              <a:rPr lang="sl-SI" sz="1700">
                <a:latin typeface="+mj-lt"/>
              </a:rPr>
              <a:t>97)</a:t>
            </a:r>
            <a:endParaRPr lang="sl-SI" sz="1700" b="0" i="0">
              <a:effectLst/>
              <a:latin typeface="+mj-lt"/>
            </a:endParaRPr>
          </a:p>
          <a:p>
            <a:pPr algn="l"/>
            <a:r>
              <a:rPr lang="sl-SI" sz="1700">
                <a:solidFill>
                  <a:srgbClr val="000000"/>
                </a:solidFill>
                <a:latin typeface="+mj-lt"/>
              </a:rPr>
              <a:t>N</a:t>
            </a:r>
            <a:r>
              <a:rPr lang="sl-SI" sz="1700" b="0" i="0">
                <a:solidFill>
                  <a:srgbClr val="000000"/>
                </a:solidFill>
                <a:effectLst/>
                <a:latin typeface="+mj-lt"/>
              </a:rPr>
              <a:t>adgradnja spletne strani s kontaktnimi obrazci za povpraševanja v realizaciji v 2024, lansirana februarja 2025. Sredstva v 2024 se je preusmerilo za vzpostavitev e-</a:t>
            </a:r>
            <a:r>
              <a:rPr lang="sl-SI" sz="1700" b="0" i="0" err="1">
                <a:solidFill>
                  <a:srgbClr val="000000"/>
                </a:solidFill>
                <a:effectLst/>
                <a:latin typeface="+mj-lt"/>
              </a:rPr>
              <a:t>novičnika</a:t>
            </a:r>
            <a:r>
              <a:rPr lang="sl-SI" sz="1700" b="0" i="0">
                <a:solidFill>
                  <a:srgbClr val="000000"/>
                </a:solidFill>
                <a:effectLst/>
                <a:latin typeface="+mj-lt"/>
              </a:rPr>
              <a:t>.</a:t>
            </a:r>
          </a:p>
          <a:p>
            <a:pPr algn="l"/>
            <a:r>
              <a:rPr lang="sl-SI" sz="1700">
                <a:solidFill>
                  <a:srgbClr val="000000"/>
                </a:solidFill>
                <a:latin typeface="+mj-lt"/>
              </a:rPr>
              <a:t>U</a:t>
            </a:r>
            <a:r>
              <a:rPr lang="sl-SI" sz="1700" b="0" i="0">
                <a:solidFill>
                  <a:srgbClr val="000000"/>
                </a:solidFill>
                <a:effectLst/>
                <a:latin typeface="+mj-lt"/>
              </a:rPr>
              <a:t>pravljanje z digitalnimi kanali (www.visitstanjel.si, www.visitkras.info, www.hoteldobregaterana.si; družbena omrežja Visit Štanjel, Vinoteka Grad Štanjel, 2x digitalni zaslon)</a:t>
            </a:r>
          </a:p>
          <a:p>
            <a:pPr marL="0" indent="0">
              <a:buNone/>
            </a:pPr>
            <a:endParaRPr lang="aa-ET" sz="2000"/>
          </a:p>
        </p:txBody>
      </p:sp>
    </p:spTree>
    <p:extLst>
      <p:ext uri="{BB962C8B-B14F-4D97-AF65-F5344CB8AC3E}">
        <p14:creationId xmlns:p14="http://schemas.microsoft.com/office/powerpoint/2010/main" val="165961439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7098B42-E2D3-26FE-C691-4440BF96FEEE}"/>
              </a:ext>
            </a:extLst>
          </p:cNvPr>
          <p:cNvSpPr>
            <a:spLocks noGrp="1"/>
          </p:cNvSpPr>
          <p:nvPr>
            <p:ph type="title"/>
          </p:nvPr>
        </p:nvSpPr>
        <p:spPr/>
        <p:txBody>
          <a:bodyPr/>
          <a:lstStyle/>
          <a:p>
            <a:r>
              <a:rPr lang="sl-SI"/>
              <a:t>1.3 Enota Komen – vsebinsko poročilo</a:t>
            </a:r>
          </a:p>
        </p:txBody>
      </p:sp>
      <p:sp>
        <p:nvSpPr>
          <p:cNvPr id="3" name="Označba mesta vsebine 2">
            <a:extLst>
              <a:ext uri="{FF2B5EF4-FFF2-40B4-BE49-F238E27FC236}">
                <a16:creationId xmlns:a16="http://schemas.microsoft.com/office/drawing/2014/main" id="{C642C005-5486-CCB2-2941-B0FB158386FD}"/>
              </a:ext>
            </a:extLst>
          </p:cNvPr>
          <p:cNvSpPr>
            <a:spLocks noGrp="1"/>
          </p:cNvSpPr>
          <p:nvPr>
            <p:ph idx="1"/>
          </p:nvPr>
        </p:nvSpPr>
        <p:spPr>
          <a:xfrm>
            <a:off x="457200" y="1409700"/>
            <a:ext cx="10896600" cy="5311139"/>
          </a:xfrm>
        </p:spPr>
        <p:txBody>
          <a:bodyPr>
            <a:noAutofit/>
          </a:bodyPr>
          <a:lstStyle/>
          <a:p>
            <a:pPr marL="0" indent="0">
              <a:buNone/>
            </a:pPr>
            <a:r>
              <a:rPr lang="sl-SI" sz="2000" b="1">
                <a:solidFill>
                  <a:srgbClr val="FF6600"/>
                </a:solidFill>
              </a:rPr>
              <a:t>1.3.4. PROMOCIJA </a:t>
            </a:r>
          </a:p>
          <a:p>
            <a:r>
              <a:rPr lang="sl-SI" sz="1700">
                <a:solidFill>
                  <a:srgbClr val="000000"/>
                </a:solidFill>
                <a:latin typeface="+mj-lt"/>
              </a:rPr>
              <a:t>Vinoteka Grad Štanjel </a:t>
            </a:r>
            <a:r>
              <a:rPr lang="sl-SI" sz="1700" b="0" i="0">
                <a:solidFill>
                  <a:srgbClr val="000000"/>
                </a:solidFill>
                <a:effectLst/>
                <a:latin typeface="+mj-lt"/>
              </a:rPr>
              <a:t>(Pogodba o opravljanju storitev v Vinoteki Grad Štanjel z Lemo d.o.o., družbena omrežja </a:t>
            </a:r>
            <a:r>
              <a:rPr lang="sl-SI" sz="1700" b="0" i="0" err="1">
                <a:solidFill>
                  <a:srgbClr val="000000"/>
                </a:solidFill>
                <a:effectLst/>
                <a:latin typeface="+mj-lt"/>
              </a:rPr>
              <a:t>Instagram</a:t>
            </a:r>
            <a:r>
              <a:rPr lang="sl-SI" sz="1700">
                <a:solidFill>
                  <a:srgbClr val="000000"/>
                </a:solidFill>
                <a:latin typeface="+mj-lt"/>
              </a:rPr>
              <a:t>, </a:t>
            </a:r>
            <a:r>
              <a:rPr lang="sl-SI" sz="1700" b="0" i="0">
                <a:solidFill>
                  <a:srgbClr val="000000"/>
                </a:solidFill>
                <a:effectLst/>
                <a:latin typeface="+mj-lt"/>
              </a:rPr>
              <a:t>Facebooku, 3x dogod</a:t>
            </a:r>
            <a:r>
              <a:rPr lang="sl-SI" sz="1700">
                <a:solidFill>
                  <a:srgbClr val="000000"/>
                </a:solidFill>
                <a:latin typeface="+mj-lt"/>
              </a:rPr>
              <a:t>ki</a:t>
            </a:r>
            <a:r>
              <a:rPr lang="sl-SI" sz="1700" b="0" i="0">
                <a:solidFill>
                  <a:srgbClr val="000000"/>
                </a:solidFill>
                <a:effectLst/>
                <a:latin typeface="+mj-lt"/>
              </a:rPr>
              <a:t> »Popoldansko druženje s kraškimi vinarji« v 5/24 in 6/24. Vinarji so imeli na voljo vse nedelje v maju, juniju, septembru in oktobru, odzvali so se samo trije. Ciljna skupina: naključni gostje Gradu Štanjel. </a:t>
            </a:r>
            <a:r>
              <a:rPr lang="sl-SI" sz="1700">
                <a:solidFill>
                  <a:srgbClr val="000000"/>
                </a:solidFill>
                <a:latin typeface="+mj-lt"/>
              </a:rPr>
              <a:t>Glavni vir prihodka vinoteke predstavlja prodaja steklenic „za domov“ in v naprej dogovorjene skupine vodenih degustacij.</a:t>
            </a:r>
            <a:endParaRPr lang="sl-SI" sz="1700" b="0" i="0">
              <a:solidFill>
                <a:srgbClr val="000000"/>
              </a:solidFill>
              <a:effectLst/>
              <a:latin typeface="+mj-lt"/>
            </a:endParaRPr>
          </a:p>
          <a:p>
            <a:r>
              <a:rPr lang="sl-SI" sz="1700" b="0" i="0">
                <a:solidFill>
                  <a:srgbClr val="000000"/>
                </a:solidFill>
                <a:effectLst/>
                <a:latin typeface="+mj-lt"/>
              </a:rPr>
              <a:t>PR aktivnosti: priprava </a:t>
            </a:r>
            <a:r>
              <a:rPr lang="sl-SI" sz="1700">
                <a:solidFill>
                  <a:srgbClr val="000000"/>
                </a:solidFill>
                <a:latin typeface="+mj-lt"/>
              </a:rPr>
              <a:t>sporočil za javnost (9</a:t>
            </a:r>
            <a:r>
              <a:rPr lang="sl-SI" sz="1700" b="0" i="0">
                <a:solidFill>
                  <a:srgbClr val="000000"/>
                </a:solidFill>
                <a:effectLst/>
                <a:latin typeface="+mj-lt"/>
              </a:rPr>
              <a:t>), objave člankov v 3</a:t>
            </a:r>
            <a:r>
              <a:rPr lang="sl-SI" sz="1700">
                <a:solidFill>
                  <a:srgbClr val="000000"/>
                </a:solidFill>
                <a:latin typeface="+mj-lt"/>
              </a:rPr>
              <a:t> </a:t>
            </a:r>
            <a:r>
              <a:rPr lang="sl-SI" sz="1700" b="0" i="0">
                <a:solidFill>
                  <a:srgbClr val="000000"/>
                </a:solidFill>
                <a:effectLst/>
                <a:latin typeface="+mj-lt"/>
              </a:rPr>
              <a:t>občinskih glasilih (</a:t>
            </a:r>
            <a:r>
              <a:rPr lang="sl-SI" sz="1700">
                <a:solidFill>
                  <a:srgbClr val="000000"/>
                </a:solidFill>
                <a:latin typeface="+mj-lt"/>
              </a:rPr>
              <a:t>27</a:t>
            </a:r>
            <a:r>
              <a:rPr lang="sl-SI" sz="1700" b="0" i="0">
                <a:solidFill>
                  <a:srgbClr val="000000"/>
                </a:solidFill>
                <a:effectLst/>
                <a:latin typeface="+mj-lt"/>
              </a:rPr>
              <a:t>) in objave poročil ter novic za medije na spletni strani </a:t>
            </a:r>
            <a:r>
              <a:rPr lang="sl-SI" sz="1700" b="0" i="0">
                <a:solidFill>
                  <a:srgbClr val="000000"/>
                </a:solidFill>
                <a:effectLst/>
                <a:latin typeface="+mj-lt"/>
                <a:hlinkClick r:id="rId2"/>
              </a:rPr>
              <a:t>www.visitstanjel.si</a:t>
            </a:r>
            <a:r>
              <a:rPr lang="sl-SI" sz="1700" b="0" i="0">
                <a:solidFill>
                  <a:srgbClr val="000000"/>
                </a:solidFill>
                <a:effectLst/>
                <a:latin typeface="+mj-lt"/>
              </a:rPr>
              <a:t> (6)</a:t>
            </a:r>
          </a:p>
          <a:p>
            <a:pPr algn="l"/>
            <a:r>
              <a:rPr lang="sl-SI" sz="1700">
                <a:solidFill>
                  <a:srgbClr val="000000"/>
                </a:solidFill>
                <a:latin typeface="+mj-lt"/>
              </a:rPr>
              <a:t>P</a:t>
            </a:r>
            <a:r>
              <a:rPr lang="sl-SI" sz="1700" b="0" i="0">
                <a:solidFill>
                  <a:srgbClr val="000000"/>
                </a:solidFill>
                <a:effectLst/>
                <a:latin typeface="+mj-lt"/>
              </a:rPr>
              <a:t>riprava sejemskih aktivnosti (ideje, pobude, priprava materiala) in sodelovanje na </a:t>
            </a:r>
            <a:r>
              <a:rPr lang="sl-SI" sz="1700" b="0" i="0" err="1">
                <a:solidFill>
                  <a:srgbClr val="000000"/>
                </a:solidFill>
                <a:effectLst/>
                <a:latin typeface="+mj-lt"/>
              </a:rPr>
              <a:t>destinacijskih</a:t>
            </a:r>
            <a:r>
              <a:rPr lang="sl-SI" sz="1700" b="0" i="0">
                <a:solidFill>
                  <a:srgbClr val="000000"/>
                </a:solidFill>
                <a:effectLst/>
                <a:latin typeface="+mj-lt"/>
              </a:rPr>
              <a:t> sejmih po potrebi in navodilih DMO. Prisotnost enote Komen na sejmih:</a:t>
            </a:r>
          </a:p>
          <a:p>
            <a:pPr lvl="1">
              <a:buFontTx/>
              <a:buChar char="-"/>
            </a:pPr>
            <a:r>
              <a:rPr lang="sl-SI" sz="1700" b="0" i="0">
                <a:solidFill>
                  <a:srgbClr val="000000"/>
                </a:solidFill>
                <a:effectLst/>
                <a:latin typeface="+mj-lt"/>
              </a:rPr>
              <a:t> Kulturni bazar 20. </a:t>
            </a:r>
            <a:r>
              <a:rPr lang="sl-SI" sz="1700">
                <a:solidFill>
                  <a:srgbClr val="000000"/>
                </a:solidFill>
                <a:latin typeface="+mj-lt"/>
              </a:rPr>
              <a:t>marca 2024</a:t>
            </a:r>
            <a:r>
              <a:rPr lang="sl-SI" sz="1700" b="0" i="0">
                <a:solidFill>
                  <a:srgbClr val="000000"/>
                </a:solidFill>
                <a:effectLst/>
                <a:latin typeface="+mj-lt"/>
              </a:rPr>
              <a:t> v Ljubljani</a:t>
            </a:r>
          </a:p>
          <a:p>
            <a:pPr lvl="1">
              <a:buFontTx/>
              <a:buChar char="-"/>
            </a:pPr>
            <a:r>
              <a:rPr lang="sl-SI" sz="1700">
                <a:solidFill>
                  <a:srgbClr val="000000"/>
                </a:solidFill>
                <a:latin typeface="+mj-lt"/>
              </a:rPr>
              <a:t> Turistična pomlad s turistično borzo 21. marca 2024 v Bukovici</a:t>
            </a:r>
            <a:endParaRPr lang="sl-SI" sz="1700" b="0" i="0">
              <a:solidFill>
                <a:srgbClr val="000000"/>
              </a:solidFill>
              <a:effectLst/>
              <a:latin typeface="+mj-lt"/>
            </a:endParaRPr>
          </a:p>
          <a:p>
            <a:pPr lvl="1">
              <a:buFontTx/>
              <a:buChar char="-"/>
            </a:pPr>
            <a:r>
              <a:rPr lang="sl-SI" sz="1700" b="0" i="0">
                <a:solidFill>
                  <a:srgbClr val="000000"/>
                </a:solidFill>
                <a:effectLst/>
                <a:latin typeface="+mj-lt"/>
              </a:rPr>
              <a:t>»</a:t>
            </a:r>
            <a:r>
              <a:rPr lang="sl-SI" sz="1700" b="0" i="0" err="1">
                <a:solidFill>
                  <a:srgbClr val="000000"/>
                </a:solidFill>
                <a:effectLst/>
                <a:latin typeface="+mj-lt"/>
              </a:rPr>
              <a:t>Fiera</a:t>
            </a:r>
            <a:r>
              <a:rPr lang="sl-SI" sz="1700" b="0" i="0">
                <a:solidFill>
                  <a:srgbClr val="000000"/>
                </a:solidFill>
                <a:effectLst/>
                <a:latin typeface="+mj-lt"/>
              </a:rPr>
              <a:t> del </a:t>
            </a:r>
            <a:r>
              <a:rPr lang="sl-SI" sz="1700" b="0" i="0" err="1">
                <a:solidFill>
                  <a:srgbClr val="000000"/>
                </a:solidFill>
                <a:effectLst/>
                <a:latin typeface="+mj-lt"/>
              </a:rPr>
              <a:t>Cicloturismo</a:t>
            </a:r>
            <a:r>
              <a:rPr lang="sl-SI" sz="1700" b="0" i="0">
                <a:solidFill>
                  <a:srgbClr val="000000"/>
                </a:solidFill>
                <a:effectLst/>
                <a:latin typeface="+mj-lt"/>
              </a:rPr>
              <a:t>« v začetku meseca aprila v Bologni</a:t>
            </a:r>
          </a:p>
          <a:p>
            <a:pPr lvl="1">
              <a:buFontTx/>
              <a:buChar char="-"/>
            </a:pPr>
            <a:r>
              <a:rPr lang="sl-SI" sz="1700" b="0" i="0">
                <a:solidFill>
                  <a:srgbClr val="000000"/>
                </a:solidFill>
                <a:effectLst/>
                <a:latin typeface="+mj-lt"/>
              </a:rPr>
              <a:t>»BAM! 2024« v začetku meseca junija v Mantovi</a:t>
            </a:r>
          </a:p>
          <a:p>
            <a:pPr lvl="1">
              <a:buFontTx/>
              <a:buChar char="-"/>
            </a:pPr>
            <a:r>
              <a:rPr lang="sl-SI" sz="1700" b="0" i="0">
                <a:solidFill>
                  <a:srgbClr val="000000"/>
                </a:solidFill>
                <a:effectLst/>
                <a:latin typeface="+mj-lt"/>
              </a:rPr>
              <a:t>»</a:t>
            </a:r>
            <a:r>
              <a:rPr lang="sl-SI" sz="1700">
                <a:solidFill>
                  <a:srgbClr val="000000"/>
                </a:solidFill>
                <a:latin typeface="+mj-lt"/>
              </a:rPr>
              <a:t>Salone del </a:t>
            </a:r>
            <a:r>
              <a:rPr lang="sl-SI" sz="1700" err="1">
                <a:solidFill>
                  <a:srgbClr val="000000"/>
                </a:solidFill>
                <a:latin typeface="+mj-lt"/>
              </a:rPr>
              <a:t>Camper</a:t>
            </a:r>
            <a:r>
              <a:rPr lang="sl-SI" sz="1700">
                <a:solidFill>
                  <a:srgbClr val="000000"/>
                </a:solidFill>
                <a:latin typeface="+mj-lt"/>
              </a:rPr>
              <a:t> 2024</a:t>
            </a:r>
            <a:r>
              <a:rPr lang="sl-SI" sz="1700" b="0" i="0">
                <a:solidFill>
                  <a:srgbClr val="000000"/>
                </a:solidFill>
                <a:effectLst/>
                <a:latin typeface="+mj-lt"/>
              </a:rPr>
              <a:t>« v sredini mesecu septembra v Parmi</a:t>
            </a:r>
          </a:p>
          <a:p>
            <a:pPr algn="l"/>
            <a:r>
              <a:rPr lang="sl-SI" sz="1700" b="0" i="0">
                <a:solidFill>
                  <a:srgbClr val="000000"/>
                </a:solidFill>
                <a:effectLst/>
                <a:latin typeface="+mj-lt"/>
              </a:rPr>
              <a:t>Udeležba na dogodku »</a:t>
            </a:r>
            <a:r>
              <a:rPr lang="sl-SI" sz="1700" b="0" i="0" err="1">
                <a:solidFill>
                  <a:srgbClr val="000000"/>
                </a:solidFill>
                <a:effectLst/>
                <a:latin typeface="+mj-lt"/>
              </a:rPr>
              <a:t>Tourism</a:t>
            </a:r>
            <a:r>
              <a:rPr lang="sl-SI" sz="1700" b="0" i="0">
                <a:solidFill>
                  <a:srgbClr val="000000"/>
                </a:solidFill>
                <a:effectLst/>
                <a:latin typeface="+mj-lt"/>
              </a:rPr>
              <a:t> </a:t>
            </a:r>
            <a:r>
              <a:rPr lang="sl-SI" sz="1700" b="0" i="0" err="1">
                <a:solidFill>
                  <a:srgbClr val="000000"/>
                </a:solidFill>
                <a:effectLst/>
                <a:latin typeface="+mj-lt"/>
              </a:rPr>
              <a:t>matching</a:t>
            </a:r>
            <a:r>
              <a:rPr lang="sl-SI" sz="1700" b="0" i="0">
                <a:solidFill>
                  <a:srgbClr val="000000"/>
                </a:solidFill>
                <a:effectLst/>
                <a:latin typeface="+mj-lt"/>
              </a:rPr>
              <a:t>« v 4/24 v hotelu </a:t>
            </a:r>
            <a:r>
              <a:rPr lang="sl-SI" sz="1700" b="0" i="0" err="1">
                <a:solidFill>
                  <a:srgbClr val="000000"/>
                </a:solidFill>
                <a:effectLst/>
                <a:latin typeface="+mj-lt"/>
              </a:rPr>
              <a:t>Savoia</a:t>
            </a:r>
            <a:r>
              <a:rPr lang="sl-SI" sz="1700" b="0" i="0">
                <a:solidFill>
                  <a:srgbClr val="000000"/>
                </a:solidFill>
                <a:effectLst/>
                <a:latin typeface="+mj-lt"/>
              </a:rPr>
              <a:t> </a:t>
            </a:r>
            <a:r>
              <a:rPr lang="sl-SI" sz="1700" b="0" i="0" err="1">
                <a:solidFill>
                  <a:srgbClr val="000000"/>
                </a:solidFill>
                <a:effectLst/>
                <a:latin typeface="+mj-lt"/>
              </a:rPr>
              <a:t>Excelsior</a:t>
            </a:r>
            <a:r>
              <a:rPr lang="sl-SI" sz="1700" b="0" i="0">
                <a:solidFill>
                  <a:srgbClr val="000000"/>
                </a:solidFill>
                <a:effectLst/>
                <a:latin typeface="+mj-lt"/>
              </a:rPr>
              <a:t> </a:t>
            </a:r>
            <a:r>
              <a:rPr lang="sl-SI" sz="1700" b="0" i="0" err="1">
                <a:solidFill>
                  <a:srgbClr val="000000"/>
                </a:solidFill>
                <a:effectLst/>
                <a:latin typeface="+mj-lt"/>
              </a:rPr>
              <a:t>Palace</a:t>
            </a:r>
            <a:r>
              <a:rPr lang="sl-SI" sz="1700" b="0" i="0">
                <a:solidFill>
                  <a:srgbClr val="000000"/>
                </a:solidFill>
                <a:effectLst/>
                <a:latin typeface="+mj-lt"/>
              </a:rPr>
              <a:t> v Trstu</a:t>
            </a:r>
          </a:p>
          <a:p>
            <a:pPr algn="l"/>
            <a:r>
              <a:rPr lang="sl-SI" sz="1700">
                <a:solidFill>
                  <a:srgbClr val="000000"/>
                </a:solidFill>
                <a:latin typeface="+mj-lt"/>
              </a:rPr>
              <a:t>E</a:t>
            </a:r>
            <a:r>
              <a:rPr lang="sl-SI" sz="1700" b="0" i="0">
                <a:solidFill>
                  <a:srgbClr val="000000"/>
                </a:solidFill>
                <a:effectLst/>
                <a:latin typeface="+mj-lt"/>
              </a:rPr>
              <a:t>nodnevna promocija tekočih dogodkov (</a:t>
            </a:r>
            <a:r>
              <a:rPr lang="sl-SI" sz="1700" b="0" i="0" err="1">
                <a:solidFill>
                  <a:srgbClr val="000000"/>
                </a:solidFill>
                <a:effectLst/>
                <a:latin typeface="+mj-lt"/>
              </a:rPr>
              <a:t>KrasPass</a:t>
            </a:r>
            <a:r>
              <a:rPr lang="sl-SI" sz="1700" b="0" i="0">
                <a:solidFill>
                  <a:srgbClr val="000000"/>
                </a:solidFill>
                <a:effectLst/>
                <a:latin typeface="+mj-lt"/>
              </a:rPr>
              <a:t> </a:t>
            </a:r>
            <a:r>
              <a:rPr lang="sl-SI" sz="1700" b="0" i="0" err="1">
                <a:solidFill>
                  <a:srgbClr val="000000"/>
                </a:solidFill>
                <a:effectLst/>
                <a:latin typeface="+mj-lt"/>
              </a:rPr>
              <a:t>Gourmet</a:t>
            </a:r>
            <a:r>
              <a:rPr lang="sl-SI" sz="1700" b="0" i="0">
                <a:solidFill>
                  <a:srgbClr val="000000"/>
                </a:solidFill>
                <a:effectLst/>
                <a:latin typeface="+mj-lt"/>
              </a:rPr>
              <a:t>, Poletni festival Štanjel, Martinovanje na Krasu)</a:t>
            </a:r>
            <a:br>
              <a:rPr lang="sl-SI" sz="1700" b="0" i="0">
                <a:solidFill>
                  <a:srgbClr val="000000"/>
                </a:solidFill>
                <a:effectLst/>
                <a:latin typeface="+mj-lt"/>
              </a:rPr>
            </a:br>
            <a:r>
              <a:rPr lang="sl-SI" sz="1700" b="0" i="0">
                <a:solidFill>
                  <a:srgbClr val="000000"/>
                </a:solidFill>
                <a:effectLst/>
                <a:latin typeface="+mj-lt"/>
              </a:rPr>
              <a:t>6/24 v središču Ljubljane</a:t>
            </a:r>
          </a:p>
          <a:p>
            <a:pPr marL="0" indent="0">
              <a:buNone/>
            </a:pPr>
            <a:endParaRPr lang="aa-ET" sz="2000"/>
          </a:p>
        </p:txBody>
      </p:sp>
    </p:spTree>
    <p:extLst>
      <p:ext uri="{BB962C8B-B14F-4D97-AF65-F5344CB8AC3E}">
        <p14:creationId xmlns:p14="http://schemas.microsoft.com/office/powerpoint/2010/main" val="27530404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751859-6F89-7435-690B-DC227644CB10}"/>
            </a:ext>
          </a:extLst>
        </p:cNvPr>
        <p:cNvGrpSpPr/>
        <p:nvPr/>
      </p:nvGrpSpPr>
      <p:grpSpPr>
        <a:xfrm>
          <a:off x="0" y="0"/>
          <a:ext cx="0" cy="0"/>
          <a:chOff x="0" y="0"/>
          <a:chExt cx="0" cy="0"/>
        </a:xfrm>
      </p:grpSpPr>
      <p:sp>
        <p:nvSpPr>
          <p:cNvPr id="2" name="Naslov 1">
            <a:extLst>
              <a:ext uri="{FF2B5EF4-FFF2-40B4-BE49-F238E27FC236}">
                <a16:creationId xmlns:a16="http://schemas.microsoft.com/office/drawing/2014/main" id="{AF2B7BAC-59F7-B12A-133F-77C54CEC7AC5}"/>
              </a:ext>
            </a:extLst>
          </p:cNvPr>
          <p:cNvSpPr>
            <a:spLocks noGrp="1"/>
          </p:cNvSpPr>
          <p:nvPr>
            <p:ph type="title"/>
          </p:nvPr>
        </p:nvSpPr>
        <p:spPr/>
        <p:txBody>
          <a:bodyPr/>
          <a:lstStyle/>
          <a:p>
            <a:r>
              <a:rPr lang="sl-SI"/>
              <a:t>1.3 Enota Komen – vsebinsko poročilo</a:t>
            </a:r>
          </a:p>
        </p:txBody>
      </p:sp>
      <p:sp>
        <p:nvSpPr>
          <p:cNvPr id="3" name="Označba mesta vsebine 2">
            <a:extLst>
              <a:ext uri="{FF2B5EF4-FFF2-40B4-BE49-F238E27FC236}">
                <a16:creationId xmlns:a16="http://schemas.microsoft.com/office/drawing/2014/main" id="{1485FF2C-5D96-97D5-28E8-109A06C1EBA6}"/>
              </a:ext>
            </a:extLst>
          </p:cNvPr>
          <p:cNvSpPr>
            <a:spLocks noGrp="1"/>
          </p:cNvSpPr>
          <p:nvPr>
            <p:ph idx="1"/>
          </p:nvPr>
        </p:nvSpPr>
        <p:spPr>
          <a:xfrm>
            <a:off x="457200" y="1409700"/>
            <a:ext cx="10896600" cy="5311139"/>
          </a:xfrm>
        </p:spPr>
        <p:txBody>
          <a:bodyPr>
            <a:noAutofit/>
          </a:bodyPr>
          <a:lstStyle/>
          <a:p>
            <a:pPr marL="0" indent="0">
              <a:buNone/>
            </a:pPr>
            <a:r>
              <a:rPr lang="sl-SI" sz="2000" b="1">
                <a:solidFill>
                  <a:srgbClr val="FF6600"/>
                </a:solidFill>
              </a:rPr>
              <a:t>1.3.4. PROMOCIJA </a:t>
            </a:r>
          </a:p>
          <a:p>
            <a:r>
              <a:rPr lang="sl-SI" sz="1800" b="0" i="0">
                <a:solidFill>
                  <a:srgbClr val="000000"/>
                </a:solidFill>
                <a:effectLst/>
                <a:latin typeface="+mj-lt"/>
              </a:rPr>
              <a:t>Nadgradnja podstrani na </a:t>
            </a:r>
            <a:r>
              <a:rPr lang="sl-SI" sz="1800" b="0" i="0">
                <a:solidFill>
                  <a:srgbClr val="000000"/>
                </a:solidFill>
                <a:effectLst/>
                <a:latin typeface="+mj-lt"/>
                <a:hlinkClick r:id="rId2"/>
              </a:rPr>
              <a:t>www.visitstanjel.si</a:t>
            </a:r>
            <a:r>
              <a:rPr lang="sl-SI" sz="1800" b="0" i="0">
                <a:solidFill>
                  <a:srgbClr val="000000"/>
                </a:solidFill>
                <a:effectLst/>
                <a:latin typeface="+mj-lt"/>
              </a:rPr>
              <a:t> „Poslovna srečanja“</a:t>
            </a:r>
          </a:p>
          <a:p>
            <a:r>
              <a:rPr lang="sl-SI" sz="1800">
                <a:solidFill>
                  <a:srgbClr val="000000"/>
                </a:solidFill>
                <a:latin typeface="+mj-lt"/>
              </a:rPr>
              <a:t>Projekt </a:t>
            </a:r>
            <a:r>
              <a:rPr lang="sl-SI" sz="1800" err="1">
                <a:solidFill>
                  <a:srgbClr val="000000"/>
                </a:solidFill>
                <a:latin typeface="+mj-lt"/>
              </a:rPr>
              <a:t>Interreg</a:t>
            </a:r>
            <a:r>
              <a:rPr lang="sl-SI" sz="1800">
                <a:solidFill>
                  <a:srgbClr val="000000"/>
                </a:solidFill>
                <a:latin typeface="+mj-lt"/>
              </a:rPr>
              <a:t>: </a:t>
            </a:r>
            <a:r>
              <a:rPr lang="sl-SI" sz="1800" err="1">
                <a:solidFill>
                  <a:srgbClr val="000000"/>
                </a:solidFill>
                <a:latin typeface="+mj-lt"/>
              </a:rPr>
              <a:t>Walk</a:t>
            </a:r>
            <a:r>
              <a:rPr lang="sl-SI" sz="1800">
                <a:solidFill>
                  <a:srgbClr val="000000"/>
                </a:solidFill>
                <a:latin typeface="+mj-lt"/>
              </a:rPr>
              <a:t> </a:t>
            </a:r>
            <a:r>
              <a:rPr lang="sl-SI" sz="1800" err="1">
                <a:solidFill>
                  <a:srgbClr val="000000"/>
                </a:solidFill>
                <a:latin typeface="+mj-lt"/>
              </a:rPr>
              <a:t>of</a:t>
            </a:r>
            <a:r>
              <a:rPr lang="sl-SI" sz="1800">
                <a:solidFill>
                  <a:srgbClr val="000000"/>
                </a:solidFill>
                <a:latin typeface="+mj-lt"/>
              </a:rPr>
              <a:t> </a:t>
            </a:r>
            <a:r>
              <a:rPr lang="sl-SI" sz="1800" err="1">
                <a:solidFill>
                  <a:srgbClr val="000000"/>
                </a:solidFill>
                <a:latin typeface="+mj-lt"/>
              </a:rPr>
              <a:t>peace</a:t>
            </a:r>
            <a:r>
              <a:rPr lang="sl-SI" sz="1800">
                <a:solidFill>
                  <a:srgbClr val="000000"/>
                </a:solidFill>
                <a:latin typeface="+mj-lt"/>
              </a:rPr>
              <a:t> + (Muzej na prostem Grmada): vodenje promocijskih aktivnosti (priprava besedil, prevodov za </a:t>
            </a:r>
            <a:r>
              <a:rPr lang="sl-SI" sz="1800" err="1">
                <a:solidFill>
                  <a:srgbClr val="000000"/>
                </a:solidFill>
                <a:latin typeface="+mj-lt"/>
              </a:rPr>
              <a:t>info</a:t>
            </a:r>
            <a:r>
              <a:rPr lang="sl-SI" sz="1800">
                <a:solidFill>
                  <a:srgbClr val="000000"/>
                </a:solidFill>
                <a:latin typeface="+mj-lt"/>
              </a:rPr>
              <a:t> table)</a:t>
            </a:r>
          </a:p>
          <a:p>
            <a:r>
              <a:rPr lang="sl-SI" sz="1800">
                <a:solidFill>
                  <a:srgbClr val="000000"/>
                </a:solidFill>
                <a:latin typeface="+mj-lt"/>
              </a:rPr>
              <a:t>Začetek izvajanja promocijskih aktivnosti projekta TOMATO </a:t>
            </a:r>
            <a:r>
              <a:rPr lang="sl-SI" sz="1800" b="0" i="0">
                <a:solidFill>
                  <a:srgbClr val="000000"/>
                </a:solidFill>
                <a:effectLst/>
                <a:latin typeface="+mj-lt"/>
              </a:rPr>
              <a:t>„ </a:t>
            </a:r>
            <a:r>
              <a:rPr lang="sl-SI" sz="1800" kern="100" err="1">
                <a:effectLst/>
                <a:latin typeface="Aptos" panose="020B0004020202020204" pitchFamily="34" charset="0"/>
                <a:ea typeface="Aptos" panose="020B0004020202020204" pitchFamily="34" charset="0"/>
                <a:cs typeface="Times New Roman" panose="02020603050405020304" pitchFamily="18" charset="0"/>
              </a:rPr>
              <a:t>The</a:t>
            </a:r>
            <a:r>
              <a:rPr lang="sl-SI" sz="1800" kern="100">
                <a:effectLst/>
                <a:latin typeface="Aptos" panose="020B0004020202020204" pitchFamily="34" charset="0"/>
                <a:ea typeface="Aptos" panose="020B0004020202020204" pitchFamily="34" charset="0"/>
                <a:cs typeface="Times New Roman" panose="02020603050405020304" pitchFamily="18" charset="0"/>
              </a:rPr>
              <a:t> Original </a:t>
            </a:r>
            <a:r>
              <a:rPr lang="sl-SI" sz="1800" kern="100" err="1">
                <a:effectLst/>
                <a:latin typeface="Aptos" panose="020B0004020202020204" pitchFamily="34" charset="0"/>
                <a:ea typeface="Aptos" panose="020B0004020202020204" pitchFamily="34" charset="0"/>
                <a:cs typeface="Times New Roman" panose="02020603050405020304" pitchFamily="18" charset="0"/>
              </a:rPr>
              <a:t>Museum</a:t>
            </a:r>
            <a:r>
              <a:rPr lang="sl-SI" sz="1800" kern="100">
                <a:effectLst/>
                <a:latin typeface="Aptos" panose="020B0004020202020204" pitchFamily="34" charset="0"/>
                <a:ea typeface="Aptos" panose="020B0004020202020204" pitchFamily="34" charset="0"/>
                <a:cs typeface="Times New Roman" panose="02020603050405020304" pitchFamily="18" charset="0"/>
              </a:rPr>
              <a:t> </a:t>
            </a:r>
            <a:r>
              <a:rPr lang="sl-SI" sz="1800" kern="100" err="1">
                <a:effectLst/>
                <a:latin typeface="Aptos" panose="020B0004020202020204" pitchFamily="34" charset="0"/>
                <a:ea typeface="Aptos" panose="020B0004020202020204" pitchFamily="34" charset="0"/>
                <a:cs typeface="Times New Roman" panose="02020603050405020304" pitchFamily="18" charset="0"/>
              </a:rPr>
              <a:t>Available</a:t>
            </a:r>
            <a:r>
              <a:rPr lang="sl-SI" sz="1800" kern="100">
                <a:effectLst/>
                <a:latin typeface="Aptos" panose="020B0004020202020204" pitchFamily="34" charset="0"/>
                <a:ea typeface="Aptos" panose="020B0004020202020204" pitchFamily="34" charset="0"/>
                <a:cs typeface="Times New Roman" panose="02020603050405020304" pitchFamily="18" charset="0"/>
              </a:rPr>
              <a:t> To </a:t>
            </a:r>
            <a:r>
              <a:rPr lang="sl-SI" sz="1800" kern="100" err="1">
                <a:effectLst/>
                <a:latin typeface="Aptos" panose="020B0004020202020204" pitchFamily="34" charset="0"/>
                <a:ea typeface="Aptos" panose="020B0004020202020204" pitchFamily="34" charset="0"/>
                <a:cs typeface="Times New Roman" panose="02020603050405020304" pitchFamily="18" charset="0"/>
              </a:rPr>
              <a:t>Overall</a:t>
            </a:r>
            <a:r>
              <a:rPr lang="sl-SI" sz="1800" kern="100">
                <a:effectLst/>
                <a:latin typeface="Aptos" panose="020B0004020202020204" pitchFamily="34" charset="0"/>
                <a:ea typeface="Aptos" panose="020B0004020202020204" pitchFamily="34" charset="0"/>
                <a:cs typeface="Times New Roman" panose="02020603050405020304" pitchFamily="18" charset="0"/>
              </a:rPr>
              <a:t> </a:t>
            </a:r>
            <a:r>
              <a:rPr lang="sl-SI" sz="1800" kern="100" err="1">
                <a:effectLst/>
                <a:latin typeface="Aptos" panose="020B0004020202020204" pitchFamily="34" charset="0"/>
                <a:ea typeface="Aptos" panose="020B0004020202020204" pitchFamily="34" charset="0"/>
                <a:cs typeface="Times New Roman" panose="02020603050405020304" pitchFamily="18" charset="0"/>
              </a:rPr>
              <a:t>project</a:t>
            </a:r>
            <a:r>
              <a:rPr lang="sl-SI" sz="1800" kern="100">
                <a:effectLst/>
                <a:latin typeface="Aptos" panose="020B0004020202020204" pitchFamily="34" charset="0"/>
                <a:ea typeface="Aptos" panose="020B0004020202020204" pitchFamily="34" charset="0"/>
                <a:cs typeface="Times New Roman" panose="02020603050405020304" pitchFamily="18" charset="0"/>
              </a:rPr>
              <a:t>“</a:t>
            </a:r>
          </a:p>
          <a:p>
            <a:pPr marL="0" indent="0">
              <a:buNone/>
            </a:pPr>
            <a:r>
              <a:rPr lang="sl-SI" sz="1800" kern="100">
                <a:latin typeface="Aptos" panose="020B0004020202020204" pitchFamily="34" charset="0"/>
                <a:ea typeface="Aptos" panose="020B0004020202020204" pitchFamily="34" charset="0"/>
                <a:cs typeface="Times New Roman" panose="02020603050405020304" pitchFamily="18" charset="0"/>
              </a:rPr>
              <a:t>     (s</a:t>
            </a:r>
            <a:r>
              <a:rPr lang="sl-SI" sz="1800" kern="100">
                <a:effectLst/>
                <a:latin typeface="Aptos" panose="020B0004020202020204" pitchFamily="34" charset="0"/>
                <a:ea typeface="Aptos" panose="020B0004020202020204" pitchFamily="34" charset="0"/>
                <a:cs typeface="Times New Roman" panose="02020603050405020304" pitchFamily="18" charset="0"/>
              </a:rPr>
              <a:t>odelovanje pri projektu z delavnicami za otroke in šolske skupine v Muzeju Grad Štanjel)</a:t>
            </a:r>
          </a:p>
          <a:p>
            <a:r>
              <a:rPr lang="sl-SI" sz="1800" b="0" i="0">
                <a:solidFill>
                  <a:srgbClr val="000000"/>
                </a:solidFill>
                <a:effectLst/>
                <a:latin typeface="+mj-lt"/>
              </a:rPr>
              <a:t>Projekt Zeleno srce Krasa: trasiranje poti v občini Komen, priprava vsebin za promocijo (foto, znamenitosti)</a:t>
            </a:r>
          </a:p>
          <a:p>
            <a:pPr marL="0" indent="0">
              <a:buNone/>
            </a:pPr>
            <a:endParaRPr lang="aa-ET" sz="2000"/>
          </a:p>
        </p:txBody>
      </p:sp>
    </p:spTree>
    <p:extLst>
      <p:ext uri="{BB962C8B-B14F-4D97-AF65-F5344CB8AC3E}">
        <p14:creationId xmlns:p14="http://schemas.microsoft.com/office/powerpoint/2010/main" val="283111016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7C55B578-73BC-F757-3CF4-4A62F9E0E6F8}"/>
              </a:ext>
            </a:extLst>
          </p:cNvPr>
          <p:cNvSpPr>
            <a:spLocks noGrp="1"/>
          </p:cNvSpPr>
          <p:nvPr>
            <p:ph type="title"/>
          </p:nvPr>
        </p:nvSpPr>
        <p:spPr/>
        <p:txBody>
          <a:bodyPr/>
          <a:lstStyle/>
          <a:p>
            <a:r>
              <a:rPr lang="sl-SI"/>
              <a:t>1.4 Enota Sežana – vsebinsko poročilo</a:t>
            </a:r>
          </a:p>
        </p:txBody>
      </p:sp>
      <p:sp>
        <p:nvSpPr>
          <p:cNvPr id="3" name="Označba mesta vsebine 2">
            <a:extLst>
              <a:ext uri="{FF2B5EF4-FFF2-40B4-BE49-F238E27FC236}">
                <a16:creationId xmlns:a16="http://schemas.microsoft.com/office/drawing/2014/main" id="{DD3A9F60-726C-A8DD-2404-264DF0627481}"/>
              </a:ext>
            </a:extLst>
          </p:cNvPr>
          <p:cNvSpPr>
            <a:spLocks noGrp="1"/>
          </p:cNvSpPr>
          <p:nvPr>
            <p:ph idx="1"/>
          </p:nvPr>
        </p:nvSpPr>
        <p:spPr>
          <a:xfrm>
            <a:off x="118872" y="1143001"/>
            <a:ext cx="12004301" cy="5520424"/>
          </a:xfrm>
        </p:spPr>
        <p:txBody>
          <a:bodyPr vert="horz" lIns="91440" tIns="45720" rIns="91440" bIns="45720" rtlCol="0" anchor="t">
            <a:normAutofit/>
          </a:bodyPr>
          <a:lstStyle/>
          <a:p>
            <a:pPr>
              <a:lnSpc>
                <a:spcPct val="115000"/>
              </a:lnSpc>
              <a:spcBef>
                <a:spcPts val="0"/>
              </a:spcBef>
            </a:pPr>
            <a:r>
              <a:rPr lang="sl-SI" sz="1800" kern="100">
                <a:latin typeface="Aptos"/>
                <a:ea typeface="Aptos" panose="020B0004020202020204" pitchFamily="34" charset="0"/>
                <a:cs typeface="Times New Roman"/>
              </a:rPr>
              <a:t>Informiranje, predstavitev znamenitosti, produktov, ponudbe v</a:t>
            </a:r>
            <a:r>
              <a:rPr lang="sl-SI" sz="1800" b="1" kern="100">
                <a:latin typeface="Aptos"/>
                <a:ea typeface="Aptos" panose="020B0004020202020204" pitchFamily="34" charset="0"/>
                <a:cs typeface="Times New Roman"/>
              </a:rPr>
              <a:t> </a:t>
            </a:r>
            <a:r>
              <a:rPr lang="sl-SI" sz="1800" b="1">
                <a:solidFill>
                  <a:srgbClr val="FF6600"/>
                </a:solidFill>
              </a:rPr>
              <a:t>TIC, </a:t>
            </a:r>
            <a:r>
              <a:rPr lang="sl-SI" sz="1800">
                <a:effectLst/>
                <a:latin typeface="Aptos"/>
                <a:ea typeface="Aptos" panose="020B0004020202020204" pitchFamily="34" charset="0"/>
                <a:cs typeface="Aptos" panose="020B0004020202020204" pitchFamily="34" charset="0"/>
              </a:rPr>
              <a:t>skrb za promocijski material, ažurnost</a:t>
            </a:r>
            <a:r>
              <a:rPr lang="sl-SI" sz="1800">
                <a:latin typeface="Aptos"/>
                <a:ea typeface="Aptos" panose="020B0004020202020204" pitchFamily="34" charset="0"/>
                <a:cs typeface="Aptos" panose="020B0004020202020204" pitchFamily="34" charset="0"/>
              </a:rPr>
              <a:t>, informiranje na terenu</a:t>
            </a:r>
            <a:endParaRPr lang="sl-SI" sz="1800">
              <a:effectLst/>
              <a:latin typeface="Aptos"/>
              <a:ea typeface="Aptos" panose="020B0004020202020204" pitchFamily="34" charset="0"/>
              <a:cs typeface="Aptos" panose="020B0004020202020204" pitchFamily="34" charset="0"/>
            </a:endParaRPr>
          </a:p>
          <a:p>
            <a:pPr>
              <a:lnSpc>
                <a:spcPct val="115000"/>
              </a:lnSpc>
              <a:spcBef>
                <a:spcPts val="0"/>
              </a:spcBef>
            </a:pPr>
            <a:r>
              <a:rPr lang="sl-SI" sz="1800" kern="100">
                <a:effectLst/>
                <a:latin typeface="Aptos"/>
                <a:ea typeface="Aptos" panose="020B0004020202020204" pitchFamily="34" charset="0"/>
                <a:cs typeface="Symbol" panose="05050102010706020507" pitchFamily="18" charset="2"/>
              </a:rPr>
              <a:t>Skrb za zadovoljstvo turističnih ponudnikov (obisk, kontaktiranje, obveščanje, dostava promocijskih materialov).</a:t>
            </a:r>
          </a:p>
          <a:p>
            <a:pPr marL="0" indent="0">
              <a:lnSpc>
                <a:spcPct val="115000"/>
              </a:lnSpc>
              <a:spcBef>
                <a:spcPts val="0"/>
              </a:spcBef>
              <a:buNone/>
            </a:pPr>
            <a:r>
              <a:rPr lang="sl-SI" sz="1600" kern="100">
                <a:effectLst/>
                <a:latin typeface="Calibri"/>
                <a:ea typeface="Aptos" panose="020B0004020202020204" pitchFamily="34" charset="0"/>
                <a:cs typeface="Times New Roman"/>
              </a:rPr>
              <a:t>Število obiskovalcev v TIC-ih</a:t>
            </a:r>
            <a:r>
              <a:rPr lang="sl-SI" sz="1600" kern="100">
                <a:latin typeface="Calibri"/>
                <a:ea typeface="Aptos" panose="020B0004020202020204" pitchFamily="34" charset="0"/>
                <a:cs typeface="Times New Roman"/>
              </a:rPr>
              <a:t>:</a:t>
            </a:r>
            <a:endParaRPr lang="sl-SI" sz="1600" kern="100">
              <a:effectLst/>
              <a:latin typeface="Segoe UI"/>
              <a:ea typeface="Aptos" panose="020B0004020202020204" pitchFamily="34" charset="0"/>
              <a:cs typeface="Times New Roman"/>
            </a:endParaRPr>
          </a:p>
          <a:p>
            <a:pPr marL="0" lvl="0" indent="0">
              <a:lnSpc>
                <a:spcPct val="115000"/>
              </a:lnSpc>
              <a:spcBef>
                <a:spcPts val="0"/>
              </a:spcBef>
              <a:buNone/>
            </a:pPr>
            <a:endParaRPr lang="sl-SI" sz="2000" kern="100">
              <a:effectLst/>
              <a:latin typeface="Aptos" panose="020B0004020202020204" pitchFamily="34" charset="0"/>
              <a:ea typeface="Aptos" panose="020B0004020202020204" pitchFamily="34" charset="0"/>
              <a:cs typeface="Times New Roman" panose="02020603050405020304" pitchFamily="18" charset="0"/>
            </a:endParaRPr>
          </a:p>
          <a:p>
            <a:pPr>
              <a:spcBef>
                <a:spcPts val="0"/>
              </a:spcBef>
            </a:pPr>
            <a:endParaRPr lang="sl-SI" sz="2000"/>
          </a:p>
          <a:p>
            <a:pPr>
              <a:spcBef>
                <a:spcPts val="0"/>
              </a:spcBef>
            </a:pPr>
            <a:endParaRPr lang="sl-SI" sz="2000"/>
          </a:p>
          <a:p>
            <a:pPr>
              <a:spcBef>
                <a:spcPts val="0"/>
              </a:spcBef>
            </a:pPr>
            <a:endParaRPr lang="sl-SI" sz="2000"/>
          </a:p>
          <a:p>
            <a:pPr marL="0" indent="0">
              <a:spcBef>
                <a:spcPts val="0"/>
              </a:spcBef>
              <a:buNone/>
            </a:pPr>
            <a:endParaRPr lang="sl-SI" sz="2000"/>
          </a:p>
          <a:p>
            <a:pPr marL="0" indent="0">
              <a:spcBef>
                <a:spcPts val="0"/>
              </a:spcBef>
              <a:buNone/>
            </a:pPr>
            <a:r>
              <a:rPr lang="sl-SI" sz="2000" i="1" kern="100">
                <a:latin typeface="Calibri"/>
                <a:ea typeface="Aptos" panose="020B0004020202020204" pitchFamily="34" charset="0"/>
                <a:cs typeface="Times New Roman"/>
              </a:rPr>
              <a:t>    </a:t>
            </a:r>
            <a:r>
              <a:rPr lang="sl-SI" sz="1600" i="1" kern="100">
                <a:latin typeface="Calibri"/>
                <a:ea typeface="Aptos" panose="020B0004020202020204" pitchFamily="34" charset="0"/>
                <a:cs typeface="Times New Roman"/>
              </a:rPr>
              <a:t>  </a:t>
            </a:r>
            <a:r>
              <a:rPr lang="sl-SI" sz="1200" i="1" kern="100">
                <a:latin typeface="Calibri"/>
                <a:ea typeface="Aptos" panose="020B0004020202020204" pitchFamily="34" charset="0"/>
                <a:cs typeface="Times New Roman"/>
              </a:rPr>
              <a:t> </a:t>
            </a:r>
            <a:r>
              <a:rPr lang="sl-SI" sz="1200" i="1" kern="100">
                <a:effectLst/>
                <a:latin typeface="Calibri"/>
                <a:ea typeface="Aptos" panose="020B0004020202020204" pitchFamily="34" charset="0"/>
                <a:cs typeface="Times New Roman"/>
              </a:rPr>
              <a:t> (TIC Dutovlje je odprt od petka do nedelje in praznike, TIC Lokev je odprt sobote, nedelje in praznike</a:t>
            </a:r>
            <a:r>
              <a:rPr lang="sl-SI" sz="1200" i="1" kern="100">
                <a:latin typeface="Calibri"/>
                <a:ea typeface="Aptos" panose="020B0004020202020204" pitchFamily="34" charset="0"/>
                <a:cs typeface="Times New Roman"/>
              </a:rPr>
              <a:t>, TIC Lipica je bil odprt vse dni, razen ponedeljke)</a:t>
            </a:r>
            <a:endParaRPr lang="sl-SI" sz="1200" i="1" kern="100">
              <a:effectLst/>
              <a:latin typeface="Calibri"/>
              <a:ea typeface="Aptos" panose="020B0004020202020204" pitchFamily="34" charset="0"/>
              <a:cs typeface="Times New Roman"/>
            </a:endParaRPr>
          </a:p>
          <a:p>
            <a:pPr marL="342900" indent="-342900">
              <a:lnSpc>
                <a:spcPct val="114999"/>
              </a:lnSpc>
              <a:spcBef>
                <a:spcPts val="0"/>
              </a:spcBef>
              <a:buFont typeface="Symbol" panose="05050102010706020507" pitchFamily="18" charset="2"/>
              <a:buChar char=""/>
            </a:pPr>
            <a:r>
              <a:rPr lang="sl-SI" sz="1800" kern="100">
                <a:effectLst/>
                <a:latin typeface="Aptos"/>
                <a:ea typeface="Aptos" panose="020B0004020202020204" pitchFamily="34" charset="0"/>
                <a:cs typeface="Times New Roman"/>
              </a:rPr>
              <a:t>Skrb za delovanje </a:t>
            </a:r>
            <a:r>
              <a:rPr lang="sl-SI" sz="1800" b="1">
                <a:solidFill>
                  <a:srgbClr val="FF6600"/>
                </a:solidFill>
              </a:rPr>
              <a:t>kraških trgovinic </a:t>
            </a:r>
            <a:r>
              <a:rPr lang="sl-SI" sz="1800" kern="100">
                <a:effectLst/>
                <a:latin typeface="Aptos"/>
                <a:ea typeface="Aptos" panose="020B0004020202020204" pitchFamily="34" charset="0"/>
                <a:cs typeface="Times New Roman"/>
              </a:rPr>
              <a:t>(naročila, prejemi), dokumentacije (HACCP) za vse enote ORA, priprava plana objav za trženje kraških trgovinic</a:t>
            </a:r>
            <a:r>
              <a:rPr lang="sl-SI" sz="1800" kern="100">
                <a:latin typeface="Aptos"/>
                <a:ea typeface="Aptos" panose="020B0004020202020204" pitchFamily="34" charset="0"/>
                <a:cs typeface="Times New Roman"/>
              </a:rPr>
              <a:t>, pridobivanje novih artiklov.  Priprava  člankov objavljenih na spletni strani </a:t>
            </a:r>
            <a:r>
              <a:rPr lang="sl-SI" sz="1800" kern="100">
                <a:latin typeface="Aptos"/>
                <a:ea typeface="Aptos" panose="020B0004020202020204" pitchFamily="34" charset="0"/>
                <a:cs typeface="Times New Roman"/>
                <a:hlinkClick r:id="rId2">
                  <a:extLst>
                    <a:ext uri="{A12FA001-AC4F-418D-AE19-62706E023703}">
                      <ahyp:hlinkClr xmlns:ahyp="http://schemas.microsoft.com/office/drawing/2018/hyperlinkcolor" val="tx"/>
                    </a:ext>
                  </a:extLst>
                </a:hlinkClick>
              </a:rPr>
              <a:t>www.visitkras.info</a:t>
            </a:r>
            <a:r>
              <a:rPr lang="sl-SI" sz="1800" kern="100">
                <a:latin typeface="Aptos"/>
                <a:ea typeface="Aptos" panose="020B0004020202020204" pitchFamily="34" charset="0"/>
                <a:cs typeface="Times New Roman"/>
              </a:rPr>
              <a:t> (5), objava člankov v 3 občinskih glasilih (11), oglaševanje preko LCD zaslona (1-12/24), inšpekcijski pregled.</a:t>
            </a:r>
            <a:endParaRPr lang="sl-SI" sz="1800"/>
          </a:p>
          <a:p>
            <a:pPr marL="342900" indent="-342900">
              <a:lnSpc>
                <a:spcPct val="115000"/>
              </a:lnSpc>
              <a:spcBef>
                <a:spcPts val="0"/>
              </a:spcBef>
              <a:buFont typeface="Symbol" panose="05050102010706020507" pitchFamily="18" charset="2"/>
              <a:buChar char=""/>
            </a:pPr>
            <a:r>
              <a:rPr lang="sl-SI" sz="1800" kern="100">
                <a:effectLst/>
                <a:latin typeface="Aptos"/>
                <a:ea typeface="Aptos" panose="020B0004020202020204" pitchFamily="34" charset="0"/>
                <a:cs typeface="Times New Roman"/>
              </a:rPr>
              <a:t>Koordinacija in izvajanje vodniške službe v </a:t>
            </a:r>
            <a:r>
              <a:rPr lang="sl-SI" sz="1800" b="1">
                <a:solidFill>
                  <a:srgbClr val="FF6600"/>
                </a:solidFill>
              </a:rPr>
              <a:t>Živem muzeju Krasa </a:t>
            </a:r>
            <a:r>
              <a:rPr lang="sl-SI" sz="1800" b="1">
                <a:solidFill>
                  <a:srgbClr val="FF6600"/>
                </a:solidFill>
                <a:latin typeface="Aptos"/>
                <a:cs typeface="Times New Roman"/>
              </a:rPr>
              <a:t> - </a:t>
            </a:r>
            <a:r>
              <a:rPr lang="sl-SI" sz="1800" kern="100">
                <a:latin typeface="Aptos"/>
                <a:cs typeface="Times New Roman"/>
              </a:rPr>
              <a:t>priprava ponudb 12 </a:t>
            </a:r>
            <a:r>
              <a:rPr lang="sl-SI" sz="1800" kern="100">
                <a:effectLst/>
                <a:latin typeface="Aptos"/>
                <a:ea typeface="Aptos" panose="020B0004020202020204" pitchFamily="34" charset="0"/>
                <a:cs typeface="Times New Roman"/>
              </a:rPr>
              <a:t>, priprava programov za šole</a:t>
            </a:r>
            <a:r>
              <a:rPr lang="sl-SI" sz="1800" kern="100">
                <a:latin typeface="Aptos"/>
                <a:ea typeface="Aptos" panose="020B0004020202020204" pitchFamily="34" charset="0"/>
                <a:cs typeface="Times New Roman"/>
              </a:rPr>
              <a:t> - poslano 336 šolam in bližnjim vrtcem,</a:t>
            </a:r>
            <a:r>
              <a:rPr lang="sl-SI" sz="1800" kern="100">
                <a:effectLst/>
                <a:latin typeface="Aptos"/>
                <a:ea typeface="Aptos" panose="020B0004020202020204" pitchFamily="34" charset="0"/>
                <a:cs typeface="Times New Roman"/>
              </a:rPr>
              <a:t> vodenje naročil</a:t>
            </a:r>
            <a:r>
              <a:rPr lang="sl-SI" sz="1800" kern="100">
                <a:latin typeface="Aptos"/>
                <a:ea typeface="Aptos" panose="020B0004020202020204" pitchFamily="34" charset="0"/>
                <a:cs typeface="Times New Roman"/>
              </a:rPr>
              <a:t>, izvedeno 5)</a:t>
            </a:r>
            <a:r>
              <a:rPr lang="sl-SI" sz="1800" kern="100">
                <a:effectLst/>
                <a:latin typeface="Aptos"/>
                <a:ea typeface="Aptos" panose="020B0004020202020204" pitchFamily="34" charset="0"/>
                <a:cs typeface="Times New Roman"/>
              </a:rPr>
              <a:t> – podatki </a:t>
            </a:r>
            <a:r>
              <a:rPr lang="sl-SI" sz="1800" kern="100">
                <a:latin typeface="Aptos"/>
                <a:ea typeface="Aptos" panose="020B0004020202020204" pitchFamily="34" charset="0"/>
                <a:cs typeface="Times New Roman"/>
              </a:rPr>
              <a:t>1-12/24</a:t>
            </a:r>
            <a:endParaRPr lang="sl-SI" sz="1800" kern="100">
              <a:effectLst/>
              <a:latin typeface="Aptos"/>
              <a:ea typeface="Aptos" panose="020B0004020202020204" pitchFamily="34" charset="0"/>
              <a:cs typeface="Times New Roman"/>
            </a:endParaRPr>
          </a:p>
          <a:p>
            <a:pPr marL="0" indent="0">
              <a:buNone/>
            </a:pPr>
            <a:endParaRPr lang="sl-SI" sz="1800" kern="100">
              <a:highlight>
                <a:srgbClr val="FFFFFF"/>
              </a:highligh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14999"/>
              </a:lnSpc>
              <a:spcBef>
                <a:spcPts val="0"/>
              </a:spcBef>
              <a:buFont typeface="Symbol" panose="05050102010706020507" pitchFamily="18" charset="2"/>
              <a:buChar char=""/>
            </a:pPr>
            <a:endParaRPr lang="sl-SI" sz="1800" kern="100">
              <a:effectLst/>
              <a:latin typeface="Aptos" panose="020B0004020202020204" pitchFamily="34" charset="0"/>
              <a:ea typeface="Aptos" panose="020B0004020202020204" pitchFamily="34" charset="0"/>
              <a:cs typeface="Times New Roman" panose="02020603050405020304" pitchFamily="18" charset="0"/>
            </a:endParaRPr>
          </a:p>
          <a:p>
            <a:pPr marL="342900" indent="-342900">
              <a:lnSpc>
                <a:spcPct val="115000"/>
              </a:lnSpc>
              <a:spcBef>
                <a:spcPts val="0"/>
              </a:spcBef>
              <a:buFont typeface="Symbol" panose="05050102010706020507" pitchFamily="18" charset="2"/>
              <a:buChar char=""/>
            </a:pPr>
            <a:endParaRPr lang="sl-SI" sz="2000" kern="100">
              <a:solidFill>
                <a:srgbClr val="FF0000"/>
              </a:solidFill>
              <a:effectLst/>
              <a:latin typeface="Aptos" panose="020B0004020202020204" pitchFamily="34" charset="0"/>
              <a:ea typeface="Aptos" panose="020B0004020202020204" pitchFamily="34" charset="0"/>
              <a:cs typeface="Times New Roman" panose="02020603050405020304" pitchFamily="18" charset="0"/>
            </a:endParaRPr>
          </a:p>
          <a:p>
            <a:pPr marL="0" indent="0">
              <a:buNone/>
            </a:pPr>
            <a:endParaRPr lang="sl-SI" sz="2000" kern="100">
              <a:latin typeface="Aptos" panose="020B0004020202020204" pitchFamily="34" charset="0"/>
              <a:ea typeface="Aptos" panose="020B0004020202020204" pitchFamily="34" charset="0"/>
              <a:cs typeface="Times New Roman" panose="02020603050405020304" pitchFamily="18" charset="0"/>
            </a:endParaRPr>
          </a:p>
          <a:p>
            <a:pPr marL="0" indent="0">
              <a:buNone/>
            </a:pPr>
            <a:endParaRPr lang="sl-SI" sz="2000" kern="100">
              <a:effectLst/>
              <a:latin typeface="Aptos" panose="020B0004020202020204" pitchFamily="34" charset="0"/>
              <a:ea typeface="Aptos" panose="020B0004020202020204" pitchFamily="34" charset="0"/>
              <a:cs typeface="Times New Roman" panose="02020603050405020304" pitchFamily="18" charset="0"/>
            </a:endParaRPr>
          </a:p>
          <a:p>
            <a:pPr marL="0" indent="0">
              <a:buNone/>
            </a:pPr>
            <a:endParaRPr lang="sl-SI" sz="2000" kern="100">
              <a:latin typeface="Aptos" panose="020B0004020202020204" pitchFamily="34" charset="0"/>
              <a:cs typeface="Times New Roman" panose="02020603050405020304" pitchFamily="18" charset="0"/>
            </a:endParaRPr>
          </a:p>
          <a:p>
            <a:endParaRPr lang="sl-SI" sz="2000"/>
          </a:p>
        </p:txBody>
      </p:sp>
      <p:graphicFrame>
        <p:nvGraphicFramePr>
          <p:cNvPr id="5" name="Tabela 4">
            <a:extLst>
              <a:ext uri="{FF2B5EF4-FFF2-40B4-BE49-F238E27FC236}">
                <a16:creationId xmlns:a16="http://schemas.microsoft.com/office/drawing/2014/main" id="{DC24C9A6-3ADB-0817-C4AD-403C27443040}"/>
              </a:ext>
            </a:extLst>
          </p:cNvPr>
          <p:cNvGraphicFramePr>
            <a:graphicFrameLocks noGrp="1"/>
          </p:cNvGraphicFramePr>
          <p:nvPr>
            <p:extLst>
              <p:ext uri="{D42A27DB-BD31-4B8C-83A1-F6EECF244321}">
                <p14:modId xmlns:p14="http://schemas.microsoft.com/office/powerpoint/2010/main" val="1346031838"/>
              </p:ext>
            </p:extLst>
          </p:nvPr>
        </p:nvGraphicFramePr>
        <p:xfrm>
          <a:off x="1751111" y="2388431"/>
          <a:ext cx="8689917" cy="1364262"/>
        </p:xfrm>
        <a:graphic>
          <a:graphicData uri="http://schemas.openxmlformats.org/drawingml/2006/table">
            <a:tbl>
              <a:tblPr firstRow="1" firstCol="1" bandRow="1">
                <a:tableStyleId>{5C22544A-7EE6-4342-B048-85BDC9FD1C3A}</a:tableStyleId>
              </a:tblPr>
              <a:tblGrid>
                <a:gridCol w="1728589">
                  <a:extLst>
                    <a:ext uri="{9D8B030D-6E8A-4147-A177-3AD203B41FA5}">
                      <a16:colId xmlns:a16="http://schemas.microsoft.com/office/drawing/2014/main" val="3732349772"/>
                    </a:ext>
                  </a:extLst>
                </a:gridCol>
                <a:gridCol w="789139">
                  <a:extLst>
                    <a:ext uri="{9D8B030D-6E8A-4147-A177-3AD203B41FA5}">
                      <a16:colId xmlns:a16="http://schemas.microsoft.com/office/drawing/2014/main" val="2837852910"/>
                    </a:ext>
                  </a:extLst>
                </a:gridCol>
                <a:gridCol w="610641">
                  <a:extLst>
                    <a:ext uri="{9D8B030D-6E8A-4147-A177-3AD203B41FA5}">
                      <a16:colId xmlns:a16="http://schemas.microsoft.com/office/drawing/2014/main" val="3710423319"/>
                    </a:ext>
                  </a:extLst>
                </a:gridCol>
                <a:gridCol w="638825">
                  <a:extLst>
                    <a:ext uri="{9D8B030D-6E8A-4147-A177-3AD203B41FA5}">
                      <a16:colId xmlns:a16="http://schemas.microsoft.com/office/drawing/2014/main" val="3288654535"/>
                    </a:ext>
                  </a:extLst>
                </a:gridCol>
                <a:gridCol w="713983">
                  <a:extLst>
                    <a:ext uri="{9D8B030D-6E8A-4147-A177-3AD203B41FA5}">
                      <a16:colId xmlns:a16="http://schemas.microsoft.com/office/drawing/2014/main" val="3105157108"/>
                    </a:ext>
                  </a:extLst>
                </a:gridCol>
                <a:gridCol w="676405">
                  <a:extLst>
                    <a:ext uri="{9D8B030D-6E8A-4147-A177-3AD203B41FA5}">
                      <a16:colId xmlns:a16="http://schemas.microsoft.com/office/drawing/2014/main" val="1136430248"/>
                    </a:ext>
                  </a:extLst>
                </a:gridCol>
                <a:gridCol w="601248">
                  <a:extLst>
                    <a:ext uri="{9D8B030D-6E8A-4147-A177-3AD203B41FA5}">
                      <a16:colId xmlns:a16="http://schemas.microsoft.com/office/drawing/2014/main" val="182814387"/>
                    </a:ext>
                  </a:extLst>
                </a:gridCol>
                <a:gridCol w="704589">
                  <a:extLst>
                    <a:ext uri="{9D8B030D-6E8A-4147-A177-3AD203B41FA5}">
                      <a16:colId xmlns:a16="http://schemas.microsoft.com/office/drawing/2014/main" val="2237375804"/>
                    </a:ext>
                  </a:extLst>
                </a:gridCol>
                <a:gridCol w="638825">
                  <a:extLst>
                    <a:ext uri="{9D8B030D-6E8A-4147-A177-3AD203B41FA5}">
                      <a16:colId xmlns:a16="http://schemas.microsoft.com/office/drawing/2014/main" val="274732232"/>
                    </a:ext>
                  </a:extLst>
                </a:gridCol>
                <a:gridCol w="620038">
                  <a:extLst>
                    <a:ext uri="{9D8B030D-6E8A-4147-A177-3AD203B41FA5}">
                      <a16:colId xmlns:a16="http://schemas.microsoft.com/office/drawing/2014/main" val="486515965"/>
                    </a:ext>
                  </a:extLst>
                </a:gridCol>
                <a:gridCol w="967635">
                  <a:extLst>
                    <a:ext uri="{9D8B030D-6E8A-4147-A177-3AD203B41FA5}">
                      <a16:colId xmlns:a16="http://schemas.microsoft.com/office/drawing/2014/main" val="856486076"/>
                    </a:ext>
                  </a:extLst>
                </a:gridCol>
              </a:tblGrid>
              <a:tr h="40779">
                <a:tc>
                  <a:txBody>
                    <a:bodyPr/>
                    <a:lstStyle/>
                    <a:p>
                      <a:pPr fontAlgn="base"/>
                      <a:endParaRPr lang="sl-SI">
                        <a:effectLst/>
                        <a:latin typeface="Segoe U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lgn="ctr" fontAlgn="base"/>
                      <a:r>
                        <a:rPr lang="sl-SI" sz="900" b="1">
                          <a:solidFill>
                            <a:srgbClr val="000000"/>
                          </a:solidFill>
                          <a:effectLst/>
                          <a:latin typeface="Segoe UI"/>
                        </a:rPr>
                        <a:t>TIC SEŽANA</a:t>
                      </a:r>
                      <a:endParaRPr lang="sl-SI">
                        <a:effectLst/>
                        <a:latin typeface="Segoe U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tc hMerge="1">
                  <a:txBody>
                    <a:bodyPr/>
                    <a:lstStyle/>
                    <a:p>
                      <a:endParaRPr lang="sl-SI"/>
                    </a:p>
                  </a:txBody>
                  <a:tcPr/>
                </a:tc>
                <a:tc>
                  <a:txBody>
                    <a:bodyPr/>
                    <a:lstStyle/>
                    <a:p>
                      <a:pPr algn="ctr" fontAlgn="base"/>
                      <a:endParaRPr lang="sl-SI">
                        <a:effectLst/>
                        <a:latin typeface="Segoe U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lgn="ctr" fontAlgn="base"/>
                      <a:r>
                        <a:rPr lang="sl-SI" sz="900" b="1">
                          <a:solidFill>
                            <a:srgbClr val="000000"/>
                          </a:solidFill>
                          <a:effectLst/>
                          <a:latin typeface="Segoe UI"/>
                        </a:rPr>
                        <a:t>TIC DUTOVLJE</a:t>
                      </a:r>
                      <a:endParaRPr lang="sl-SI">
                        <a:effectLst/>
                        <a:latin typeface="Segoe U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tc hMerge="1">
                  <a:txBody>
                    <a:bodyPr/>
                    <a:lstStyle/>
                    <a:p>
                      <a:endParaRPr lang="sl-SI"/>
                    </a:p>
                  </a:txBody>
                  <a:tcPr/>
                </a:tc>
                <a:tc>
                  <a:txBody>
                    <a:bodyPr/>
                    <a:lstStyle/>
                    <a:p>
                      <a:pPr algn="ctr" fontAlgn="base"/>
                      <a:endParaRPr lang="sl-SI">
                        <a:effectLst/>
                        <a:latin typeface="Segoe U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lgn="ctr" fontAlgn="base"/>
                      <a:r>
                        <a:rPr lang="sl-SI" sz="900" b="1">
                          <a:solidFill>
                            <a:srgbClr val="000000"/>
                          </a:solidFill>
                          <a:effectLst/>
                          <a:latin typeface="Segoe UI"/>
                        </a:rPr>
                        <a:t>TIC LOKEV</a:t>
                      </a:r>
                      <a:endParaRPr lang="sl-SI">
                        <a:effectLst/>
                        <a:latin typeface="Segoe U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tc hMerge="1">
                  <a:txBody>
                    <a:bodyPr/>
                    <a:lstStyle/>
                    <a:p>
                      <a:endParaRPr lang="sl-SI"/>
                    </a:p>
                  </a:txBody>
                  <a:tcPr/>
                </a:tc>
                <a:tc>
                  <a:txBody>
                    <a:bodyPr/>
                    <a:lstStyle/>
                    <a:p>
                      <a:pPr algn="ctr" fontAlgn="base"/>
                      <a:endParaRPr lang="sl-SI">
                        <a:effectLst/>
                        <a:latin typeface="Segoe U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ase"/>
                      <a:r>
                        <a:rPr lang="sl-SI" sz="900" b="1">
                          <a:solidFill>
                            <a:srgbClr val="000000"/>
                          </a:solidFill>
                          <a:effectLst/>
                          <a:latin typeface="Segoe UI"/>
                        </a:rPr>
                        <a:t>TIC LIPICA</a:t>
                      </a:r>
                      <a:endParaRPr lang="sl-SI">
                        <a:effectLst/>
                        <a:latin typeface="Segoe U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extLst>
                  <a:ext uri="{0D108BD9-81ED-4DB2-BD59-A6C34878D82A}">
                    <a16:rowId xmlns:a16="http://schemas.microsoft.com/office/drawing/2014/main" val="3951093102"/>
                  </a:ext>
                </a:extLst>
              </a:tr>
              <a:tr h="87026">
                <a:tc>
                  <a:txBody>
                    <a:bodyPr/>
                    <a:lstStyle/>
                    <a:p>
                      <a:pPr fontAlgn="base"/>
                      <a:endParaRPr lang="sl-SI">
                        <a:effectLst/>
                        <a:latin typeface="Segoe U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tc>
                  <a:txBody>
                    <a:bodyPr/>
                    <a:lstStyle/>
                    <a:p>
                      <a:pPr algn="ctr" fontAlgn="base"/>
                      <a:r>
                        <a:rPr lang="sl-SI" sz="900" b="1">
                          <a:solidFill>
                            <a:srgbClr val="000000"/>
                          </a:solidFill>
                          <a:effectLst/>
                          <a:latin typeface="Segoe UI"/>
                        </a:rPr>
                        <a:t>2023</a:t>
                      </a:r>
                      <a:endParaRPr lang="sl-SI">
                        <a:effectLst/>
                        <a:latin typeface="Segoe U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tc>
                  <a:txBody>
                    <a:bodyPr/>
                    <a:lstStyle/>
                    <a:p>
                      <a:pPr algn="ctr" fontAlgn="base"/>
                      <a:r>
                        <a:rPr lang="sl-SI" sz="900" b="1">
                          <a:solidFill>
                            <a:srgbClr val="000000"/>
                          </a:solidFill>
                          <a:effectLst/>
                          <a:latin typeface="Segoe UI"/>
                        </a:rPr>
                        <a:t>2024</a:t>
                      </a:r>
                      <a:endParaRPr lang="sl-SI">
                        <a:effectLst/>
                        <a:latin typeface="Segoe U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tc>
                  <a:txBody>
                    <a:bodyPr/>
                    <a:lstStyle/>
                    <a:p>
                      <a:pPr algn="ctr" fontAlgn="base"/>
                      <a:r>
                        <a:rPr lang="sl-SI" sz="900" b="1">
                          <a:solidFill>
                            <a:srgbClr val="000000"/>
                          </a:solidFill>
                          <a:effectLst/>
                          <a:latin typeface="Segoe UI"/>
                        </a:rPr>
                        <a:t>Ind.</a:t>
                      </a:r>
                      <a:endParaRPr lang="sl-SI">
                        <a:effectLst/>
                        <a:latin typeface="Segoe U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tc>
                  <a:txBody>
                    <a:bodyPr/>
                    <a:lstStyle/>
                    <a:p>
                      <a:pPr algn="ctr" fontAlgn="base"/>
                      <a:r>
                        <a:rPr lang="sl-SI" sz="900" b="1">
                          <a:solidFill>
                            <a:srgbClr val="000000"/>
                          </a:solidFill>
                          <a:effectLst/>
                          <a:latin typeface="Segoe UI"/>
                        </a:rPr>
                        <a:t>2023</a:t>
                      </a:r>
                      <a:endParaRPr lang="sl-SI">
                        <a:effectLst/>
                        <a:latin typeface="Segoe U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tc>
                  <a:txBody>
                    <a:bodyPr/>
                    <a:lstStyle/>
                    <a:p>
                      <a:pPr algn="ctr" fontAlgn="base"/>
                      <a:r>
                        <a:rPr lang="sl-SI" sz="900" b="1">
                          <a:solidFill>
                            <a:srgbClr val="000000"/>
                          </a:solidFill>
                          <a:effectLst/>
                          <a:latin typeface="Segoe UI"/>
                        </a:rPr>
                        <a:t>2024</a:t>
                      </a:r>
                      <a:endParaRPr lang="sl-SI">
                        <a:effectLst/>
                        <a:latin typeface="Segoe U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tc>
                  <a:txBody>
                    <a:bodyPr/>
                    <a:lstStyle/>
                    <a:p>
                      <a:pPr algn="ctr" fontAlgn="base"/>
                      <a:r>
                        <a:rPr lang="sl-SI" sz="900" b="1">
                          <a:solidFill>
                            <a:srgbClr val="000000"/>
                          </a:solidFill>
                          <a:effectLst/>
                          <a:latin typeface="Segoe UI"/>
                        </a:rPr>
                        <a:t>Ind.</a:t>
                      </a:r>
                      <a:endParaRPr lang="sl-SI">
                        <a:effectLst/>
                        <a:latin typeface="Segoe U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tc>
                  <a:txBody>
                    <a:bodyPr/>
                    <a:lstStyle/>
                    <a:p>
                      <a:pPr algn="ctr" fontAlgn="base"/>
                      <a:r>
                        <a:rPr lang="sl-SI" sz="900" b="1">
                          <a:solidFill>
                            <a:srgbClr val="000000"/>
                          </a:solidFill>
                          <a:effectLst/>
                          <a:latin typeface="Segoe UI"/>
                        </a:rPr>
                        <a:t>2023</a:t>
                      </a:r>
                      <a:endParaRPr lang="sl-SI">
                        <a:effectLst/>
                        <a:latin typeface="Segoe U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tc>
                  <a:txBody>
                    <a:bodyPr/>
                    <a:lstStyle/>
                    <a:p>
                      <a:pPr algn="ctr" fontAlgn="base"/>
                      <a:r>
                        <a:rPr lang="sl-SI" sz="900" b="1">
                          <a:solidFill>
                            <a:srgbClr val="000000"/>
                          </a:solidFill>
                          <a:effectLst/>
                          <a:latin typeface="Segoe UI"/>
                        </a:rPr>
                        <a:t>2024</a:t>
                      </a:r>
                      <a:endParaRPr lang="sl-SI">
                        <a:effectLst/>
                        <a:latin typeface="Segoe U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tc>
                  <a:txBody>
                    <a:bodyPr/>
                    <a:lstStyle/>
                    <a:p>
                      <a:pPr algn="ctr" fontAlgn="base"/>
                      <a:r>
                        <a:rPr lang="sl-SI" sz="900" b="1">
                          <a:solidFill>
                            <a:srgbClr val="000000"/>
                          </a:solidFill>
                          <a:effectLst/>
                          <a:latin typeface="Segoe UI"/>
                        </a:rPr>
                        <a:t>Ind.</a:t>
                      </a:r>
                      <a:endParaRPr lang="sl-SI">
                        <a:effectLst/>
                        <a:latin typeface="Segoe U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tc>
                  <a:txBody>
                    <a:bodyPr/>
                    <a:lstStyle/>
                    <a:p>
                      <a:pPr algn="ctr" fontAlgn="base"/>
                      <a:r>
                        <a:rPr lang="sl-SI" sz="900" b="1">
                          <a:solidFill>
                            <a:srgbClr val="000000"/>
                          </a:solidFill>
                          <a:effectLst/>
                          <a:latin typeface="Segoe UI"/>
                        </a:rPr>
                        <a:t>(7-9) 2024</a:t>
                      </a:r>
                      <a:endParaRPr lang="sl-SI">
                        <a:effectLst/>
                        <a:latin typeface="Segoe U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extLst>
                  <a:ext uri="{0D108BD9-81ED-4DB2-BD59-A6C34878D82A}">
                    <a16:rowId xmlns:a16="http://schemas.microsoft.com/office/drawing/2014/main" val="1785546291"/>
                  </a:ext>
                </a:extLst>
              </a:tr>
              <a:tr h="244257">
                <a:tc>
                  <a:txBody>
                    <a:bodyPr/>
                    <a:lstStyle/>
                    <a:p>
                      <a:pPr fontAlgn="base"/>
                      <a:r>
                        <a:rPr lang="sl-SI" sz="1100" b="1">
                          <a:solidFill>
                            <a:srgbClr val="000000"/>
                          </a:solidFill>
                          <a:effectLst/>
                          <a:latin typeface="Calibri"/>
                          <a:ea typeface="Times New Roman" panose="02020603050405020304" pitchFamily="18" charset="0"/>
                        </a:rPr>
                        <a:t>Št. obiskovalcev skupaj </a:t>
                      </a:r>
                      <a:endParaRPr lang="sl-SI"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D873"/>
                    </a:solidFill>
                  </a:tcPr>
                </a:tc>
                <a:tc>
                  <a:txBody>
                    <a:bodyPr/>
                    <a:lstStyle/>
                    <a:p>
                      <a:pPr algn="ctr" fontAlgn="base"/>
                      <a:r>
                        <a:rPr lang="sl-SI" sz="900" b="1">
                          <a:solidFill>
                            <a:srgbClr val="000000"/>
                          </a:solidFill>
                          <a:effectLst/>
                          <a:latin typeface="Segoe UI"/>
                        </a:rPr>
                        <a:t>2304</a:t>
                      </a:r>
                      <a:endParaRPr lang="sl-SI">
                        <a:effectLst/>
                        <a:latin typeface="Segoe U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D873"/>
                    </a:solidFill>
                  </a:tcPr>
                </a:tc>
                <a:tc>
                  <a:txBody>
                    <a:bodyPr/>
                    <a:lstStyle/>
                    <a:p>
                      <a:pPr algn="ctr" fontAlgn="base"/>
                      <a:r>
                        <a:rPr lang="sl-SI" sz="900" b="1">
                          <a:solidFill>
                            <a:srgbClr val="000000"/>
                          </a:solidFill>
                          <a:effectLst/>
                          <a:latin typeface="Segoe UI"/>
                        </a:rPr>
                        <a:t>2570</a:t>
                      </a:r>
                      <a:endParaRPr lang="sl-SI">
                        <a:effectLst/>
                        <a:latin typeface="Segoe U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D873"/>
                    </a:solidFill>
                  </a:tcPr>
                </a:tc>
                <a:tc>
                  <a:txBody>
                    <a:bodyPr/>
                    <a:lstStyle/>
                    <a:p>
                      <a:pPr algn="ctr" fontAlgn="base"/>
                      <a:r>
                        <a:rPr lang="sl-SI" sz="900" b="1">
                          <a:solidFill>
                            <a:srgbClr val="000000"/>
                          </a:solidFill>
                          <a:effectLst/>
                          <a:latin typeface="Segoe UI"/>
                        </a:rPr>
                        <a:t>111,5</a:t>
                      </a:r>
                      <a:endParaRPr lang="sl-SI">
                        <a:effectLst/>
                        <a:latin typeface="Segoe U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D873"/>
                    </a:solidFill>
                  </a:tcPr>
                </a:tc>
                <a:tc>
                  <a:txBody>
                    <a:bodyPr/>
                    <a:lstStyle/>
                    <a:p>
                      <a:pPr algn="ctr" fontAlgn="base"/>
                      <a:r>
                        <a:rPr lang="sl-SI" sz="900" b="1">
                          <a:solidFill>
                            <a:srgbClr val="000000"/>
                          </a:solidFill>
                          <a:effectLst/>
                          <a:latin typeface="Segoe UI"/>
                        </a:rPr>
                        <a:t>1425</a:t>
                      </a:r>
                      <a:endParaRPr lang="sl-SI">
                        <a:effectLst/>
                        <a:latin typeface="Segoe U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D873"/>
                    </a:solidFill>
                  </a:tcPr>
                </a:tc>
                <a:tc>
                  <a:txBody>
                    <a:bodyPr/>
                    <a:lstStyle/>
                    <a:p>
                      <a:pPr algn="ctr" fontAlgn="base"/>
                      <a:r>
                        <a:rPr lang="sl-SI" sz="900" b="1">
                          <a:solidFill>
                            <a:srgbClr val="000000"/>
                          </a:solidFill>
                          <a:effectLst/>
                          <a:latin typeface="Segoe UI"/>
                        </a:rPr>
                        <a:t>1574</a:t>
                      </a:r>
                      <a:endParaRPr lang="sl-SI">
                        <a:effectLst/>
                        <a:latin typeface="Segoe U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D873"/>
                    </a:solidFill>
                  </a:tcPr>
                </a:tc>
                <a:tc>
                  <a:txBody>
                    <a:bodyPr/>
                    <a:lstStyle/>
                    <a:p>
                      <a:pPr algn="ctr" fontAlgn="base"/>
                      <a:r>
                        <a:rPr lang="sl-SI" sz="900" b="1">
                          <a:solidFill>
                            <a:srgbClr val="000000"/>
                          </a:solidFill>
                          <a:effectLst/>
                          <a:latin typeface="Segoe UI"/>
                        </a:rPr>
                        <a:t>110,5</a:t>
                      </a:r>
                      <a:endParaRPr lang="sl-SI">
                        <a:effectLst/>
                        <a:latin typeface="Segoe U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D873"/>
                    </a:solidFill>
                  </a:tcPr>
                </a:tc>
                <a:tc>
                  <a:txBody>
                    <a:bodyPr/>
                    <a:lstStyle/>
                    <a:p>
                      <a:pPr algn="ctr" fontAlgn="base"/>
                      <a:r>
                        <a:rPr lang="sl-SI" sz="900" b="1">
                          <a:solidFill>
                            <a:srgbClr val="000000"/>
                          </a:solidFill>
                          <a:effectLst/>
                          <a:latin typeface="Segoe UI"/>
                        </a:rPr>
                        <a:t>302</a:t>
                      </a:r>
                      <a:endParaRPr lang="sl-SI">
                        <a:effectLst/>
                        <a:latin typeface="Segoe U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D873"/>
                    </a:solidFill>
                  </a:tcPr>
                </a:tc>
                <a:tc>
                  <a:txBody>
                    <a:bodyPr/>
                    <a:lstStyle/>
                    <a:p>
                      <a:pPr algn="ctr" fontAlgn="base"/>
                      <a:r>
                        <a:rPr lang="sl-SI" sz="900" b="1">
                          <a:solidFill>
                            <a:srgbClr val="000000"/>
                          </a:solidFill>
                          <a:effectLst/>
                          <a:latin typeface="Segoe UI"/>
                        </a:rPr>
                        <a:t>282</a:t>
                      </a:r>
                      <a:endParaRPr lang="sl-SI">
                        <a:effectLst/>
                        <a:latin typeface="Segoe U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D873"/>
                    </a:solidFill>
                  </a:tcPr>
                </a:tc>
                <a:tc>
                  <a:txBody>
                    <a:bodyPr/>
                    <a:lstStyle/>
                    <a:p>
                      <a:pPr algn="ctr" fontAlgn="base"/>
                      <a:r>
                        <a:rPr lang="sl-SI" sz="900" b="1">
                          <a:solidFill>
                            <a:srgbClr val="000000"/>
                          </a:solidFill>
                          <a:effectLst/>
                          <a:latin typeface="Segoe UI"/>
                        </a:rPr>
                        <a:t>93,4</a:t>
                      </a:r>
                      <a:endParaRPr lang="sl-SI">
                        <a:effectLst/>
                        <a:latin typeface="Segoe U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D873"/>
                    </a:solidFill>
                  </a:tcPr>
                </a:tc>
                <a:tc>
                  <a:txBody>
                    <a:bodyPr/>
                    <a:lstStyle/>
                    <a:p>
                      <a:pPr algn="ctr" fontAlgn="base"/>
                      <a:r>
                        <a:rPr lang="sl-SI" sz="900" b="1">
                          <a:solidFill>
                            <a:srgbClr val="000000"/>
                          </a:solidFill>
                          <a:effectLst/>
                          <a:latin typeface="Segoe UI"/>
                        </a:rPr>
                        <a:t>1148</a:t>
                      </a:r>
                      <a:endParaRPr lang="sl-SI">
                        <a:effectLst/>
                        <a:latin typeface="Segoe U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D873"/>
                    </a:solidFill>
                  </a:tcPr>
                </a:tc>
                <a:extLst>
                  <a:ext uri="{0D108BD9-81ED-4DB2-BD59-A6C34878D82A}">
                    <a16:rowId xmlns:a16="http://schemas.microsoft.com/office/drawing/2014/main" val="3421997216"/>
                  </a:ext>
                </a:extLst>
              </a:tr>
              <a:tr h="234863">
                <a:tc>
                  <a:txBody>
                    <a:bodyPr/>
                    <a:lstStyle/>
                    <a:p>
                      <a:pPr fontAlgn="base"/>
                      <a:r>
                        <a:rPr lang="sl-SI" sz="1100">
                          <a:solidFill>
                            <a:srgbClr val="000000"/>
                          </a:solidFill>
                          <a:effectLst/>
                          <a:latin typeface="Calibri"/>
                          <a:ea typeface="Times New Roman" panose="02020603050405020304" pitchFamily="18" charset="0"/>
                        </a:rPr>
                        <a:t>Št. domačih obiskovalcev </a:t>
                      </a:r>
                      <a:endParaRPr lang="sl-SI"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ase"/>
                      <a:r>
                        <a:rPr lang="sl-SI" sz="900">
                          <a:effectLst/>
                          <a:latin typeface="Segoe UI"/>
                        </a:rPr>
                        <a:t>1692</a:t>
                      </a:r>
                      <a:endParaRPr lang="sl-SI">
                        <a:effectLst/>
                        <a:latin typeface="Segoe U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ase"/>
                      <a:r>
                        <a:rPr lang="sl-SI" sz="900">
                          <a:effectLst/>
                          <a:latin typeface="Segoe UI"/>
                        </a:rPr>
                        <a:t>1811</a:t>
                      </a:r>
                      <a:endParaRPr lang="sl-SI">
                        <a:effectLst/>
                        <a:latin typeface="Segoe U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3">
                  <a:txBody>
                    <a:bodyPr/>
                    <a:lstStyle/>
                    <a:p>
                      <a:pPr algn="ctr" fontAlgn="base"/>
                      <a:endParaRPr lang="sl-SI">
                        <a:effectLst/>
                        <a:latin typeface="Segoe U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8E8E8"/>
                    </a:solidFill>
                  </a:tcPr>
                </a:tc>
                <a:tc>
                  <a:txBody>
                    <a:bodyPr/>
                    <a:lstStyle/>
                    <a:p>
                      <a:pPr algn="ctr" fontAlgn="base"/>
                      <a:r>
                        <a:rPr lang="sl-SI" sz="900">
                          <a:effectLst/>
                          <a:latin typeface="Segoe UI"/>
                        </a:rPr>
                        <a:t>1020</a:t>
                      </a:r>
                      <a:endParaRPr lang="sl-SI">
                        <a:effectLst/>
                        <a:latin typeface="Segoe U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ase"/>
                      <a:r>
                        <a:rPr lang="sl-SI" sz="900">
                          <a:effectLst/>
                          <a:latin typeface="Segoe UI"/>
                        </a:rPr>
                        <a:t>1216</a:t>
                      </a:r>
                      <a:endParaRPr lang="sl-SI">
                        <a:effectLst/>
                        <a:latin typeface="Segoe U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3">
                  <a:txBody>
                    <a:bodyPr/>
                    <a:lstStyle/>
                    <a:p>
                      <a:pPr algn="ctr" fontAlgn="base"/>
                      <a:endParaRPr lang="sl-SI">
                        <a:effectLst/>
                        <a:latin typeface="Segoe U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8E8E8"/>
                    </a:solidFill>
                  </a:tcPr>
                </a:tc>
                <a:tc>
                  <a:txBody>
                    <a:bodyPr/>
                    <a:lstStyle/>
                    <a:p>
                      <a:pPr algn="ctr" fontAlgn="base"/>
                      <a:r>
                        <a:rPr lang="sl-SI" sz="900">
                          <a:effectLst/>
                          <a:latin typeface="Segoe UI"/>
                        </a:rPr>
                        <a:t>210</a:t>
                      </a:r>
                      <a:endParaRPr lang="sl-SI">
                        <a:effectLst/>
                        <a:latin typeface="Segoe U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ase"/>
                      <a:r>
                        <a:rPr lang="sl-SI" sz="900">
                          <a:effectLst/>
                          <a:latin typeface="Segoe UI"/>
                        </a:rPr>
                        <a:t>198</a:t>
                      </a:r>
                      <a:endParaRPr lang="sl-SI">
                        <a:effectLst/>
                        <a:latin typeface="Segoe U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3">
                  <a:txBody>
                    <a:bodyPr/>
                    <a:lstStyle/>
                    <a:p>
                      <a:pPr algn="ctr" fontAlgn="base"/>
                      <a:endParaRPr lang="sl-SI">
                        <a:effectLst/>
                        <a:latin typeface="Segoe U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8E8E8"/>
                    </a:solidFill>
                  </a:tcPr>
                </a:tc>
                <a:tc>
                  <a:txBody>
                    <a:bodyPr/>
                    <a:lstStyle/>
                    <a:p>
                      <a:pPr algn="ctr" fontAlgn="base"/>
                      <a:r>
                        <a:rPr lang="sl-SI" sz="900">
                          <a:effectLst/>
                          <a:latin typeface="Segoe UI"/>
                        </a:rPr>
                        <a:t>186</a:t>
                      </a:r>
                      <a:endParaRPr lang="sl-SI">
                        <a:effectLst/>
                        <a:latin typeface="Segoe U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37472090"/>
                  </a:ext>
                </a:extLst>
              </a:tr>
              <a:tr h="168251">
                <a:tc>
                  <a:txBody>
                    <a:bodyPr/>
                    <a:lstStyle/>
                    <a:p>
                      <a:pPr fontAlgn="base"/>
                      <a:r>
                        <a:rPr lang="sl-SI" sz="1100">
                          <a:solidFill>
                            <a:srgbClr val="000000"/>
                          </a:solidFill>
                          <a:effectLst/>
                          <a:latin typeface="Calibri"/>
                          <a:ea typeface="Times New Roman" panose="02020603050405020304" pitchFamily="18" charset="0"/>
                        </a:rPr>
                        <a:t>št. tujih obiskovalcev </a:t>
                      </a:r>
                      <a:endParaRPr lang="sl-SI"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ase"/>
                      <a:r>
                        <a:rPr lang="sl-SI" sz="900">
                          <a:effectLst/>
                          <a:latin typeface="Segoe UI"/>
                        </a:rPr>
                        <a:t>612</a:t>
                      </a:r>
                      <a:endParaRPr lang="sl-SI">
                        <a:effectLst/>
                        <a:latin typeface="Segoe U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ase"/>
                      <a:r>
                        <a:rPr lang="sl-SI" sz="900">
                          <a:effectLst/>
                          <a:latin typeface="Segoe UI"/>
                        </a:rPr>
                        <a:t>759</a:t>
                      </a:r>
                      <a:endParaRPr lang="sl-SI">
                        <a:effectLst/>
                        <a:latin typeface="Segoe U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sl-SI"/>
                    </a:p>
                  </a:txBody>
                  <a:tcPr/>
                </a:tc>
                <a:tc>
                  <a:txBody>
                    <a:bodyPr/>
                    <a:lstStyle/>
                    <a:p>
                      <a:pPr algn="ctr" fontAlgn="base"/>
                      <a:r>
                        <a:rPr lang="sl-SI" sz="900">
                          <a:effectLst/>
                          <a:latin typeface="Segoe UI"/>
                        </a:rPr>
                        <a:t>405</a:t>
                      </a:r>
                      <a:endParaRPr lang="sl-SI">
                        <a:effectLst/>
                        <a:latin typeface="Segoe U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ase"/>
                      <a:r>
                        <a:rPr lang="sl-SI" sz="900">
                          <a:effectLst/>
                          <a:latin typeface="Segoe UI"/>
                        </a:rPr>
                        <a:t>358</a:t>
                      </a:r>
                      <a:endParaRPr lang="sl-SI">
                        <a:effectLst/>
                        <a:latin typeface="Segoe U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sl-SI"/>
                    </a:p>
                  </a:txBody>
                  <a:tcPr/>
                </a:tc>
                <a:tc>
                  <a:txBody>
                    <a:bodyPr/>
                    <a:lstStyle/>
                    <a:p>
                      <a:pPr algn="ctr" fontAlgn="base"/>
                      <a:r>
                        <a:rPr lang="sl-SI" sz="900">
                          <a:effectLst/>
                          <a:latin typeface="Segoe UI"/>
                        </a:rPr>
                        <a:t>92</a:t>
                      </a:r>
                      <a:endParaRPr lang="sl-SI">
                        <a:effectLst/>
                        <a:latin typeface="Segoe U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ase"/>
                      <a:r>
                        <a:rPr lang="sl-SI" sz="900">
                          <a:effectLst/>
                          <a:latin typeface="Segoe UI"/>
                        </a:rPr>
                        <a:t>84</a:t>
                      </a:r>
                      <a:endParaRPr lang="sl-SI">
                        <a:effectLst/>
                        <a:latin typeface="Segoe U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sl-SI"/>
                    </a:p>
                  </a:txBody>
                  <a:tcPr/>
                </a:tc>
                <a:tc>
                  <a:txBody>
                    <a:bodyPr/>
                    <a:lstStyle/>
                    <a:p>
                      <a:pPr algn="ctr" fontAlgn="base"/>
                      <a:r>
                        <a:rPr lang="sl-SI" sz="900">
                          <a:effectLst/>
                          <a:latin typeface="Segoe UI"/>
                        </a:rPr>
                        <a:t>962</a:t>
                      </a:r>
                      <a:endParaRPr lang="sl-SI">
                        <a:effectLst/>
                        <a:latin typeface="Segoe U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7806400"/>
                  </a:ext>
                </a:extLst>
              </a:tr>
              <a:tr h="168251">
                <a:tc>
                  <a:txBody>
                    <a:bodyPr/>
                    <a:lstStyle/>
                    <a:p>
                      <a:pPr fontAlgn="base"/>
                      <a:r>
                        <a:rPr lang="sl-SI" sz="1100">
                          <a:solidFill>
                            <a:srgbClr val="000000"/>
                          </a:solidFill>
                          <a:effectLst/>
                          <a:latin typeface="Calibri"/>
                          <a:ea typeface="Times New Roman" panose="02020603050405020304" pitchFamily="18" charset="0"/>
                        </a:rPr>
                        <a:t>Št. prejetih klicev  </a:t>
                      </a:r>
                      <a:endParaRPr lang="sl-SI" sz="1100">
                        <a:effectLst/>
                        <a:latin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ase"/>
                      <a:r>
                        <a:rPr lang="sl-SI" sz="900">
                          <a:effectLst/>
                          <a:latin typeface="Segoe UI"/>
                        </a:rPr>
                        <a:t>388</a:t>
                      </a:r>
                      <a:endParaRPr lang="sl-SI">
                        <a:effectLst/>
                        <a:latin typeface="Segoe U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ase"/>
                      <a:r>
                        <a:rPr lang="sl-SI" sz="900">
                          <a:effectLst/>
                          <a:latin typeface="Segoe UI"/>
                        </a:rPr>
                        <a:t>462</a:t>
                      </a:r>
                      <a:endParaRPr lang="sl-SI">
                        <a:effectLst/>
                        <a:latin typeface="Segoe U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sl-SI"/>
                    </a:p>
                  </a:txBody>
                  <a:tcPr/>
                </a:tc>
                <a:tc>
                  <a:txBody>
                    <a:bodyPr/>
                    <a:lstStyle/>
                    <a:p>
                      <a:pPr algn="ctr" fontAlgn="base"/>
                      <a:r>
                        <a:rPr lang="sl-SI" sz="900">
                          <a:effectLst/>
                          <a:latin typeface="Segoe UI"/>
                        </a:rPr>
                        <a:t>65</a:t>
                      </a:r>
                      <a:endParaRPr lang="sl-SI">
                        <a:effectLst/>
                        <a:latin typeface="Segoe U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ase"/>
                      <a:r>
                        <a:rPr lang="sl-SI" sz="900">
                          <a:effectLst/>
                          <a:latin typeface="Segoe UI"/>
                        </a:rPr>
                        <a:t>44</a:t>
                      </a:r>
                      <a:endParaRPr lang="sl-SI">
                        <a:effectLst/>
                        <a:latin typeface="Segoe U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sl-SI"/>
                    </a:p>
                  </a:txBody>
                  <a:tcPr/>
                </a:tc>
                <a:tc>
                  <a:txBody>
                    <a:bodyPr/>
                    <a:lstStyle/>
                    <a:p>
                      <a:pPr algn="ctr" fontAlgn="base"/>
                      <a:r>
                        <a:rPr lang="sl-SI" sz="900">
                          <a:effectLst/>
                          <a:latin typeface="Segoe UI"/>
                        </a:rPr>
                        <a:t>24</a:t>
                      </a:r>
                      <a:endParaRPr lang="sl-SI">
                        <a:effectLst/>
                        <a:latin typeface="Segoe U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ase"/>
                      <a:r>
                        <a:rPr lang="sl-SI" sz="900">
                          <a:effectLst/>
                          <a:latin typeface="Segoe UI"/>
                        </a:rPr>
                        <a:t>18</a:t>
                      </a:r>
                      <a:endParaRPr lang="sl-SI">
                        <a:effectLst/>
                        <a:latin typeface="Segoe U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sl-SI"/>
                    </a:p>
                  </a:txBody>
                  <a:tcPr/>
                </a:tc>
                <a:tc>
                  <a:txBody>
                    <a:bodyPr/>
                    <a:lstStyle/>
                    <a:p>
                      <a:pPr algn="ctr" fontAlgn="base"/>
                      <a:r>
                        <a:rPr lang="sl-SI" sz="900">
                          <a:effectLst/>
                          <a:latin typeface="Segoe UI"/>
                        </a:rPr>
                        <a:t>0</a:t>
                      </a:r>
                      <a:endParaRPr lang="sl-SI">
                        <a:effectLst/>
                        <a:latin typeface="Segoe U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9976327"/>
                  </a:ext>
                </a:extLst>
              </a:tr>
            </a:tbl>
          </a:graphicData>
        </a:graphic>
      </p:graphicFrame>
      <p:graphicFrame>
        <p:nvGraphicFramePr>
          <p:cNvPr id="6" name="Tabela 5">
            <a:extLst>
              <a:ext uri="{FF2B5EF4-FFF2-40B4-BE49-F238E27FC236}">
                <a16:creationId xmlns:a16="http://schemas.microsoft.com/office/drawing/2014/main" id="{C254E27E-0718-89D4-2C99-023147D549EC}"/>
              </a:ext>
            </a:extLst>
          </p:cNvPr>
          <p:cNvGraphicFramePr>
            <a:graphicFrameLocks noGrp="1"/>
          </p:cNvGraphicFramePr>
          <p:nvPr>
            <p:extLst>
              <p:ext uri="{D42A27DB-BD31-4B8C-83A1-F6EECF244321}">
                <p14:modId xmlns:p14="http://schemas.microsoft.com/office/powerpoint/2010/main" val="2418965401"/>
              </p:ext>
            </p:extLst>
          </p:nvPr>
        </p:nvGraphicFramePr>
        <p:xfrm>
          <a:off x="7096125" y="6105525"/>
          <a:ext cx="4263564" cy="426720"/>
        </p:xfrm>
        <a:graphic>
          <a:graphicData uri="http://schemas.openxmlformats.org/drawingml/2006/table">
            <a:tbl>
              <a:tblPr firstRow="1" firstCol="1" bandRow="1">
                <a:tableStyleId>{5C22544A-7EE6-4342-B048-85BDC9FD1C3A}</a:tableStyleId>
              </a:tblPr>
              <a:tblGrid>
                <a:gridCol w="2084345">
                  <a:extLst>
                    <a:ext uri="{9D8B030D-6E8A-4147-A177-3AD203B41FA5}">
                      <a16:colId xmlns:a16="http://schemas.microsoft.com/office/drawing/2014/main" val="3079849395"/>
                    </a:ext>
                  </a:extLst>
                </a:gridCol>
                <a:gridCol w="718561">
                  <a:extLst>
                    <a:ext uri="{9D8B030D-6E8A-4147-A177-3AD203B41FA5}">
                      <a16:colId xmlns:a16="http://schemas.microsoft.com/office/drawing/2014/main" val="854904963"/>
                    </a:ext>
                  </a:extLst>
                </a:gridCol>
                <a:gridCol w="730329">
                  <a:extLst>
                    <a:ext uri="{9D8B030D-6E8A-4147-A177-3AD203B41FA5}">
                      <a16:colId xmlns:a16="http://schemas.microsoft.com/office/drawing/2014/main" val="2669712898"/>
                    </a:ext>
                  </a:extLst>
                </a:gridCol>
                <a:gridCol w="730329">
                  <a:extLst>
                    <a:ext uri="{9D8B030D-6E8A-4147-A177-3AD203B41FA5}">
                      <a16:colId xmlns:a16="http://schemas.microsoft.com/office/drawing/2014/main" val="1368480774"/>
                    </a:ext>
                  </a:extLst>
                </a:gridCol>
              </a:tblGrid>
              <a:tr h="0">
                <a:tc>
                  <a:txBody>
                    <a:bodyPr/>
                    <a:lstStyle/>
                    <a:p>
                      <a:pPr algn="ctr">
                        <a:buNone/>
                      </a:pPr>
                      <a:r>
                        <a:rPr lang="sl-SI" sz="1400" b="1">
                          <a:solidFill>
                            <a:srgbClr val="000000"/>
                          </a:solidFill>
                          <a:effectLst/>
                        </a:rPr>
                        <a:t>ŽIVI MUZEJ KRASA</a:t>
                      </a:r>
                      <a:endParaRPr lang="sl-SI" sz="1400">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tc>
                  <a:txBody>
                    <a:bodyPr/>
                    <a:lstStyle/>
                    <a:p>
                      <a:pPr algn="ctr">
                        <a:buNone/>
                      </a:pPr>
                      <a:r>
                        <a:rPr lang="sl-SI" sz="1400" b="1">
                          <a:solidFill>
                            <a:srgbClr val="000000"/>
                          </a:solidFill>
                          <a:effectLst/>
                        </a:rPr>
                        <a:t>2023</a:t>
                      </a:r>
                      <a:endParaRPr lang="sl-SI" sz="1400">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tc>
                  <a:txBody>
                    <a:bodyPr/>
                    <a:lstStyle/>
                    <a:p>
                      <a:pPr algn="ctr">
                        <a:buNone/>
                      </a:pPr>
                      <a:r>
                        <a:rPr lang="sl-SI" sz="1400" b="1">
                          <a:solidFill>
                            <a:srgbClr val="000000"/>
                          </a:solidFill>
                          <a:effectLst/>
                        </a:rPr>
                        <a:t>2024</a:t>
                      </a:r>
                      <a:endParaRPr lang="sl-SI" sz="1400">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tc>
                  <a:txBody>
                    <a:bodyPr/>
                    <a:lstStyle/>
                    <a:p>
                      <a:pPr algn="ctr">
                        <a:buNone/>
                      </a:pPr>
                      <a:r>
                        <a:rPr lang="sl-SI" sz="1400" b="1">
                          <a:solidFill>
                            <a:srgbClr val="000000"/>
                          </a:solidFill>
                          <a:effectLst/>
                        </a:rPr>
                        <a:t>Ind.</a:t>
                      </a:r>
                      <a:endParaRPr lang="sl-SI" sz="1400">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extLst>
                  <a:ext uri="{0D108BD9-81ED-4DB2-BD59-A6C34878D82A}">
                    <a16:rowId xmlns:a16="http://schemas.microsoft.com/office/drawing/2014/main" val="2062040546"/>
                  </a:ext>
                </a:extLst>
              </a:tr>
              <a:tr h="0">
                <a:tc>
                  <a:txBody>
                    <a:bodyPr/>
                    <a:lstStyle/>
                    <a:p>
                      <a:pPr>
                        <a:buNone/>
                      </a:pPr>
                      <a:r>
                        <a:rPr lang="sl-SI" sz="1400">
                          <a:effectLst/>
                        </a:rPr>
                        <a:t>ŠTEVILO OTROK</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sl-SI" sz="1400">
                          <a:effectLst/>
                        </a:rPr>
                        <a:t>183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sl-SI" sz="1400">
                          <a:effectLst/>
                        </a:rPr>
                        <a:t>249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sl-SI" sz="1400">
                          <a:effectLst/>
                        </a:rPr>
                        <a:t>136,1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94636498"/>
                  </a:ext>
                </a:extLst>
              </a:tr>
            </a:tbl>
          </a:graphicData>
        </a:graphic>
      </p:graphicFrame>
    </p:spTree>
    <p:extLst>
      <p:ext uri="{BB962C8B-B14F-4D97-AF65-F5344CB8AC3E}">
        <p14:creationId xmlns:p14="http://schemas.microsoft.com/office/powerpoint/2010/main" val="58387765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C57DC7FB-8D00-B942-7A0B-7D57CEC6D083}"/>
              </a:ext>
            </a:extLst>
          </p:cNvPr>
          <p:cNvSpPr>
            <a:spLocks noGrp="1"/>
          </p:cNvSpPr>
          <p:nvPr>
            <p:ph type="title"/>
          </p:nvPr>
        </p:nvSpPr>
        <p:spPr/>
        <p:txBody>
          <a:bodyPr/>
          <a:lstStyle/>
          <a:p>
            <a:r>
              <a:rPr lang="sl-SI"/>
              <a:t>1. ENOTA TURIZEM</a:t>
            </a:r>
          </a:p>
        </p:txBody>
      </p:sp>
      <p:sp>
        <p:nvSpPr>
          <p:cNvPr id="3" name="Označba mesta vsebine 2">
            <a:extLst>
              <a:ext uri="{FF2B5EF4-FFF2-40B4-BE49-F238E27FC236}">
                <a16:creationId xmlns:a16="http://schemas.microsoft.com/office/drawing/2014/main" id="{4B30EF98-D774-FBC6-07CC-AFD1667016BD}"/>
              </a:ext>
            </a:extLst>
          </p:cNvPr>
          <p:cNvSpPr>
            <a:spLocks noGrp="1"/>
          </p:cNvSpPr>
          <p:nvPr>
            <p:ph idx="1"/>
          </p:nvPr>
        </p:nvSpPr>
        <p:spPr/>
        <p:txBody>
          <a:bodyPr/>
          <a:lstStyle/>
          <a:p>
            <a:pPr marL="0" indent="0">
              <a:buNone/>
            </a:pPr>
            <a:r>
              <a:rPr lang="sl-SI"/>
              <a:t>1.1 Kazalniki</a:t>
            </a:r>
          </a:p>
          <a:p>
            <a:pPr marL="0" indent="0">
              <a:buNone/>
            </a:pPr>
            <a:r>
              <a:rPr lang="sl-SI"/>
              <a:t>1.2 DMO</a:t>
            </a:r>
          </a:p>
          <a:p>
            <a:pPr marL="0" indent="0">
              <a:buNone/>
            </a:pPr>
            <a:r>
              <a:rPr lang="sl-SI"/>
              <a:t>1.3 Enota Komen</a:t>
            </a:r>
          </a:p>
          <a:p>
            <a:pPr marL="0" indent="0">
              <a:buNone/>
            </a:pPr>
            <a:r>
              <a:rPr lang="sl-SI"/>
              <a:t>1.4 Enota Sežana</a:t>
            </a:r>
          </a:p>
          <a:p>
            <a:pPr marL="0" indent="0">
              <a:buNone/>
            </a:pPr>
            <a:r>
              <a:rPr lang="sl-SI"/>
              <a:t>1.5 Enota Hrpelje-Kozina</a:t>
            </a:r>
          </a:p>
        </p:txBody>
      </p:sp>
    </p:spTree>
    <p:extLst>
      <p:ext uri="{BB962C8B-B14F-4D97-AF65-F5344CB8AC3E}">
        <p14:creationId xmlns:p14="http://schemas.microsoft.com/office/powerpoint/2010/main" val="211834535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A1B2B45B-C92F-4F39-83F1-7D79AEE90ACC}"/>
              </a:ext>
            </a:extLst>
          </p:cNvPr>
          <p:cNvSpPr>
            <a:spLocks noGrp="1"/>
          </p:cNvSpPr>
          <p:nvPr>
            <p:ph type="title"/>
          </p:nvPr>
        </p:nvSpPr>
        <p:spPr>
          <a:xfrm>
            <a:off x="279918" y="64697"/>
            <a:ext cx="10515600" cy="1325563"/>
          </a:xfrm>
        </p:spPr>
        <p:txBody>
          <a:bodyPr/>
          <a:lstStyle/>
          <a:p>
            <a:r>
              <a:rPr lang="sl-SI">
                <a:ea typeface="+mj-lt"/>
                <a:cs typeface="+mj-lt"/>
              </a:rPr>
              <a:t>1.4 Enota Sežana – vsebinsko poročilo</a:t>
            </a:r>
            <a:endParaRPr lang="sl-SI"/>
          </a:p>
        </p:txBody>
      </p:sp>
      <p:sp>
        <p:nvSpPr>
          <p:cNvPr id="3" name="Označba mesta vsebine 2">
            <a:extLst>
              <a:ext uri="{FF2B5EF4-FFF2-40B4-BE49-F238E27FC236}">
                <a16:creationId xmlns:a16="http://schemas.microsoft.com/office/drawing/2014/main" id="{04F5A3B9-5FE5-C543-9C77-3D2FCE19C68A}"/>
              </a:ext>
            </a:extLst>
          </p:cNvPr>
          <p:cNvSpPr>
            <a:spLocks noGrp="1"/>
          </p:cNvSpPr>
          <p:nvPr>
            <p:ph idx="1"/>
          </p:nvPr>
        </p:nvSpPr>
        <p:spPr>
          <a:xfrm>
            <a:off x="226332" y="1266371"/>
            <a:ext cx="11864594" cy="5591629"/>
          </a:xfrm>
        </p:spPr>
        <p:txBody>
          <a:bodyPr vert="horz" lIns="91440" tIns="45720" rIns="91440" bIns="45720" rtlCol="0" anchor="t">
            <a:noAutofit/>
          </a:bodyPr>
          <a:lstStyle/>
          <a:p>
            <a:pPr marL="285750" indent="-285750">
              <a:spcBef>
                <a:spcPts val="0"/>
              </a:spcBef>
            </a:pPr>
            <a:r>
              <a:rPr lang="sl-SI" sz="1700" kern="100">
                <a:effectLst/>
                <a:latin typeface="Aptos"/>
                <a:ea typeface="Aptos" panose="020B0004020202020204" pitchFamily="34" charset="0"/>
                <a:cs typeface="Times New Roman"/>
              </a:rPr>
              <a:t>Koordinacija in izvajanje vodenja ter degustacij na </a:t>
            </a:r>
            <a:r>
              <a:rPr lang="sl-SI" sz="1700" b="1" err="1">
                <a:solidFill>
                  <a:srgbClr val="FF6600"/>
                </a:solidFill>
              </a:rPr>
              <a:t>Pepinih</a:t>
            </a:r>
            <a:r>
              <a:rPr lang="sl-SI" sz="1700" b="1">
                <a:solidFill>
                  <a:srgbClr val="FF6600"/>
                </a:solidFill>
              </a:rPr>
              <a:t> vrtovih v Dutovljah</a:t>
            </a:r>
            <a:r>
              <a:rPr lang="sl-SI" sz="1700" kern="100">
                <a:effectLst/>
                <a:latin typeface="Aptos"/>
                <a:ea typeface="Aptos" panose="020B0004020202020204" pitchFamily="34" charset="0"/>
                <a:cs typeface="Times New Roman"/>
              </a:rPr>
              <a:t>. Upravljanje in trženje </a:t>
            </a:r>
            <a:r>
              <a:rPr lang="sl-SI" sz="1700" kern="100" err="1">
                <a:effectLst/>
                <a:latin typeface="Aptos"/>
                <a:ea typeface="Aptos" panose="020B0004020202020204" pitchFamily="34" charset="0"/>
                <a:cs typeface="Times New Roman"/>
              </a:rPr>
              <a:t>Pepinega</a:t>
            </a:r>
            <a:r>
              <a:rPr lang="sl-SI" sz="1700" kern="100">
                <a:effectLst/>
                <a:latin typeface="Aptos"/>
                <a:ea typeface="Aptos" panose="020B0004020202020204" pitchFamily="34" charset="0"/>
                <a:cs typeface="Times New Roman"/>
              </a:rPr>
              <a:t> vrta ter doživetij v sklopu vrta; podatki 1-12/24</a:t>
            </a:r>
            <a:r>
              <a:rPr lang="sl-SI" sz="1700" kern="100">
                <a:latin typeface="Aptos"/>
                <a:ea typeface="Aptos" panose="020B0004020202020204" pitchFamily="34" charset="0"/>
                <a:cs typeface="Times New Roman"/>
              </a:rPr>
              <a:t>: </a:t>
            </a:r>
            <a:endParaRPr lang="sl-SI" sz="1700"/>
          </a:p>
          <a:p>
            <a:pPr marL="457200" indent="-457200">
              <a:spcBef>
                <a:spcPts val="0"/>
              </a:spcBef>
            </a:pPr>
            <a:endParaRPr lang="sl-SI" sz="1700"/>
          </a:p>
          <a:p>
            <a:pPr marL="285750" indent="-285750">
              <a:lnSpc>
                <a:spcPct val="115000"/>
              </a:lnSpc>
              <a:spcBef>
                <a:spcPts val="0"/>
              </a:spcBef>
            </a:pPr>
            <a:r>
              <a:rPr lang="sl-SI" sz="1700" kern="100">
                <a:effectLst/>
                <a:latin typeface="Aptos"/>
                <a:ea typeface="Aptos" panose="020B0004020202020204" pitchFamily="34" charset="0"/>
                <a:cs typeface="Times New Roman"/>
              </a:rPr>
              <a:t>Sodelovanje pri </a:t>
            </a:r>
            <a:r>
              <a:rPr lang="sl-SI" sz="1700" b="1" err="1">
                <a:solidFill>
                  <a:srgbClr val="FF6600"/>
                </a:solidFill>
              </a:rPr>
              <a:t>destinacijskih</a:t>
            </a:r>
            <a:r>
              <a:rPr lang="sl-SI" sz="1700" b="1">
                <a:solidFill>
                  <a:srgbClr val="FF6600"/>
                </a:solidFill>
              </a:rPr>
              <a:t> akcijah </a:t>
            </a:r>
            <a:r>
              <a:rPr lang="sl-SI" sz="1700" kern="100">
                <a:latin typeface="Aptos"/>
                <a:ea typeface="Aptos" panose="020B0004020202020204" pitchFamily="34" charset="0"/>
                <a:cs typeface="Times New Roman"/>
              </a:rPr>
              <a:t>(Festival Kraška gmajna, Teden čezmejnega </a:t>
            </a:r>
            <a:r>
              <a:rPr lang="sl-SI" sz="1700" kern="100" err="1">
                <a:latin typeface="Aptos"/>
                <a:ea typeface="Aptos" panose="020B0004020202020204" pitchFamily="34" charset="0"/>
                <a:cs typeface="Times New Roman"/>
              </a:rPr>
              <a:t>geoparka</a:t>
            </a:r>
            <a:r>
              <a:rPr lang="sl-SI" sz="1700" kern="100">
                <a:latin typeface="Aptos"/>
                <a:ea typeface="Aptos" panose="020B0004020202020204" pitchFamily="34" charset="0"/>
                <a:cs typeface="Times New Roman"/>
              </a:rPr>
              <a:t>, </a:t>
            </a:r>
            <a:r>
              <a:rPr lang="sl-SI" sz="1700" kern="100" err="1">
                <a:latin typeface="Aptos"/>
                <a:ea typeface="Aptos" panose="020B0004020202020204" pitchFamily="34" charset="0"/>
                <a:cs typeface="Times New Roman"/>
              </a:rPr>
              <a:t>Kraspass</a:t>
            </a:r>
            <a:r>
              <a:rPr lang="sl-SI" sz="1700" kern="100">
                <a:latin typeface="Aptos"/>
                <a:ea typeface="Aptos" panose="020B0004020202020204" pitchFamily="34" charset="0"/>
                <a:cs typeface="Times New Roman"/>
              </a:rPr>
              <a:t> </a:t>
            </a:r>
            <a:r>
              <a:rPr lang="sl-SI" sz="1700" kern="100" err="1">
                <a:latin typeface="Aptos"/>
                <a:ea typeface="Aptos" panose="020B0004020202020204" pitchFamily="34" charset="0"/>
                <a:cs typeface="Times New Roman"/>
              </a:rPr>
              <a:t>gourmet</a:t>
            </a:r>
            <a:r>
              <a:rPr lang="sl-SI" sz="1700" kern="100">
                <a:latin typeface="Aptos"/>
                <a:ea typeface="Aptos" panose="020B0004020202020204" pitchFamily="34" charset="0"/>
                <a:cs typeface="Times New Roman"/>
              </a:rPr>
              <a:t>) z organizacijo dogodkov, s komunikacijo s ponudniki; </a:t>
            </a:r>
            <a:r>
              <a:rPr lang="sl-SI" sz="1700" u="sng" kern="100">
                <a:latin typeface="Aptos"/>
                <a:ea typeface="Aptos" panose="020B0004020202020204" pitchFamily="34" charset="0"/>
                <a:cs typeface="Times New Roman"/>
              </a:rPr>
              <a:t>rezultat:</a:t>
            </a:r>
            <a:r>
              <a:rPr lang="sl-SI" sz="1700" kern="100">
                <a:latin typeface="Aptos"/>
                <a:ea typeface="Aptos" panose="020B0004020202020204" pitchFamily="34" charset="0"/>
                <a:cs typeface="Times New Roman"/>
              </a:rPr>
              <a:t> večja udeleženost in pristop ponudnikov k akcijam, prireditvam</a:t>
            </a:r>
            <a:endParaRPr lang="sl-SI" sz="1700" kern="100">
              <a:effectLst/>
              <a:latin typeface="Aptos"/>
              <a:ea typeface="Aptos" panose="020B0004020202020204" pitchFamily="34" charset="0"/>
              <a:cs typeface="Times New Roman"/>
            </a:endParaRPr>
          </a:p>
          <a:p>
            <a:pPr marL="285750" indent="-285750">
              <a:lnSpc>
                <a:spcPct val="115000"/>
              </a:lnSpc>
              <a:spcBef>
                <a:spcPts val="0"/>
              </a:spcBef>
            </a:pPr>
            <a:r>
              <a:rPr lang="sl-SI" sz="1700" kern="100">
                <a:effectLst/>
                <a:latin typeface="Aptos"/>
                <a:ea typeface="Aptos" panose="020B0004020202020204" pitchFamily="34" charset="0"/>
                <a:cs typeface="Times New Roman"/>
              </a:rPr>
              <a:t>Skrb za </a:t>
            </a:r>
            <a:r>
              <a:rPr lang="sl-SI" sz="1700" b="1">
                <a:solidFill>
                  <a:srgbClr val="FF6600"/>
                </a:solidFill>
              </a:rPr>
              <a:t>družbena omrežja</a:t>
            </a:r>
            <a:r>
              <a:rPr lang="sl-SI" sz="1700" kern="100">
                <a:effectLst/>
                <a:latin typeface="Aptos"/>
                <a:ea typeface="Aptos" panose="020B0004020202020204" pitchFamily="34" charset="0"/>
                <a:cs typeface="Times New Roman"/>
              </a:rPr>
              <a:t>: odgovarjanje na vprašanja na FB in IG Visit Kras ter Visit Sežana, odgovarjanje na </a:t>
            </a:r>
            <a:r>
              <a:rPr lang="sl-SI" sz="1700" kern="100" err="1">
                <a:effectLst/>
                <a:latin typeface="Aptos"/>
                <a:ea typeface="Aptos" panose="020B0004020202020204" pitchFamily="34" charset="0"/>
                <a:cs typeface="Times New Roman"/>
              </a:rPr>
              <a:t>destinacijski</a:t>
            </a:r>
            <a:r>
              <a:rPr lang="sl-SI" sz="1700" kern="100">
                <a:effectLst/>
                <a:latin typeface="Aptos"/>
                <a:ea typeface="Aptos" panose="020B0004020202020204" pitchFamily="34" charset="0"/>
                <a:cs typeface="Times New Roman"/>
              </a:rPr>
              <a:t> e-mail </a:t>
            </a:r>
            <a:r>
              <a:rPr lang="sl-SI" sz="1700" kern="100">
                <a:effectLst/>
                <a:latin typeface="Aptos"/>
                <a:ea typeface="Aptos" panose="020B0004020202020204" pitchFamily="34" charset="0"/>
                <a:cs typeface="Times New Roman"/>
                <a:hlinkClick r:id="rId2"/>
              </a:rPr>
              <a:t>info@visitkras.info</a:t>
            </a:r>
            <a:r>
              <a:rPr lang="sl-SI" sz="1700" kern="100">
                <a:latin typeface="Aptos"/>
                <a:ea typeface="Aptos" panose="020B0004020202020204" pitchFamily="34" charset="0"/>
                <a:cs typeface="Times New Roman"/>
              </a:rPr>
              <a:t>, vnosi na spletno stran</a:t>
            </a:r>
            <a:endParaRPr lang="sl-SI" sz="1700" kern="100">
              <a:effectLst/>
              <a:latin typeface="Aptos"/>
              <a:ea typeface="Aptos" panose="020B0004020202020204" pitchFamily="34" charset="0"/>
              <a:cs typeface="Times New Roman"/>
            </a:endParaRPr>
          </a:p>
          <a:p>
            <a:r>
              <a:rPr lang="sl-SI" sz="1700" kern="100">
                <a:effectLst/>
                <a:latin typeface="Aptos"/>
                <a:ea typeface="Aptos" panose="020B0004020202020204" pitchFamily="34" charset="0"/>
                <a:cs typeface="Times New Roman"/>
              </a:rPr>
              <a:t>Odziv na povpraševanja in </a:t>
            </a:r>
            <a:r>
              <a:rPr lang="sl-SI" sz="1700" b="1">
                <a:solidFill>
                  <a:srgbClr val="FF6600"/>
                </a:solidFill>
              </a:rPr>
              <a:t>pripravljanje individualnih ponudb izletov </a:t>
            </a:r>
            <a:r>
              <a:rPr lang="sl-SI" sz="1700" kern="100">
                <a:effectLst/>
                <a:latin typeface="Aptos"/>
                <a:ea typeface="Aptos" panose="020B0004020202020204" pitchFamily="34" charset="0"/>
                <a:cs typeface="Times New Roman"/>
              </a:rPr>
              <a:t>po Krasu in Brkinih (društva, podjetja, upokojenci). Priprava</a:t>
            </a:r>
            <a:r>
              <a:rPr lang="sl-SI" sz="1700" kern="100">
                <a:latin typeface="Aptos"/>
                <a:ea typeface="Aptos" panose="020B0004020202020204" pitchFamily="34" charset="0"/>
                <a:cs typeface="Times New Roman"/>
              </a:rPr>
              <a:t> 48</a:t>
            </a:r>
            <a:r>
              <a:rPr lang="sl-SI" sz="1700" kern="100">
                <a:effectLst/>
                <a:latin typeface="Aptos"/>
                <a:ea typeface="Aptos" panose="020B0004020202020204" pitchFamily="34" charset="0"/>
                <a:cs typeface="Times New Roman"/>
              </a:rPr>
              <a:t> predlogov </a:t>
            </a:r>
            <a:r>
              <a:rPr lang="sl-SI" sz="1700" kern="100">
                <a:latin typeface="Aptos"/>
                <a:ea typeface="Aptos" panose="020B0004020202020204" pitchFamily="34" charset="0"/>
                <a:cs typeface="Times New Roman"/>
              </a:rPr>
              <a:t>individualnih ponudb</a:t>
            </a:r>
            <a:r>
              <a:rPr lang="sl-SI" sz="1700" kern="100">
                <a:effectLst/>
                <a:latin typeface="Aptos"/>
                <a:ea typeface="Aptos" panose="020B0004020202020204" pitchFamily="34" charset="0"/>
                <a:cs typeface="Times New Roman"/>
              </a:rPr>
              <a:t> izletov, izvedba </a:t>
            </a:r>
            <a:r>
              <a:rPr lang="sl-SI" sz="1700" kern="100">
                <a:latin typeface="Aptos"/>
                <a:ea typeface="Aptos" panose="020B0004020202020204" pitchFamily="34" charset="0"/>
                <a:cs typeface="Times New Roman"/>
              </a:rPr>
              <a:t>15</a:t>
            </a:r>
            <a:r>
              <a:rPr lang="sl-SI" sz="1700" kern="100">
                <a:effectLst/>
                <a:latin typeface="Aptos"/>
                <a:ea typeface="Aptos" panose="020B0004020202020204" pitchFamily="34" charset="0"/>
                <a:cs typeface="Times New Roman"/>
              </a:rPr>
              <a:t> </a:t>
            </a:r>
          </a:p>
          <a:p>
            <a:pPr marL="285750" indent="-285750">
              <a:lnSpc>
                <a:spcPct val="114999"/>
              </a:lnSpc>
              <a:spcBef>
                <a:spcPts val="0"/>
              </a:spcBef>
            </a:pPr>
            <a:r>
              <a:rPr lang="sl-SI" sz="1700" kern="100">
                <a:solidFill>
                  <a:srgbClr val="000000"/>
                </a:solidFill>
                <a:effectLst/>
                <a:highlight>
                  <a:srgbClr val="FFFFFF"/>
                </a:highlight>
                <a:latin typeface="Aptos"/>
                <a:ea typeface="Aptos" panose="020B0004020202020204" pitchFamily="34" charset="0"/>
                <a:cs typeface="Times New Roman"/>
              </a:rPr>
              <a:t>Upravljanje/organizacija vzdrževalnih del </a:t>
            </a:r>
            <a:r>
              <a:rPr lang="sl-SI" sz="1700" b="1">
                <a:solidFill>
                  <a:srgbClr val="FF6600"/>
                </a:solidFill>
              </a:rPr>
              <a:t>postajališča za avtodome v Sežani</a:t>
            </a:r>
            <a:r>
              <a:rPr lang="sl-SI" sz="1700" kern="100">
                <a:solidFill>
                  <a:srgbClr val="000000"/>
                </a:solidFill>
                <a:highlight>
                  <a:srgbClr val="FFFFFF"/>
                </a:highlight>
                <a:latin typeface="Aptos"/>
                <a:ea typeface="Aptos" panose="020B0004020202020204" pitchFamily="34" charset="0"/>
                <a:cs typeface="Times New Roman"/>
              </a:rPr>
              <a:t>.</a:t>
            </a:r>
            <a:r>
              <a:rPr lang="sl-SI" sz="1700" kern="100">
                <a:solidFill>
                  <a:srgbClr val="000000"/>
                </a:solidFill>
                <a:highlight>
                  <a:srgbClr val="FFFFFF"/>
                </a:highlight>
                <a:ea typeface="+mn-lt"/>
                <a:cs typeface="Times New Roman"/>
              </a:rPr>
              <a:t> Situacija: vandalizem - uničeno, neprimerno</a:t>
            </a:r>
            <a:r>
              <a:rPr lang="sl-SI" sz="1700" kern="100">
                <a:solidFill>
                  <a:srgbClr val="000000"/>
                </a:solidFill>
                <a:highlight>
                  <a:srgbClr val="FFFFFF"/>
                </a:highlight>
                <a:ea typeface="+mn-lt"/>
                <a:cs typeface="+mn-lt"/>
              </a:rPr>
              <a:t> za trženje in označitev z nazivom 'PZA z oskrbo‘ – glej izzivi 2/2 2024 </a:t>
            </a:r>
          </a:p>
          <a:p>
            <a:pPr marL="285750" indent="-285750">
              <a:lnSpc>
                <a:spcPct val="114999"/>
              </a:lnSpc>
              <a:spcBef>
                <a:spcPts val="0"/>
              </a:spcBef>
            </a:pPr>
            <a:r>
              <a:rPr lang="sl-SI" sz="1700" kern="100">
                <a:solidFill>
                  <a:srgbClr val="000000"/>
                </a:solidFill>
                <a:effectLst/>
                <a:highlight>
                  <a:srgbClr val="FFFFFF"/>
                </a:highlight>
                <a:latin typeface="Aptos"/>
                <a:ea typeface="Aptos" panose="020B0004020202020204" pitchFamily="34" charset="0"/>
                <a:cs typeface="Times New Roman"/>
              </a:rPr>
              <a:t>Udeležba pri </a:t>
            </a:r>
            <a:r>
              <a:rPr lang="sl-SI" sz="1700" kern="100">
                <a:solidFill>
                  <a:srgbClr val="000000"/>
                </a:solidFill>
                <a:highlight>
                  <a:srgbClr val="FFFFFF"/>
                </a:highlight>
                <a:latin typeface="Aptos"/>
                <a:ea typeface="Aptos" panose="020B0004020202020204" pitchFamily="34" charset="0"/>
                <a:cs typeface="Times New Roman"/>
              </a:rPr>
              <a:t>promocijah</a:t>
            </a:r>
            <a:r>
              <a:rPr lang="sl-SI" sz="1700" kern="100">
                <a:solidFill>
                  <a:srgbClr val="000000"/>
                </a:solidFill>
                <a:effectLst/>
                <a:highlight>
                  <a:srgbClr val="FFFFFF"/>
                </a:highlight>
                <a:latin typeface="Aptos"/>
                <a:ea typeface="Aptos" panose="020B0004020202020204" pitchFamily="34" charset="0"/>
                <a:cs typeface="Times New Roman"/>
              </a:rPr>
              <a:t> na terenu in sejmih v sklopu destinacije </a:t>
            </a:r>
            <a:r>
              <a:rPr lang="sl-SI" sz="1700">
                <a:effectLst/>
                <a:latin typeface="Aptos"/>
                <a:ea typeface="Aptos" panose="020B0004020202020204" pitchFamily="34" charset="0"/>
                <a:cs typeface="Aptos" panose="020B0004020202020204" pitchFamily="34" charset="0"/>
              </a:rPr>
              <a:t>(priprava materialov ter udeležba na sejmih- </a:t>
            </a:r>
            <a:r>
              <a:rPr lang="sl-SI" sz="1700" kern="100">
                <a:solidFill>
                  <a:srgbClr val="000000"/>
                </a:solidFill>
                <a:highlight>
                  <a:srgbClr val="FFFFFF"/>
                </a:highlight>
                <a:latin typeface="Aptos"/>
                <a:ea typeface="Aptos" panose="020B0004020202020204" pitchFamily="34" charset="0"/>
                <a:cs typeface="Times New Roman"/>
              </a:rPr>
              <a:t>8x</a:t>
            </a:r>
            <a:r>
              <a:rPr lang="sl-SI" sz="1700" kern="100">
                <a:solidFill>
                  <a:srgbClr val="000000"/>
                </a:solidFill>
                <a:effectLst/>
                <a:highlight>
                  <a:srgbClr val="FFFFFF"/>
                </a:highlight>
                <a:latin typeface="Aptos"/>
                <a:ea typeface="Aptos" panose="020B0004020202020204" pitchFamily="34" charset="0"/>
                <a:cs typeface="Times New Roman"/>
              </a:rPr>
              <a:t>)</a:t>
            </a:r>
            <a:r>
              <a:rPr lang="sl-SI" sz="1700" kern="100">
                <a:solidFill>
                  <a:srgbClr val="000000"/>
                </a:solidFill>
                <a:highlight>
                  <a:srgbClr val="FFFFFF"/>
                </a:highlight>
                <a:latin typeface="Aptos"/>
                <a:ea typeface="Aptos" panose="020B0004020202020204" pitchFamily="34" charset="0"/>
                <a:cs typeface="Times New Roman"/>
              </a:rPr>
              <a:t>: Povezovanje in dobre prakse na področju turizma, Sežana, 28.2.; Srečanje ponudnikov, Pliskovica, 11.3.; Mali kraški maraton, Sežana, 24.3.; Dan lipicanca, Lipica, 19.5.; Dobro jutro - predstavitev treh vrtov, 31.5.; Enodnevna promocija dogodkov (</a:t>
            </a:r>
            <a:r>
              <a:rPr lang="sl-SI" sz="1700" kern="100" err="1">
                <a:solidFill>
                  <a:srgbClr val="000000"/>
                </a:solidFill>
                <a:highlight>
                  <a:srgbClr val="FFFFFF"/>
                </a:highlight>
                <a:latin typeface="Aptos"/>
                <a:ea typeface="Aptos" panose="020B0004020202020204" pitchFamily="34" charset="0"/>
                <a:cs typeface="Times New Roman"/>
              </a:rPr>
              <a:t>KrasPass</a:t>
            </a:r>
            <a:r>
              <a:rPr lang="sl-SI" sz="1700" kern="100">
                <a:solidFill>
                  <a:srgbClr val="000000"/>
                </a:solidFill>
                <a:highlight>
                  <a:srgbClr val="FFFFFF"/>
                </a:highlight>
                <a:latin typeface="Aptos"/>
                <a:ea typeface="Aptos" panose="020B0004020202020204" pitchFamily="34" charset="0"/>
                <a:cs typeface="Times New Roman"/>
              </a:rPr>
              <a:t> </a:t>
            </a:r>
            <a:r>
              <a:rPr lang="sl-SI" sz="1700" kern="100" err="1">
                <a:solidFill>
                  <a:srgbClr val="000000"/>
                </a:solidFill>
                <a:highlight>
                  <a:srgbClr val="FFFFFF"/>
                </a:highlight>
                <a:latin typeface="Aptos"/>
                <a:ea typeface="Aptos" panose="020B0004020202020204" pitchFamily="34" charset="0"/>
                <a:cs typeface="Times New Roman"/>
              </a:rPr>
              <a:t>Gourmet</a:t>
            </a:r>
            <a:r>
              <a:rPr lang="sl-SI" sz="1700" kern="100">
                <a:solidFill>
                  <a:srgbClr val="000000"/>
                </a:solidFill>
                <a:highlight>
                  <a:srgbClr val="FFFFFF"/>
                </a:highlight>
                <a:latin typeface="Aptos"/>
                <a:ea typeface="Aptos" panose="020B0004020202020204" pitchFamily="34" charset="0"/>
                <a:cs typeface="Times New Roman"/>
              </a:rPr>
              <a:t>, Martinovanje na Krasu, Praznik terana in pršuta - stojnica Ljubljana), 28.6.; Mednarodni festival </a:t>
            </a:r>
            <a:r>
              <a:rPr lang="sl-SI" sz="1700" kern="100" err="1">
                <a:solidFill>
                  <a:srgbClr val="000000"/>
                </a:solidFill>
                <a:highlight>
                  <a:srgbClr val="FFFFFF"/>
                </a:highlight>
                <a:latin typeface="Aptos"/>
                <a:ea typeface="Aptos" panose="020B0004020202020204" pitchFamily="34" charset="0"/>
                <a:cs typeface="Times New Roman"/>
              </a:rPr>
              <a:t>Vilenica</a:t>
            </a:r>
            <a:r>
              <a:rPr lang="sl-SI" sz="1700" kern="100">
                <a:solidFill>
                  <a:srgbClr val="000000"/>
                </a:solidFill>
                <a:highlight>
                  <a:srgbClr val="FFFFFF"/>
                </a:highlight>
                <a:latin typeface="Aptos"/>
                <a:ea typeface="Aptos" panose="020B0004020202020204" pitchFamily="34" charset="0"/>
                <a:cs typeface="Times New Roman"/>
              </a:rPr>
              <a:t>, 7.9.; Dan kobilarne Lipica, Lipica, 15.9. </a:t>
            </a:r>
            <a:r>
              <a:rPr lang="sl-SI" sz="1700" kern="100" err="1">
                <a:solidFill>
                  <a:srgbClr val="000000"/>
                </a:solidFill>
                <a:highlight>
                  <a:srgbClr val="FFFFFF"/>
                </a:highlight>
                <a:latin typeface="Aptos"/>
                <a:ea typeface="Aptos" panose="020B0004020202020204" pitchFamily="34" charset="0"/>
                <a:cs typeface="Times New Roman"/>
              </a:rPr>
              <a:t>Marbach</a:t>
            </a:r>
            <a:r>
              <a:rPr lang="sl-SI" sz="1700" kern="100">
                <a:solidFill>
                  <a:srgbClr val="000000"/>
                </a:solidFill>
                <a:highlight>
                  <a:srgbClr val="FFFFFF"/>
                </a:highlight>
                <a:latin typeface="Aptos"/>
                <a:ea typeface="Aptos" panose="020B0004020202020204" pitchFamily="34" charset="0"/>
                <a:cs typeface="Times New Roman"/>
              </a:rPr>
              <a:t> predstavitev, Nemčija, 2.10.-7.10.</a:t>
            </a:r>
            <a:endParaRPr lang="sl-SI" sz="1700" kern="100">
              <a:solidFill>
                <a:srgbClr val="000000"/>
              </a:solidFill>
              <a:highlight>
                <a:srgbClr val="FFFFFF"/>
              </a:highlight>
              <a:ea typeface="+mn-lt"/>
              <a:cs typeface="Times New Roman"/>
            </a:endParaRPr>
          </a:p>
          <a:p>
            <a:pPr marL="342900" indent="-342900">
              <a:lnSpc>
                <a:spcPct val="114999"/>
              </a:lnSpc>
              <a:spcBef>
                <a:spcPts val="0"/>
              </a:spcBef>
              <a:buFont typeface="Arial" panose="05050102010706020507" pitchFamily="18" charset="2"/>
              <a:buChar char="•"/>
            </a:pPr>
            <a:r>
              <a:rPr lang="sl-SI" sz="1700" kern="100">
                <a:solidFill>
                  <a:srgbClr val="000000"/>
                </a:solidFill>
                <a:latin typeface="Aptos"/>
                <a:ea typeface="Aptos" panose="020B0004020202020204" pitchFamily="34" charset="0"/>
                <a:cs typeface="Times New Roman"/>
              </a:rPr>
              <a:t>V sklopu študijske ture izvedeno vodenje 5 ITA novinarjev po </a:t>
            </a:r>
            <a:r>
              <a:rPr lang="sl-SI" sz="1700" kern="100" err="1">
                <a:solidFill>
                  <a:srgbClr val="000000"/>
                </a:solidFill>
                <a:latin typeface="Aptos"/>
                <a:ea typeface="Aptos" panose="020B0004020202020204" pitchFamily="34" charset="0"/>
                <a:cs typeface="Times New Roman"/>
              </a:rPr>
              <a:t>Pepinem</a:t>
            </a:r>
            <a:r>
              <a:rPr lang="sl-SI" sz="1700" kern="100">
                <a:solidFill>
                  <a:srgbClr val="000000"/>
                </a:solidFill>
                <a:latin typeface="Aptos"/>
                <a:ea typeface="Aptos" panose="020B0004020202020204" pitchFamily="34" charset="0"/>
                <a:cs typeface="Times New Roman"/>
              </a:rPr>
              <a:t> kraškem vrtu - 14.6., ogled </a:t>
            </a:r>
            <a:r>
              <a:rPr lang="sl-SI" sz="1700" kern="100" err="1">
                <a:solidFill>
                  <a:srgbClr val="000000"/>
                </a:solidFill>
                <a:latin typeface="Aptos"/>
                <a:ea typeface="Aptos" panose="020B0004020202020204" pitchFamily="34" charset="0"/>
                <a:cs typeface="Times New Roman"/>
              </a:rPr>
              <a:t>Pepinega</a:t>
            </a:r>
            <a:r>
              <a:rPr lang="sl-SI" sz="1700" kern="100">
                <a:solidFill>
                  <a:srgbClr val="000000"/>
                </a:solidFill>
                <a:latin typeface="Aptos"/>
                <a:ea typeface="Aptos" panose="020B0004020202020204" pitchFamily="34" charset="0"/>
                <a:cs typeface="Times New Roman"/>
              </a:rPr>
              <a:t> vrta kot primer dobre prakse, Las Krasa in Brkinov - 17.10., obisk </a:t>
            </a:r>
            <a:r>
              <a:rPr lang="sl-SI" sz="1700" kern="100" err="1">
                <a:solidFill>
                  <a:srgbClr val="000000"/>
                </a:solidFill>
                <a:latin typeface="Aptos"/>
                <a:ea typeface="Aptos" panose="020B0004020202020204" pitchFamily="34" charset="0"/>
                <a:cs typeface="Times New Roman"/>
              </a:rPr>
              <a:t>Pepinega</a:t>
            </a:r>
            <a:r>
              <a:rPr lang="sl-SI" sz="1700" kern="100">
                <a:solidFill>
                  <a:srgbClr val="000000"/>
                </a:solidFill>
                <a:latin typeface="Aptos"/>
                <a:ea typeface="Aptos" panose="020B0004020202020204" pitchFamily="34" charset="0"/>
                <a:cs typeface="Times New Roman"/>
              </a:rPr>
              <a:t> vrta s strani OŠ Dutovlje - 30.9.</a:t>
            </a:r>
          </a:p>
          <a:p>
            <a:pPr marL="342900" lvl="0" indent="-342900">
              <a:lnSpc>
                <a:spcPct val="115000"/>
              </a:lnSpc>
              <a:spcAft>
                <a:spcPts val="800"/>
              </a:spcAft>
              <a:buFont typeface="Arial" panose="05050102010706020507" pitchFamily="18" charset="2"/>
              <a:buChar char="•"/>
            </a:pPr>
            <a:endParaRPr lang="sl-SI" sz="1800" kern="100">
              <a:effectLst/>
              <a:latin typeface="Aptos" panose="020B0004020202020204" pitchFamily="34" charset="0"/>
              <a:ea typeface="Aptos" panose="020B0004020202020204" pitchFamily="34" charset="0"/>
              <a:cs typeface="Times New Roman" panose="02020603050405020304" pitchFamily="18" charset="0"/>
            </a:endParaRPr>
          </a:p>
          <a:p>
            <a:pPr marL="0" lvl="0" indent="0">
              <a:buNone/>
            </a:pPr>
            <a:endParaRPr lang="sl-SI" sz="1800">
              <a:effectLst/>
              <a:latin typeface="Aptos" panose="020B0004020202020204" pitchFamily="34" charset="0"/>
              <a:ea typeface="Aptos" panose="020B0004020202020204" pitchFamily="34" charset="0"/>
              <a:cs typeface="Times New Roman" panose="02020603050405020304" pitchFamily="18" charset="0"/>
            </a:endParaRPr>
          </a:p>
        </p:txBody>
      </p:sp>
      <p:graphicFrame>
        <p:nvGraphicFramePr>
          <p:cNvPr id="5" name="Tabela 4">
            <a:extLst>
              <a:ext uri="{FF2B5EF4-FFF2-40B4-BE49-F238E27FC236}">
                <a16:creationId xmlns:a16="http://schemas.microsoft.com/office/drawing/2014/main" id="{DF0356CE-5C78-1003-28E4-851D2F013E58}"/>
              </a:ext>
            </a:extLst>
          </p:cNvPr>
          <p:cNvGraphicFramePr>
            <a:graphicFrameLocks noGrp="1"/>
          </p:cNvGraphicFramePr>
          <p:nvPr>
            <p:extLst>
              <p:ext uri="{D42A27DB-BD31-4B8C-83A1-F6EECF244321}">
                <p14:modId xmlns:p14="http://schemas.microsoft.com/office/powerpoint/2010/main" val="2321213116"/>
              </p:ext>
            </p:extLst>
          </p:nvPr>
        </p:nvGraphicFramePr>
        <p:xfrm>
          <a:off x="4339354" y="1534438"/>
          <a:ext cx="4133586" cy="507303"/>
        </p:xfrm>
        <a:graphic>
          <a:graphicData uri="http://schemas.openxmlformats.org/drawingml/2006/table">
            <a:tbl>
              <a:tblPr firstRow="1" firstCol="1" bandRow="1">
                <a:tableStyleId>{5C22544A-7EE6-4342-B048-85BDC9FD1C3A}</a:tableStyleId>
              </a:tblPr>
              <a:tblGrid>
                <a:gridCol w="1860114">
                  <a:extLst>
                    <a:ext uri="{9D8B030D-6E8A-4147-A177-3AD203B41FA5}">
                      <a16:colId xmlns:a16="http://schemas.microsoft.com/office/drawing/2014/main" val="1405136627"/>
                    </a:ext>
                  </a:extLst>
                </a:gridCol>
                <a:gridCol w="685800">
                  <a:extLst>
                    <a:ext uri="{9D8B030D-6E8A-4147-A177-3AD203B41FA5}">
                      <a16:colId xmlns:a16="http://schemas.microsoft.com/office/drawing/2014/main" val="3069526379"/>
                    </a:ext>
                  </a:extLst>
                </a:gridCol>
                <a:gridCol w="901872">
                  <a:extLst>
                    <a:ext uri="{9D8B030D-6E8A-4147-A177-3AD203B41FA5}">
                      <a16:colId xmlns:a16="http://schemas.microsoft.com/office/drawing/2014/main" val="710855862"/>
                    </a:ext>
                  </a:extLst>
                </a:gridCol>
                <a:gridCol w="685800">
                  <a:extLst>
                    <a:ext uri="{9D8B030D-6E8A-4147-A177-3AD203B41FA5}">
                      <a16:colId xmlns:a16="http://schemas.microsoft.com/office/drawing/2014/main" val="2672267308"/>
                    </a:ext>
                  </a:extLst>
                </a:gridCol>
              </a:tblGrid>
              <a:tr h="169101">
                <a:tc>
                  <a:txBody>
                    <a:bodyPr/>
                    <a:lstStyle/>
                    <a:p>
                      <a:pPr algn="ctr">
                        <a:buNone/>
                      </a:pPr>
                      <a:r>
                        <a:rPr lang="sl-SI" sz="1100" b="1">
                          <a:solidFill>
                            <a:srgbClr val="000000"/>
                          </a:solidFill>
                          <a:effectLst/>
                        </a:rPr>
                        <a:t>PEPIN VRT</a:t>
                      </a:r>
                      <a:endParaRPr lang="sl-SI" sz="1100">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tc>
                  <a:txBody>
                    <a:bodyPr/>
                    <a:lstStyle/>
                    <a:p>
                      <a:pPr algn="ctr">
                        <a:buNone/>
                      </a:pPr>
                      <a:r>
                        <a:rPr lang="sl-SI" sz="1100" b="1">
                          <a:solidFill>
                            <a:srgbClr val="000000"/>
                          </a:solidFill>
                          <a:effectLst/>
                        </a:rPr>
                        <a:t>2023</a:t>
                      </a:r>
                      <a:endParaRPr lang="sl-SI" sz="1100">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tc>
                  <a:txBody>
                    <a:bodyPr/>
                    <a:lstStyle/>
                    <a:p>
                      <a:pPr algn="ctr">
                        <a:buNone/>
                      </a:pPr>
                      <a:r>
                        <a:rPr lang="sl-SI" sz="1100" b="1">
                          <a:solidFill>
                            <a:srgbClr val="000000"/>
                          </a:solidFill>
                          <a:effectLst/>
                        </a:rPr>
                        <a:t>2024</a:t>
                      </a:r>
                      <a:endParaRPr lang="sl-SI" sz="1100">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tc>
                  <a:txBody>
                    <a:bodyPr/>
                    <a:lstStyle/>
                    <a:p>
                      <a:pPr algn="ctr">
                        <a:buNone/>
                      </a:pPr>
                      <a:r>
                        <a:rPr lang="sl-SI" sz="1100" b="1">
                          <a:solidFill>
                            <a:srgbClr val="000000"/>
                          </a:solidFill>
                          <a:effectLst/>
                        </a:rPr>
                        <a:t>Ind.</a:t>
                      </a:r>
                      <a:endParaRPr lang="sl-SI" sz="1100">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F2D0"/>
                    </a:solidFill>
                  </a:tcPr>
                </a:tc>
                <a:extLst>
                  <a:ext uri="{0D108BD9-81ED-4DB2-BD59-A6C34878D82A}">
                    <a16:rowId xmlns:a16="http://schemas.microsoft.com/office/drawing/2014/main" val="125538788"/>
                  </a:ext>
                </a:extLst>
              </a:tr>
              <a:tr h="169101">
                <a:tc>
                  <a:txBody>
                    <a:bodyPr/>
                    <a:lstStyle/>
                    <a:p>
                      <a:pPr>
                        <a:buNone/>
                      </a:pPr>
                      <a:r>
                        <a:rPr lang="sl-SI" sz="1100">
                          <a:solidFill>
                            <a:schemeClr val="tx1"/>
                          </a:solidFill>
                          <a:effectLst/>
                        </a:rPr>
                        <a:t>Ogled </a:t>
                      </a:r>
                      <a:r>
                        <a:rPr lang="sl-SI" sz="1100" err="1">
                          <a:solidFill>
                            <a:schemeClr val="tx1"/>
                          </a:solidFill>
                          <a:effectLst/>
                        </a:rPr>
                        <a:t>Pepinega</a:t>
                      </a:r>
                      <a:r>
                        <a:rPr lang="sl-SI" sz="1100">
                          <a:solidFill>
                            <a:schemeClr val="tx1"/>
                          </a:solidFill>
                          <a:effectLst/>
                        </a:rPr>
                        <a:t> vrta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sl-SI" sz="1100">
                          <a:effectLst/>
                        </a:rPr>
                        <a:t>99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sl-SI" sz="1100">
                          <a:effectLst/>
                        </a:rPr>
                        <a:t>201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sl-SI" sz="1100">
                          <a:effectLst/>
                        </a:rPr>
                        <a:t>203,0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11206946"/>
                  </a:ext>
                </a:extLst>
              </a:tr>
              <a:tr h="169101">
                <a:tc>
                  <a:txBody>
                    <a:bodyPr/>
                    <a:lstStyle/>
                    <a:p>
                      <a:pPr>
                        <a:buNone/>
                      </a:pPr>
                      <a:r>
                        <a:rPr lang="sl-SI" sz="1100">
                          <a:solidFill>
                            <a:schemeClr val="tx1"/>
                          </a:solidFill>
                          <a:effectLst/>
                        </a:rPr>
                        <a:t>Ogled PV in degustacija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sl-SI" sz="1100">
                          <a:effectLst/>
                        </a:rPr>
                        <a:t>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sl-SI" sz="1100">
                          <a:effectLst/>
                        </a:rPr>
                        <a:t>15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endParaRPr lang="sl-SI" sz="1100">
                        <a:effectLst/>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65633738"/>
                  </a:ext>
                </a:extLst>
              </a:tr>
            </a:tbl>
          </a:graphicData>
        </a:graphic>
      </p:graphicFrame>
    </p:spTree>
    <p:extLst>
      <p:ext uri="{BB962C8B-B14F-4D97-AF65-F5344CB8AC3E}">
        <p14:creationId xmlns:p14="http://schemas.microsoft.com/office/powerpoint/2010/main" val="304277703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BF628778-C7E8-91E4-A1FA-66E2EA280057}"/>
              </a:ext>
            </a:extLst>
          </p:cNvPr>
          <p:cNvSpPr>
            <a:spLocks noGrp="1"/>
          </p:cNvSpPr>
          <p:nvPr>
            <p:ph type="title"/>
          </p:nvPr>
        </p:nvSpPr>
        <p:spPr>
          <a:xfrm>
            <a:off x="182034" y="64008"/>
            <a:ext cx="10515600" cy="1325563"/>
          </a:xfrm>
        </p:spPr>
        <p:txBody>
          <a:bodyPr/>
          <a:lstStyle/>
          <a:p>
            <a:r>
              <a:rPr lang="sl-SI">
                <a:ea typeface="+mj-lt"/>
                <a:cs typeface="+mj-lt"/>
              </a:rPr>
              <a:t>1.4 Enota Sežana – vsebinsko poročilo</a:t>
            </a:r>
            <a:endParaRPr lang="sl-SI"/>
          </a:p>
        </p:txBody>
      </p:sp>
      <p:sp>
        <p:nvSpPr>
          <p:cNvPr id="3" name="Označba mesta vsebine 2">
            <a:extLst>
              <a:ext uri="{FF2B5EF4-FFF2-40B4-BE49-F238E27FC236}">
                <a16:creationId xmlns:a16="http://schemas.microsoft.com/office/drawing/2014/main" id="{456190E3-2776-1DAB-7844-24469C4F7A6B}"/>
              </a:ext>
            </a:extLst>
          </p:cNvPr>
          <p:cNvSpPr>
            <a:spLocks noGrp="1"/>
          </p:cNvSpPr>
          <p:nvPr>
            <p:ph idx="1"/>
          </p:nvPr>
        </p:nvSpPr>
        <p:spPr>
          <a:xfrm>
            <a:off x="86784" y="978852"/>
            <a:ext cx="11627536" cy="5605825"/>
          </a:xfrm>
        </p:spPr>
        <p:txBody>
          <a:bodyPr vert="horz" lIns="91440" tIns="45720" rIns="91440" bIns="45720" rtlCol="0" anchor="t">
            <a:noAutofit/>
          </a:bodyPr>
          <a:lstStyle/>
          <a:p>
            <a:pPr marL="342900" indent="-342900">
              <a:lnSpc>
                <a:spcPct val="114999"/>
              </a:lnSpc>
              <a:spcBef>
                <a:spcPts val="0"/>
              </a:spcBef>
              <a:buFont typeface="Symbol,Sans-Serif" panose="020B0604020202020204" pitchFamily="34" charset="0"/>
              <a:buChar char=""/>
            </a:pPr>
            <a:r>
              <a:rPr lang="sl-SI" sz="1800">
                <a:cs typeface="Arial"/>
              </a:rPr>
              <a:t>Kreiranje </a:t>
            </a:r>
            <a:r>
              <a:rPr lang="sl-SI" sz="1800" b="1">
                <a:solidFill>
                  <a:srgbClr val="FF6600"/>
                </a:solidFill>
              </a:rPr>
              <a:t>novega doživetja </a:t>
            </a:r>
            <a:r>
              <a:rPr lang="sl-SI" sz="1800">
                <a:cs typeface="Arial"/>
              </a:rPr>
              <a:t>Skrite zgodbe kraških vrtov: </a:t>
            </a:r>
            <a:r>
              <a:rPr lang="sl-SI" sz="1800" err="1">
                <a:cs typeface="Arial"/>
              </a:rPr>
              <a:t>Ferrarijev</a:t>
            </a:r>
            <a:r>
              <a:rPr lang="sl-SI" sz="1800">
                <a:cs typeface="Arial"/>
              </a:rPr>
              <a:t> in </a:t>
            </a:r>
            <a:r>
              <a:rPr lang="sl-SI" sz="1800" err="1">
                <a:cs typeface="Arial"/>
              </a:rPr>
              <a:t>Pepin</a:t>
            </a:r>
            <a:r>
              <a:rPr lang="sl-SI" sz="1800">
                <a:cs typeface="Arial"/>
              </a:rPr>
              <a:t> kraški vrt (začetna promocija v 8/24)</a:t>
            </a:r>
          </a:p>
          <a:p>
            <a:pPr marL="342900" indent="-342900">
              <a:lnSpc>
                <a:spcPct val="114999"/>
              </a:lnSpc>
              <a:spcBef>
                <a:spcPts val="0"/>
              </a:spcBef>
              <a:buFont typeface="Symbol,Sans-Serif" panose="020B0604020202020204" pitchFamily="34" charset="0"/>
              <a:buChar char=""/>
            </a:pPr>
            <a:r>
              <a:rPr lang="sl-SI" sz="1800">
                <a:cs typeface="Arial"/>
              </a:rPr>
              <a:t>Organizacija/</a:t>
            </a:r>
            <a:r>
              <a:rPr lang="sl-SI" sz="1800" err="1">
                <a:cs typeface="Arial"/>
              </a:rPr>
              <a:t>soorganizacija</a:t>
            </a:r>
            <a:r>
              <a:rPr lang="sl-SI" sz="1800">
                <a:cs typeface="Arial"/>
              </a:rPr>
              <a:t> </a:t>
            </a:r>
            <a:r>
              <a:rPr lang="sl-SI" sz="1800" b="1">
                <a:solidFill>
                  <a:srgbClr val="FF6600"/>
                </a:solidFill>
              </a:rPr>
              <a:t>prireditev</a:t>
            </a:r>
            <a:r>
              <a:rPr lang="sl-SI" sz="1800">
                <a:cs typeface="Arial"/>
              </a:rPr>
              <a:t>:</a:t>
            </a:r>
          </a:p>
          <a:p>
            <a:pPr marL="742950" lvl="1" indent="-285750">
              <a:lnSpc>
                <a:spcPct val="114999"/>
              </a:lnSpc>
              <a:spcBef>
                <a:spcPts val="0"/>
              </a:spcBef>
            </a:pPr>
            <a:r>
              <a:rPr lang="sl-SI" sz="1800">
                <a:cs typeface="Arial"/>
              </a:rPr>
              <a:t>Praznična Sežana z drsališčem, do 7.1.</a:t>
            </a:r>
          </a:p>
          <a:p>
            <a:pPr marL="742950" lvl="1" indent="-285750">
              <a:lnSpc>
                <a:spcPct val="114999"/>
              </a:lnSpc>
              <a:spcBef>
                <a:spcPts val="0"/>
              </a:spcBef>
            </a:pPr>
            <a:r>
              <a:rPr lang="sl-SI" sz="1800">
                <a:cs typeface="Arial"/>
              </a:rPr>
              <a:t>Otroško pustovanje Sežana, 13. 2.  (soorganizator)</a:t>
            </a:r>
            <a:endParaRPr lang="sl-SI" sz="1800"/>
          </a:p>
          <a:p>
            <a:pPr marL="742950" lvl="1" indent="-285750">
              <a:lnSpc>
                <a:spcPct val="114999"/>
              </a:lnSpc>
              <a:spcBef>
                <a:spcPts val="0"/>
              </a:spcBef>
            </a:pPr>
            <a:r>
              <a:rPr lang="sl-SI" sz="1800" b="1" err="1">
                <a:cs typeface="Arial"/>
              </a:rPr>
              <a:t>SeVejKiSeJej</a:t>
            </a:r>
            <a:r>
              <a:rPr lang="sl-SI" sz="1800" b="1">
                <a:cs typeface="Arial"/>
              </a:rPr>
              <a:t>- </a:t>
            </a:r>
            <a:r>
              <a:rPr lang="sl-SI" sz="1800" b="1" err="1">
                <a:cs typeface="Arial"/>
              </a:rPr>
              <a:t>food</a:t>
            </a:r>
            <a:r>
              <a:rPr lang="sl-SI" sz="1800" b="1">
                <a:cs typeface="Arial"/>
              </a:rPr>
              <a:t> </a:t>
            </a:r>
            <a:r>
              <a:rPr lang="sl-SI" sz="1800" b="1" err="1">
                <a:cs typeface="Arial"/>
              </a:rPr>
              <a:t>truck</a:t>
            </a:r>
            <a:r>
              <a:rPr lang="sl-SI" sz="1800" b="1">
                <a:cs typeface="Arial"/>
              </a:rPr>
              <a:t> festival </a:t>
            </a:r>
            <a:r>
              <a:rPr lang="sl-SI" sz="1800">
                <a:cs typeface="Arial"/>
              </a:rPr>
              <a:t>(sodelovanje s Kosovelovim domom Sežana, Zavodom ŠTIP in Občino Sežana), 17.5. (400 obiskovalcev), 21.6. (300 obiskovalcev), </a:t>
            </a:r>
          </a:p>
          <a:p>
            <a:pPr marL="742950" lvl="1" indent="-285750">
              <a:lnSpc>
                <a:spcPct val="114999"/>
              </a:lnSpc>
              <a:spcBef>
                <a:spcPts val="0"/>
              </a:spcBef>
            </a:pPr>
            <a:r>
              <a:rPr lang="sl-SI" sz="1800" b="1">
                <a:cs typeface="Arial"/>
              </a:rPr>
              <a:t>V osrčju dežele terana, </a:t>
            </a:r>
            <a:r>
              <a:rPr lang="sl-SI" sz="1800">
                <a:cs typeface="Arial"/>
              </a:rPr>
              <a:t>25.5. (400 obiskovalcev) v Tomaju</a:t>
            </a:r>
          </a:p>
          <a:p>
            <a:pPr marL="742950" lvl="1" indent="-285750">
              <a:lnSpc>
                <a:spcPct val="114999"/>
              </a:lnSpc>
              <a:spcBef>
                <a:spcPts val="0"/>
              </a:spcBef>
            </a:pPr>
            <a:r>
              <a:rPr lang="sl-SI" sz="1800">
                <a:cs typeface="Arial"/>
              </a:rPr>
              <a:t>Dobimo se na vrtovih: </a:t>
            </a:r>
            <a:r>
              <a:rPr lang="sl-SI" sz="1800" err="1">
                <a:cs typeface="Arial"/>
              </a:rPr>
              <a:t>Ferrarijev</a:t>
            </a:r>
            <a:r>
              <a:rPr lang="sl-SI" sz="1800">
                <a:cs typeface="Arial"/>
              </a:rPr>
              <a:t> vrt, </a:t>
            </a:r>
            <a:r>
              <a:rPr lang="sl-SI" sz="1800" err="1">
                <a:cs typeface="Arial"/>
              </a:rPr>
              <a:t>Pepin</a:t>
            </a:r>
            <a:r>
              <a:rPr lang="sl-SI" sz="1800">
                <a:cs typeface="Arial"/>
              </a:rPr>
              <a:t> kraški vrt in Botanični vrt Sežana (sodelovanje z Botaničnim vrtom Sežana), 1.6. (16 obiskovalcev; testna izvedba)</a:t>
            </a:r>
          </a:p>
          <a:p>
            <a:pPr marL="742950" lvl="1" indent="-285750">
              <a:lnSpc>
                <a:spcPct val="114999"/>
              </a:lnSpc>
              <a:spcBef>
                <a:spcPts val="0"/>
              </a:spcBef>
            </a:pPr>
            <a:r>
              <a:rPr lang="sl-SI" sz="1800" b="1">
                <a:cs typeface="Arial"/>
              </a:rPr>
              <a:t>Praznik občine Sežana, </a:t>
            </a:r>
            <a:r>
              <a:rPr lang="sl-SI" sz="1800">
                <a:cs typeface="Arial"/>
              </a:rPr>
              <a:t>23.8. in 24.8. (cca 4.000 obiskovalcev)</a:t>
            </a:r>
          </a:p>
          <a:p>
            <a:pPr marL="742950" lvl="1" indent="-285750">
              <a:lnSpc>
                <a:spcPct val="114999"/>
              </a:lnSpc>
              <a:spcBef>
                <a:spcPts val="0"/>
              </a:spcBef>
            </a:pPr>
            <a:r>
              <a:rPr lang="sl-SI" sz="1800" b="1">
                <a:cs typeface="Arial"/>
              </a:rPr>
              <a:t>Martinovanje na Krasu</a:t>
            </a:r>
            <a:r>
              <a:rPr lang="sl-SI" sz="1800" b="1"/>
              <a:t>, </a:t>
            </a:r>
            <a:r>
              <a:rPr lang="sl-SI" sz="1800">
                <a:cs typeface="Arial"/>
              </a:rPr>
              <a:t>od 2.11. do 11.11. (cca 5.000 obiskovalcev)</a:t>
            </a:r>
          </a:p>
          <a:p>
            <a:pPr marL="742950" lvl="1" indent="-285750">
              <a:lnSpc>
                <a:spcPct val="114999"/>
              </a:lnSpc>
              <a:spcBef>
                <a:spcPts val="0"/>
              </a:spcBef>
            </a:pPr>
            <a:r>
              <a:rPr lang="sl-SI" sz="1800" b="1">
                <a:cs typeface="Arial"/>
              </a:rPr>
              <a:t>Praznična Sežana</a:t>
            </a:r>
            <a:r>
              <a:rPr lang="sl-SI" sz="1800">
                <a:cs typeface="Arial"/>
              </a:rPr>
              <a:t>, od 2.12. 2024 do 5.1.2025 (</a:t>
            </a:r>
            <a:r>
              <a:rPr lang="sl-SI" sz="1800" err="1">
                <a:cs typeface="Arial"/>
              </a:rPr>
              <a:t>soorganizacija</a:t>
            </a:r>
            <a:r>
              <a:rPr lang="sl-SI" sz="1800">
                <a:cs typeface="Arial"/>
              </a:rPr>
              <a:t> z Občino Sežana, Zavodom ŠTIP in Botaničnim vrtom Sežana), (cca. 10.000 obiskovalcev)</a:t>
            </a:r>
          </a:p>
          <a:p>
            <a:r>
              <a:rPr lang="sl-SI" sz="1800">
                <a:effectLst/>
                <a:ea typeface="Aptos" panose="020B0004020202020204" pitchFamily="34" charset="0"/>
                <a:cs typeface="Aptos" panose="020B0004020202020204" pitchFamily="34" charset="0"/>
              </a:rPr>
              <a:t>Sodelovanje pri </a:t>
            </a:r>
            <a:r>
              <a:rPr lang="sl-SI" sz="1800" err="1">
                <a:effectLst/>
                <a:ea typeface="Aptos" panose="020B0004020202020204" pitchFamily="34" charset="0"/>
                <a:cs typeface="Aptos" panose="020B0004020202020204" pitchFamily="34" charset="0"/>
              </a:rPr>
              <a:t>destinacijskih</a:t>
            </a:r>
            <a:r>
              <a:rPr lang="sl-SI" sz="1800">
                <a:effectLst/>
                <a:ea typeface="Aptos" panose="020B0004020202020204" pitchFamily="34" charset="0"/>
                <a:cs typeface="Aptos" panose="020B0004020202020204" pitchFamily="34" charset="0"/>
              </a:rPr>
              <a:t> PR aktivnostih </a:t>
            </a:r>
            <a:r>
              <a:rPr lang="sl-SI" sz="1800">
                <a:highlight>
                  <a:srgbClr val="FFFFFF"/>
                </a:highlight>
                <a:cs typeface="Arial"/>
              </a:rPr>
              <a:t>(priprava sporočil za javnost 15) </a:t>
            </a:r>
            <a:r>
              <a:rPr lang="sl-SI" sz="1800">
                <a:effectLst/>
                <a:ea typeface="Aptos" panose="020B0004020202020204" pitchFamily="34" charset="0"/>
                <a:cs typeface="Aptos" panose="020B0004020202020204" pitchFamily="34" charset="0"/>
              </a:rPr>
              <a:t>in študijskih turah na območju občine (2</a:t>
            </a:r>
            <a:r>
              <a:rPr lang="sl-SI" sz="1800">
                <a:ea typeface="Aptos" panose="020B0004020202020204" pitchFamily="34" charset="0"/>
                <a:cs typeface="Aptos" panose="020B0004020202020204" pitchFamily="34" charset="0"/>
              </a:rPr>
              <a:t>), snemanja, javljanje v živo na Radio SI (21.5.)</a:t>
            </a:r>
            <a:endParaRPr lang="sl-SI" sz="1800">
              <a:cs typeface="Arial"/>
            </a:endParaRPr>
          </a:p>
          <a:p>
            <a:r>
              <a:rPr lang="sl-SI" sz="1800">
                <a:highlight>
                  <a:srgbClr val="FFFFFF"/>
                </a:highlight>
                <a:cs typeface="Arial"/>
              </a:rPr>
              <a:t>Dokončna ureditev (dodajanje, pregled vsebin in </a:t>
            </a:r>
            <a:r>
              <a:rPr lang="sl-SI" sz="1800">
                <a:cs typeface="Arial"/>
              </a:rPr>
              <a:t>fotografij) za tisk </a:t>
            </a:r>
            <a:r>
              <a:rPr lang="sl-SI" sz="1800" b="1">
                <a:solidFill>
                  <a:srgbClr val="FF6600"/>
                </a:solidFill>
                <a:cs typeface="Arial"/>
              </a:rPr>
              <a:t>brošure</a:t>
            </a:r>
            <a:r>
              <a:rPr lang="sl-SI" sz="1800">
                <a:cs typeface="Arial"/>
              </a:rPr>
              <a:t> za </a:t>
            </a:r>
            <a:r>
              <a:rPr lang="sl-SI" sz="1800">
                <a:highlight>
                  <a:srgbClr val="FFFFFF"/>
                </a:highlight>
                <a:cs typeface="Arial"/>
              </a:rPr>
              <a:t>občino Sežana </a:t>
            </a:r>
          </a:p>
          <a:p>
            <a:r>
              <a:rPr lang="sl-SI" sz="1800">
                <a:highlight>
                  <a:srgbClr val="FFFFFF"/>
                </a:highlight>
                <a:cs typeface="Arial"/>
              </a:rPr>
              <a:t>Zbir letnih in mesečnih prireditev (posredovanje seznama odboru za občinsko glasilo-Kraški obzornik, 4; TZ Brkini Kras Notranjska)</a:t>
            </a:r>
          </a:p>
          <a:p>
            <a:pPr marL="457200" indent="0">
              <a:lnSpc>
                <a:spcPct val="114999"/>
              </a:lnSpc>
              <a:spcAft>
                <a:spcPts val="800"/>
              </a:spcAft>
              <a:buNone/>
            </a:pPr>
            <a:endParaRPr lang="sl-SI" sz="1800">
              <a:cs typeface="Segoe UI"/>
            </a:endParaRPr>
          </a:p>
          <a:p>
            <a:endParaRPr lang="sl-SI" sz="1800"/>
          </a:p>
        </p:txBody>
      </p:sp>
    </p:spTree>
    <p:extLst>
      <p:ext uri="{BB962C8B-B14F-4D97-AF65-F5344CB8AC3E}">
        <p14:creationId xmlns:p14="http://schemas.microsoft.com/office/powerpoint/2010/main" val="328154213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386A0782-5C75-AA01-80AA-39A2E2C818BD}"/>
              </a:ext>
            </a:extLst>
          </p:cNvPr>
          <p:cNvSpPr>
            <a:spLocks noGrp="1"/>
          </p:cNvSpPr>
          <p:nvPr>
            <p:ph type="title"/>
          </p:nvPr>
        </p:nvSpPr>
        <p:spPr>
          <a:xfrm>
            <a:off x="346494" y="234790"/>
            <a:ext cx="10515600" cy="1363663"/>
          </a:xfrm>
        </p:spPr>
        <p:txBody>
          <a:bodyPr/>
          <a:lstStyle/>
          <a:p>
            <a:r>
              <a:rPr lang="sl-SI">
                <a:ea typeface="+mj-lt"/>
                <a:cs typeface="+mj-lt"/>
              </a:rPr>
              <a:t>1.4 Enota Sežana – vsebinsko poročilo</a:t>
            </a:r>
          </a:p>
          <a:p>
            <a:endParaRPr lang="sl-SI"/>
          </a:p>
        </p:txBody>
      </p:sp>
      <p:sp>
        <p:nvSpPr>
          <p:cNvPr id="3" name="Označba mesta vsebine 2">
            <a:extLst>
              <a:ext uri="{FF2B5EF4-FFF2-40B4-BE49-F238E27FC236}">
                <a16:creationId xmlns:a16="http://schemas.microsoft.com/office/drawing/2014/main" id="{1A549916-3F43-48B3-B152-2A80F47C783F}"/>
              </a:ext>
            </a:extLst>
          </p:cNvPr>
          <p:cNvSpPr>
            <a:spLocks noGrp="1"/>
          </p:cNvSpPr>
          <p:nvPr>
            <p:ph idx="1"/>
          </p:nvPr>
        </p:nvSpPr>
        <p:spPr>
          <a:xfrm>
            <a:off x="346493" y="1208573"/>
            <a:ext cx="11397831" cy="5277952"/>
          </a:xfrm>
        </p:spPr>
        <p:txBody>
          <a:bodyPr vert="horz" lIns="91440" tIns="45720" rIns="91440" bIns="45720" rtlCol="0" anchor="t">
            <a:normAutofit/>
          </a:bodyPr>
          <a:lstStyle/>
          <a:p>
            <a:r>
              <a:rPr lang="sl-SI" sz="1800" b="1">
                <a:highlight>
                  <a:srgbClr val="FFFFFF"/>
                </a:highlight>
              </a:rPr>
              <a:t>Vzpostavitev delovanja </a:t>
            </a:r>
            <a:r>
              <a:rPr lang="sl-SI" sz="1800" b="1" err="1">
                <a:highlight>
                  <a:srgbClr val="FFFFFF"/>
                </a:highlight>
              </a:rPr>
              <a:t>TICa</a:t>
            </a:r>
            <a:r>
              <a:rPr lang="sl-SI" sz="1800" b="1">
                <a:highlight>
                  <a:srgbClr val="FFFFFF"/>
                </a:highlight>
              </a:rPr>
              <a:t> in trgovine v Kobilarni Lipica (22.6.-29.9.)</a:t>
            </a:r>
            <a:endParaRPr lang="sl-SI" b="1"/>
          </a:p>
          <a:p>
            <a:r>
              <a:rPr lang="sl-SI" sz="1800">
                <a:highlight>
                  <a:srgbClr val="FFFFFF"/>
                </a:highlight>
                <a:ea typeface="+mn-lt"/>
                <a:cs typeface="+mn-lt"/>
              </a:rPr>
              <a:t>Projekti: Zelena shema (</a:t>
            </a:r>
            <a:r>
              <a:rPr lang="sl-SI" sz="1800">
                <a:highlight>
                  <a:srgbClr val="FFFFFF"/>
                </a:highlight>
                <a:latin typeface="Aptos Display"/>
                <a:ea typeface="+mn-lt"/>
                <a:cs typeface="+mn-lt"/>
              </a:rPr>
              <a:t>sodelovanje z zelenim koordinatorjem, izpolnjevanje kazalnikov za presojo, udeležba na delavnici, objave na spletni strani)</a:t>
            </a:r>
          </a:p>
          <a:p>
            <a:r>
              <a:rPr lang="sl-SI" sz="1800" kern="100">
                <a:effectLst/>
                <a:latin typeface="Aptos"/>
                <a:ea typeface="Aptos" panose="020B0004020202020204" pitchFamily="34" charset="0"/>
                <a:cs typeface="Symbol" panose="05050102010706020507" pitchFamily="18" charset="2"/>
              </a:rPr>
              <a:t>Trajnostno ozaveščanje obiskovalcev</a:t>
            </a:r>
            <a:r>
              <a:rPr lang="en-US" sz="1800" kern="100">
                <a:effectLst/>
                <a:latin typeface="Arial"/>
                <a:ea typeface="Aptos" panose="020B0004020202020204" pitchFamily="34" charset="0"/>
                <a:cs typeface="Symbol" panose="05050102010706020507" pitchFamily="18" charset="2"/>
              </a:rPr>
              <a:t>​</a:t>
            </a:r>
            <a:endParaRPr lang="sl-SI" sz="1800">
              <a:highlight>
                <a:srgbClr val="FFFFFF"/>
              </a:highlight>
              <a:latin typeface="Arial"/>
              <a:ea typeface="+mn-lt"/>
              <a:cs typeface="+mn-lt"/>
            </a:endParaRPr>
          </a:p>
          <a:p>
            <a:r>
              <a:rPr lang="sl-SI" sz="1800">
                <a:highlight>
                  <a:srgbClr val="FFFFFF"/>
                </a:highlight>
                <a:ea typeface="+mn-lt"/>
                <a:cs typeface="+mn-lt"/>
              </a:rPr>
              <a:t>Upravljanje s kolesarsko mrežo Kras Brkini </a:t>
            </a:r>
            <a:r>
              <a:rPr lang="sl-SI" sz="1800" err="1">
                <a:highlight>
                  <a:srgbClr val="FFFFFF"/>
                </a:highlight>
                <a:ea typeface="+mn-lt"/>
                <a:cs typeface="+mn-lt"/>
              </a:rPr>
              <a:t>bikes</a:t>
            </a:r>
            <a:r>
              <a:rPr lang="sl-SI" sz="1800">
                <a:highlight>
                  <a:srgbClr val="FFFFFF"/>
                </a:highlight>
                <a:ea typeface="+mn-lt"/>
                <a:cs typeface="+mn-lt"/>
              </a:rPr>
              <a:t> in izposoja dveh e-koles v Dutovljah</a:t>
            </a:r>
          </a:p>
          <a:p>
            <a:r>
              <a:rPr lang="sl-SI" sz="1800" b="1">
                <a:highlight>
                  <a:srgbClr val="FFFFFF"/>
                </a:highlight>
              </a:rPr>
              <a:t>Priprava vsebin za 3D maketo </a:t>
            </a:r>
            <a:r>
              <a:rPr lang="sl-SI" sz="1800">
                <a:highlight>
                  <a:srgbClr val="FFFFFF"/>
                </a:highlight>
              </a:rPr>
              <a:t>– nov TIC Sežana</a:t>
            </a:r>
          </a:p>
          <a:p>
            <a:r>
              <a:rPr lang="sl-SI" sz="1800" b="1">
                <a:highlight>
                  <a:srgbClr val="FFFFFF"/>
                </a:highlight>
              </a:rPr>
              <a:t>Odprtje novega </a:t>
            </a:r>
            <a:r>
              <a:rPr lang="sl-SI" sz="1800" b="1" err="1">
                <a:highlight>
                  <a:srgbClr val="FFFFFF"/>
                </a:highlight>
              </a:rPr>
              <a:t>TICa</a:t>
            </a:r>
            <a:r>
              <a:rPr lang="sl-SI" sz="1800" b="1">
                <a:highlight>
                  <a:srgbClr val="FFFFFF"/>
                </a:highlight>
              </a:rPr>
              <a:t> v Sežani </a:t>
            </a:r>
            <a:r>
              <a:rPr lang="sl-SI" sz="1800">
                <a:highlight>
                  <a:srgbClr val="FFFFFF"/>
                </a:highlight>
              </a:rPr>
              <a:t>(priprava dokumentacije, vzpostavitev delovanja trgovine)</a:t>
            </a:r>
          </a:p>
          <a:p>
            <a:r>
              <a:rPr lang="sl-SI" sz="1800">
                <a:highlight>
                  <a:srgbClr val="FFFFFF"/>
                </a:highlight>
              </a:rPr>
              <a:t>Udeležba na izobraževanju za Varne točke</a:t>
            </a:r>
          </a:p>
          <a:p>
            <a:r>
              <a:rPr lang="sl-SI" sz="1800" kern="100">
                <a:effectLst/>
                <a:latin typeface="Aptos"/>
                <a:ea typeface="Aptos" panose="020B0004020202020204" pitchFamily="34" charset="0"/>
                <a:cs typeface="Symbol" panose="05050102010706020507" pitchFamily="18" charset="2"/>
              </a:rPr>
              <a:t>Vodenje statistik obiska</a:t>
            </a:r>
            <a:r>
              <a:rPr lang="it-IT" sz="1800" kern="100">
                <a:effectLst/>
                <a:latin typeface="Arial"/>
                <a:ea typeface="Aptos" panose="020B0004020202020204" pitchFamily="34" charset="0"/>
                <a:cs typeface="Symbol" panose="05050102010706020507" pitchFamily="18" charset="2"/>
              </a:rPr>
              <a:t>​​</a:t>
            </a:r>
            <a:r>
              <a:rPr lang="sl-SI" sz="1800" kern="100">
                <a:effectLst/>
                <a:latin typeface="Arial"/>
                <a:ea typeface="Aptos" panose="020B0004020202020204" pitchFamily="34" charset="0"/>
                <a:cs typeface="Symbol" panose="05050102010706020507" pitchFamily="18" charset="2"/>
              </a:rPr>
              <a:t>​​</a:t>
            </a:r>
            <a:endParaRPr lang="sl-SI" sz="1800" kern="100">
              <a:latin typeface="Arial"/>
              <a:ea typeface="Aptos" panose="020B0004020202020204" pitchFamily="34" charset="0"/>
              <a:cs typeface="Symbol" panose="05050102010706020507" pitchFamily="18" charset="2"/>
            </a:endParaRPr>
          </a:p>
          <a:p>
            <a:r>
              <a:rPr lang="sl-SI" sz="1800" kern="100">
                <a:latin typeface="Aptos"/>
                <a:cs typeface="Arial"/>
              </a:rPr>
              <a:t>Udeležba na koordinacijskih sestankih za Kosovelovo leto ter sestankih za področje turizma na Občini Sežana</a:t>
            </a:r>
          </a:p>
          <a:p>
            <a:r>
              <a:rPr lang="sl-SI" sz="1800">
                <a:highlight>
                  <a:srgbClr val="FFFFFF"/>
                </a:highlight>
                <a:cs typeface="Arial"/>
              </a:rPr>
              <a:t>Pomoč dijakom (maturitetne, seminarske naloge), študentom, 2 opravljeni praksi (junij, avgust)</a:t>
            </a:r>
          </a:p>
          <a:p>
            <a:r>
              <a:rPr lang="sl-SI" sz="1800">
                <a:highlight>
                  <a:srgbClr val="FFFFFF"/>
                </a:highlight>
                <a:cs typeface="Arial"/>
              </a:rPr>
              <a:t>Skrb za študentsko delo na 4ih enotah (dodeljevanje dnevnih nalog, opravil, plačil, koordinacija) </a:t>
            </a:r>
            <a:endParaRPr lang="en-US" sz="1800">
              <a:cs typeface="Arial"/>
            </a:endParaRPr>
          </a:p>
          <a:p>
            <a:pPr marL="0" indent="0">
              <a:buNone/>
            </a:pPr>
            <a:endParaRPr lang="sl-SI" sz="1800" kern="100">
              <a:effectLst/>
              <a:latin typeface="Arial"/>
              <a:ea typeface="Aptos" panose="020B0004020202020204" pitchFamily="34" charset="0"/>
              <a:cs typeface="Symbol" panose="05050102010706020507" pitchFamily="18" charset="2"/>
            </a:endParaRPr>
          </a:p>
          <a:p>
            <a:endParaRPr lang="sl-SI" sz="1800">
              <a:highlight>
                <a:srgbClr val="FFFFFF"/>
              </a:highlight>
            </a:endParaRPr>
          </a:p>
          <a:p>
            <a:endParaRPr lang="sl-SI" sz="1800">
              <a:highlight>
                <a:srgbClr val="FFFFFF"/>
              </a:highlight>
            </a:endParaRPr>
          </a:p>
          <a:p>
            <a:endParaRPr lang="sl-SI" sz="1800">
              <a:highlight>
                <a:srgbClr val="FFFFFF"/>
              </a:highlight>
            </a:endParaRPr>
          </a:p>
          <a:p>
            <a:endParaRPr lang="sl-SI" sz="1800">
              <a:highlight>
                <a:srgbClr val="FFFFFF"/>
              </a:highlight>
            </a:endParaRPr>
          </a:p>
          <a:p>
            <a:endParaRPr lang="sl-SI" sz="1800">
              <a:highlight>
                <a:srgbClr val="FFFFFF"/>
              </a:highlight>
            </a:endParaRPr>
          </a:p>
          <a:p>
            <a:endParaRPr lang="sl-SI" sz="1800">
              <a:highlight>
                <a:srgbClr val="FFFFFF"/>
              </a:highlight>
            </a:endParaRPr>
          </a:p>
          <a:p>
            <a:endParaRPr lang="sl-SI" sz="1300">
              <a:highlight>
                <a:srgbClr val="FFFFFF"/>
              </a:highlight>
            </a:endParaRPr>
          </a:p>
          <a:p>
            <a:endParaRPr lang="sl-SI" sz="1300">
              <a:highlight>
                <a:srgbClr val="FFFFFF"/>
              </a:highlight>
            </a:endParaRPr>
          </a:p>
          <a:p>
            <a:endParaRPr lang="sl-SI" sz="1800">
              <a:highlight>
                <a:srgbClr val="FFFFFF"/>
              </a:highlight>
            </a:endParaRPr>
          </a:p>
          <a:p>
            <a:endParaRPr lang="sl-SI" sz="1800">
              <a:highlight>
                <a:srgbClr val="FFFFFF"/>
              </a:highlight>
            </a:endParaRPr>
          </a:p>
          <a:p>
            <a:endParaRPr lang="sl-SI" sz="1800">
              <a:highlight>
                <a:srgbClr val="FFFFFF"/>
              </a:highlight>
            </a:endParaRPr>
          </a:p>
        </p:txBody>
      </p:sp>
    </p:spTree>
    <p:extLst>
      <p:ext uri="{BB962C8B-B14F-4D97-AF65-F5344CB8AC3E}">
        <p14:creationId xmlns:p14="http://schemas.microsoft.com/office/powerpoint/2010/main" val="78026593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0B3457C-083D-6894-16E4-E13A145BBF11}"/>
              </a:ext>
            </a:extLst>
          </p:cNvPr>
          <p:cNvSpPr>
            <a:spLocks noGrp="1"/>
          </p:cNvSpPr>
          <p:nvPr>
            <p:ph type="title"/>
          </p:nvPr>
        </p:nvSpPr>
        <p:spPr>
          <a:xfrm>
            <a:off x="838200" y="365125"/>
            <a:ext cx="9033387" cy="1325563"/>
          </a:xfrm>
        </p:spPr>
        <p:txBody>
          <a:bodyPr/>
          <a:lstStyle/>
          <a:p>
            <a:r>
              <a:rPr lang="sl-SI"/>
              <a:t>1.5 Enota Hrpelje-Kozina </a:t>
            </a:r>
            <a:br>
              <a:rPr lang="sl-SI"/>
            </a:br>
            <a:r>
              <a:rPr lang="sl-SI"/>
              <a:t>– vsebinsko poročilo</a:t>
            </a:r>
          </a:p>
        </p:txBody>
      </p:sp>
      <p:sp>
        <p:nvSpPr>
          <p:cNvPr id="3" name="Označba mesta vsebine 2">
            <a:extLst>
              <a:ext uri="{FF2B5EF4-FFF2-40B4-BE49-F238E27FC236}">
                <a16:creationId xmlns:a16="http://schemas.microsoft.com/office/drawing/2014/main" id="{C536E2E3-5FA4-43E4-40A3-C539A6DFBA2B}"/>
              </a:ext>
            </a:extLst>
          </p:cNvPr>
          <p:cNvSpPr>
            <a:spLocks noGrp="1"/>
          </p:cNvSpPr>
          <p:nvPr>
            <p:ph idx="1"/>
          </p:nvPr>
        </p:nvSpPr>
        <p:spPr>
          <a:xfrm>
            <a:off x="703110" y="1764394"/>
            <a:ext cx="10515600" cy="4351338"/>
          </a:xfrm>
        </p:spPr>
        <p:txBody>
          <a:bodyPr>
            <a:noAutofit/>
          </a:bodyPr>
          <a:lstStyle/>
          <a:p>
            <a:pPr marL="0" indent="0">
              <a:spcBef>
                <a:spcPts val="0"/>
              </a:spcBef>
              <a:buNone/>
            </a:pPr>
            <a:r>
              <a:rPr lang="sl-SI" sz="2000">
                <a:effectLst/>
                <a:latin typeface="Aptos (Telo)"/>
                <a:ea typeface="Times New Roman" panose="02020603050405020304" pitchFamily="18" charset="0"/>
              </a:rPr>
              <a:t>Enota Hrpelje - Kozina je sestavljena iz naslednjih vsebinskih sklopov: </a:t>
            </a:r>
          </a:p>
          <a:p>
            <a:pPr marL="457200" lvl="0" indent="-457200">
              <a:spcBef>
                <a:spcPts val="0"/>
              </a:spcBef>
              <a:buFont typeface="+mj-lt"/>
              <a:buAutoNum type="arabicPeriod"/>
            </a:pPr>
            <a:r>
              <a:rPr lang="sl-SI" sz="2000">
                <a:effectLst/>
                <a:latin typeface="Aptos (Telo)"/>
                <a:ea typeface="Times New Roman" panose="02020603050405020304" pitchFamily="18" charset="0"/>
              </a:rPr>
              <a:t>Mitski park Rodik (razstava Mitske in druge resničnosti + </a:t>
            </a:r>
            <a:r>
              <a:rPr lang="sl-SI" sz="2000" err="1">
                <a:effectLst/>
                <a:latin typeface="Aptos (Telo)"/>
                <a:ea typeface="Times New Roman" panose="02020603050405020304" pitchFamily="18" charset="0"/>
              </a:rPr>
              <a:t>Lintverjeva</a:t>
            </a:r>
            <a:r>
              <a:rPr lang="sl-SI" sz="2000">
                <a:effectLst/>
                <a:latin typeface="Aptos (Telo)"/>
                <a:ea typeface="Times New Roman" panose="02020603050405020304" pitchFamily="18" charset="0"/>
              </a:rPr>
              <a:t> in Babina pot)</a:t>
            </a:r>
          </a:p>
          <a:p>
            <a:pPr marL="457200" lvl="0" indent="-457200">
              <a:spcBef>
                <a:spcPts val="0"/>
              </a:spcBef>
              <a:buFont typeface="+mj-lt"/>
              <a:buAutoNum type="arabicPeriod"/>
            </a:pPr>
            <a:r>
              <a:rPr lang="sl-SI" sz="2000">
                <a:effectLst/>
                <a:latin typeface="Aptos (Telo)"/>
                <a:ea typeface="Times New Roman" panose="02020603050405020304" pitchFamily="18" charset="0"/>
              </a:rPr>
              <a:t>Center za obiskovalce Mitski park (Turistično informacijski center)</a:t>
            </a:r>
          </a:p>
          <a:p>
            <a:pPr marL="457200" lvl="0" indent="-457200">
              <a:spcBef>
                <a:spcPts val="0"/>
              </a:spcBef>
              <a:buFont typeface="+mj-lt"/>
              <a:buAutoNum type="arabicPeriod"/>
            </a:pPr>
            <a:r>
              <a:rPr lang="sl-SI" sz="2000">
                <a:latin typeface="Aptos (Telo)"/>
                <a:ea typeface="Times New Roman" panose="02020603050405020304" pitchFamily="18" charset="0"/>
              </a:rPr>
              <a:t>P</a:t>
            </a:r>
            <a:r>
              <a:rPr lang="sl-SI" sz="2000">
                <a:effectLst/>
                <a:latin typeface="Aptos (Telo)"/>
                <a:ea typeface="Times New Roman" panose="02020603050405020304" pitchFamily="18" charset="0"/>
              </a:rPr>
              <a:t>rireditve</a:t>
            </a:r>
          </a:p>
          <a:p>
            <a:pPr marL="457200" lvl="0" indent="-457200">
              <a:spcBef>
                <a:spcPts val="0"/>
              </a:spcBef>
              <a:buFont typeface="+mj-lt"/>
              <a:buAutoNum type="arabicPeriod"/>
            </a:pPr>
            <a:r>
              <a:rPr lang="sl-SI" sz="2000">
                <a:latin typeface="Aptos (Telo)"/>
                <a:ea typeface="Times New Roman" panose="02020603050405020304" pitchFamily="18" charset="0"/>
              </a:rPr>
              <a:t>U</a:t>
            </a:r>
            <a:r>
              <a:rPr lang="sl-SI" sz="2000">
                <a:effectLst/>
                <a:latin typeface="Aptos (Telo)"/>
                <a:ea typeface="Times New Roman" panose="02020603050405020304" pitchFamily="18" charset="0"/>
              </a:rPr>
              <a:t>pravljanje z objekti</a:t>
            </a:r>
          </a:p>
          <a:p>
            <a:pPr marL="457200" lvl="0" indent="-457200">
              <a:spcBef>
                <a:spcPts val="0"/>
              </a:spcBef>
              <a:buFont typeface="+mj-lt"/>
              <a:buAutoNum type="arabicPeriod"/>
            </a:pPr>
            <a:r>
              <a:rPr lang="sl-SI" sz="2000">
                <a:latin typeface="Aptos (Telo)"/>
                <a:ea typeface="Times New Roman" panose="02020603050405020304" pitchFamily="18" charset="0"/>
              </a:rPr>
              <a:t>P</a:t>
            </a:r>
            <a:r>
              <a:rPr lang="sl-SI" sz="2000">
                <a:effectLst/>
                <a:latin typeface="Aptos (Telo)"/>
                <a:ea typeface="Times New Roman" panose="02020603050405020304" pitchFamily="18" charset="0"/>
              </a:rPr>
              <a:t>romocija</a:t>
            </a:r>
          </a:p>
          <a:p>
            <a:pPr marL="457200" lvl="0" indent="-457200">
              <a:spcBef>
                <a:spcPts val="0"/>
              </a:spcBef>
              <a:buFont typeface="+mj-lt"/>
              <a:buAutoNum type="arabicPeriod"/>
            </a:pPr>
            <a:r>
              <a:rPr lang="sl-SI" sz="2000">
                <a:latin typeface="Aptos (Telo)"/>
                <a:ea typeface="Times New Roman" panose="02020603050405020304" pitchFamily="18" charset="0"/>
              </a:rPr>
              <a:t>P</a:t>
            </a:r>
            <a:r>
              <a:rPr lang="sl-SI" sz="2000">
                <a:effectLst/>
                <a:latin typeface="Aptos (Telo)"/>
                <a:ea typeface="Times New Roman" panose="02020603050405020304" pitchFamily="18" charset="0"/>
              </a:rPr>
              <a:t>rojekti</a:t>
            </a:r>
          </a:p>
          <a:p>
            <a:pPr marL="0" indent="0">
              <a:spcBef>
                <a:spcPts val="0"/>
              </a:spcBef>
              <a:buNone/>
            </a:pPr>
            <a:endParaRPr lang="sl-SI" sz="2000" b="1">
              <a:solidFill>
                <a:srgbClr val="2F5496"/>
              </a:solidFill>
              <a:effectLst/>
              <a:latin typeface="Aptos (Telo)"/>
              <a:ea typeface="Times New Roman" panose="02020603050405020304" pitchFamily="18" charset="0"/>
              <a:cs typeface="Times New Roman" panose="02020603050405020304" pitchFamily="18" charset="0"/>
            </a:endParaRPr>
          </a:p>
          <a:p>
            <a:pPr marL="0" indent="0">
              <a:spcBef>
                <a:spcPts val="0"/>
              </a:spcBef>
              <a:buNone/>
            </a:pPr>
            <a:r>
              <a:rPr lang="sl-SI" sz="2000" b="1">
                <a:latin typeface="Aptos (Telo)"/>
              </a:rPr>
              <a:t>MITSKI PARK RODIK (razstava Mitske in druge resničnosti ter obe poti)</a:t>
            </a:r>
          </a:p>
          <a:p>
            <a:pPr marL="0" indent="0">
              <a:spcBef>
                <a:spcPts val="0"/>
              </a:spcBef>
              <a:buNone/>
            </a:pPr>
            <a:r>
              <a:rPr lang="sl-SI" sz="2000">
                <a:latin typeface="Aptos (Telo)"/>
              </a:rPr>
              <a:t>Razstava Mitske in druge resničnosti ter </a:t>
            </a:r>
            <a:r>
              <a:rPr lang="sl-SI" sz="2000" err="1">
                <a:latin typeface="Aptos (Telo)"/>
              </a:rPr>
              <a:t>Lintverjeva</a:t>
            </a:r>
            <a:r>
              <a:rPr lang="sl-SI" sz="2000">
                <a:latin typeface="Aptos (Telo)"/>
              </a:rPr>
              <a:t> in Babina pot skupaj tvorijo celoto Mitskega parka. Center za obiskovalce je odprt vse dni v letu, v njem pa spodaj navedene aktivnosti opravlja ena zaposlena oseba in občasna delovna sila, študentke in upokojenka.</a:t>
            </a:r>
          </a:p>
          <a:p>
            <a:pPr marL="0" indent="0">
              <a:spcBef>
                <a:spcPts val="0"/>
              </a:spcBef>
              <a:buNone/>
            </a:pPr>
            <a:endParaRPr lang="sl-SI" sz="2000">
              <a:latin typeface="Aptos (Telo)"/>
            </a:endParaRPr>
          </a:p>
        </p:txBody>
      </p:sp>
    </p:spTree>
    <p:extLst>
      <p:ext uri="{BB962C8B-B14F-4D97-AF65-F5344CB8AC3E}">
        <p14:creationId xmlns:p14="http://schemas.microsoft.com/office/powerpoint/2010/main" val="111794819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0B3457C-083D-6894-16E4-E13A145BBF11}"/>
              </a:ext>
            </a:extLst>
          </p:cNvPr>
          <p:cNvSpPr>
            <a:spLocks noGrp="1"/>
          </p:cNvSpPr>
          <p:nvPr>
            <p:ph type="title"/>
          </p:nvPr>
        </p:nvSpPr>
        <p:spPr>
          <a:xfrm>
            <a:off x="838200" y="365125"/>
            <a:ext cx="9033387" cy="1325563"/>
          </a:xfrm>
        </p:spPr>
        <p:txBody>
          <a:bodyPr/>
          <a:lstStyle/>
          <a:p>
            <a:r>
              <a:rPr lang="sl-SI"/>
              <a:t>1.5 Enota Hrpelje-Kozina </a:t>
            </a:r>
            <a:br>
              <a:rPr lang="sl-SI"/>
            </a:br>
            <a:r>
              <a:rPr lang="sl-SI"/>
              <a:t>– vsebinsko poročilo</a:t>
            </a:r>
          </a:p>
        </p:txBody>
      </p:sp>
      <p:sp>
        <p:nvSpPr>
          <p:cNvPr id="3" name="Označba mesta vsebine 2">
            <a:extLst>
              <a:ext uri="{FF2B5EF4-FFF2-40B4-BE49-F238E27FC236}">
                <a16:creationId xmlns:a16="http://schemas.microsoft.com/office/drawing/2014/main" id="{C536E2E3-5FA4-43E4-40A3-C539A6DFBA2B}"/>
              </a:ext>
            </a:extLst>
          </p:cNvPr>
          <p:cNvSpPr>
            <a:spLocks noGrp="1"/>
          </p:cNvSpPr>
          <p:nvPr>
            <p:ph idx="1"/>
          </p:nvPr>
        </p:nvSpPr>
        <p:spPr>
          <a:xfrm>
            <a:off x="703110" y="1764394"/>
            <a:ext cx="11223847" cy="4884884"/>
          </a:xfrm>
        </p:spPr>
        <p:txBody>
          <a:bodyPr>
            <a:noAutofit/>
          </a:bodyPr>
          <a:lstStyle/>
          <a:p>
            <a:pPr marL="0" indent="0">
              <a:spcBef>
                <a:spcPts val="0"/>
              </a:spcBef>
              <a:buNone/>
            </a:pPr>
            <a:r>
              <a:rPr lang="sl-SI" sz="2000" b="1">
                <a:solidFill>
                  <a:srgbClr val="FF6600"/>
                </a:solidFill>
                <a:effectLst/>
                <a:latin typeface="Aptos (Telo)"/>
                <a:ea typeface="Times New Roman" panose="02020603050405020304" pitchFamily="18" charset="0"/>
              </a:rPr>
              <a:t>1.5.1. MITSKI PARK RODIK</a:t>
            </a:r>
            <a:endParaRPr lang="sl-SI" sz="2000" b="1">
              <a:solidFill>
                <a:srgbClr val="FF6600"/>
              </a:solidFill>
              <a:latin typeface="Aptos (Telo)"/>
            </a:endParaRPr>
          </a:p>
          <a:p>
            <a:pPr>
              <a:spcBef>
                <a:spcPts val="0"/>
              </a:spcBef>
            </a:pPr>
            <a:endParaRPr lang="sl-SI" sz="2000">
              <a:latin typeface="Aptos (Telo)"/>
            </a:endParaRPr>
          </a:p>
          <a:p>
            <a:pPr>
              <a:spcBef>
                <a:spcPts val="0"/>
              </a:spcBef>
            </a:pPr>
            <a:r>
              <a:rPr lang="sl-SI" sz="1800">
                <a:latin typeface="Aptos (Telo)"/>
              </a:rPr>
              <a:t>Prenos pripovednega izročila skozi strokovno voden </a:t>
            </a:r>
            <a:r>
              <a:rPr lang="sl-SI" sz="1800" b="1">
                <a:solidFill>
                  <a:srgbClr val="FF6600"/>
                </a:solidFill>
                <a:latin typeface="Aptos (Telo)"/>
              </a:rPr>
              <a:t>ogled razstave </a:t>
            </a:r>
            <a:r>
              <a:rPr lang="sl-SI" sz="1800">
                <a:latin typeface="Aptos (Telo)"/>
              </a:rPr>
              <a:t>Mitske in druge resničnosti (center, 192 obiskovalcev razstave); </a:t>
            </a:r>
          </a:p>
          <a:p>
            <a:pPr>
              <a:spcBef>
                <a:spcPts val="0"/>
              </a:spcBef>
            </a:pPr>
            <a:r>
              <a:rPr lang="sl-SI" sz="1800" b="1">
                <a:solidFill>
                  <a:srgbClr val="FF6600"/>
                </a:solidFill>
                <a:latin typeface="Aptos (Telo)"/>
              </a:rPr>
              <a:t>Predstavitev Mitskega parka </a:t>
            </a:r>
            <a:r>
              <a:rPr lang="sl-SI" sz="1800">
                <a:latin typeface="Aptos (Telo)"/>
              </a:rPr>
              <a:t>na raznih simpozijih, tematskih dogodkih, ipd.:</a:t>
            </a:r>
          </a:p>
          <a:p>
            <a:pPr marL="800100" lvl="1" indent="-342900">
              <a:spcBef>
                <a:spcPts val="0"/>
              </a:spcBef>
              <a:buFont typeface="Times New Roman" panose="02020603050405020304" pitchFamily="18" charset="0"/>
              <a:buChar char="-"/>
            </a:pPr>
            <a:r>
              <a:rPr lang="sl-SI" sz="1800">
                <a:latin typeface="Aptos (Telo)"/>
              </a:rPr>
              <a:t>Vodenje udeležencev mednarodne konference Interpret </a:t>
            </a:r>
            <a:r>
              <a:rPr lang="sl-SI" sz="1800" err="1">
                <a:latin typeface="Aptos (Telo)"/>
              </a:rPr>
              <a:t>Europe</a:t>
            </a:r>
            <a:r>
              <a:rPr lang="sl-SI" sz="1800">
                <a:latin typeface="Aptos (Telo)"/>
              </a:rPr>
              <a:t> po Mitskem parku (3/2024)</a:t>
            </a:r>
          </a:p>
          <a:p>
            <a:pPr marL="800100" lvl="1" indent="-342900">
              <a:spcBef>
                <a:spcPts val="0"/>
              </a:spcBef>
              <a:buFont typeface="Times New Roman" panose="02020603050405020304" pitchFamily="18" charset="0"/>
              <a:buChar char="-"/>
            </a:pPr>
            <a:r>
              <a:rPr lang="sl-SI" sz="1800">
                <a:latin typeface="Aptos (Telo)"/>
              </a:rPr>
              <a:t>Predstavitev pripovednega izročila na Kulturnem bazarju Ljubljana (3/2024)</a:t>
            </a:r>
          </a:p>
          <a:p>
            <a:pPr marL="800100" lvl="1" indent="-342900">
              <a:spcBef>
                <a:spcPts val="0"/>
              </a:spcBef>
              <a:buFont typeface="Times New Roman" panose="02020603050405020304" pitchFamily="18" charset="0"/>
              <a:buChar char="-"/>
            </a:pPr>
            <a:r>
              <a:rPr lang="sl-SI" sz="1800">
                <a:latin typeface="Aptos (Telo)"/>
              </a:rPr>
              <a:t>Čezmejna borza ponudnikov v Ilirski Bistrici (3/2024)</a:t>
            </a:r>
          </a:p>
          <a:p>
            <a:pPr marL="800100" lvl="1" indent="-342900">
              <a:spcBef>
                <a:spcPts val="0"/>
              </a:spcBef>
              <a:buFont typeface="Times New Roman" panose="02020603050405020304" pitchFamily="18" charset="0"/>
              <a:buChar char="-"/>
            </a:pPr>
            <a:r>
              <a:rPr lang="sl-SI" sz="1800">
                <a:latin typeface="Aptos (Telo)"/>
              </a:rPr>
              <a:t>Simpozij o izzivih upravljanja kulturne dediščine Krško (3/2024)</a:t>
            </a:r>
          </a:p>
          <a:p>
            <a:pPr marL="800100" lvl="1" indent="-342900">
              <a:spcBef>
                <a:spcPts val="0"/>
              </a:spcBef>
              <a:buFont typeface="Times New Roman" panose="02020603050405020304" pitchFamily="18" charset="0"/>
              <a:buChar char="-"/>
            </a:pPr>
            <a:r>
              <a:rPr lang="sl-SI" sz="1800">
                <a:latin typeface="Aptos (Telo)"/>
              </a:rPr>
              <a:t>Predavanje na Fakulteti za turizem, Univerza v Mariboru, izpostava Brežice – prenos pripovednega izročila (</a:t>
            </a:r>
            <a:r>
              <a:rPr lang="sl-SI" sz="1800" err="1">
                <a:latin typeface="Aptos (Telo)"/>
              </a:rPr>
              <a:t>storytellyng</a:t>
            </a:r>
            <a:r>
              <a:rPr lang="sl-SI" sz="1800">
                <a:latin typeface="Aptos (Telo)"/>
              </a:rPr>
              <a:t>) v turistične namene (5/2024)</a:t>
            </a:r>
          </a:p>
          <a:p>
            <a:pPr marL="800100" lvl="1" indent="-342900">
              <a:spcBef>
                <a:spcPts val="0"/>
              </a:spcBef>
              <a:buFont typeface="Times New Roman" panose="02020603050405020304" pitchFamily="18" charset="0"/>
              <a:buChar char="-"/>
            </a:pPr>
            <a:r>
              <a:rPr lang="sl-SI" sz="1800">
                <a:latin typeface="Aptos (Telo)"/>
              </a:rPr>
              <a:t>Predstavitev Načrta upravljanja in vodenje uslužbencev ZVKDS Slovenije po Mitskem parku (6/2024)</a:t>
            </a:r>
          </a:p>
          <a:p>
            <a:pPr marL="800100" lvl="1" indent="-342900">
              <a:spcBef>
                <a:spcPts val="0"/>
              </a:spcBef>
              <a:buFont typeface="Times New Roman" panose="02020603050405020304" pitchFamily="18" charset="0"/>
              <a:buChar char="-"/>
            </a:pPr>
            <a:r>
              <a:rPr lang="sl-SI" sz="1800">
                <a:latin typeface="Aptos (Telo)"/>
              </a:rPr>
              <a:t>Predstavitev projekta Mitski park kot primer dobre prakse za televizijsko oddajo </a:t>
            </a:r>
            <a:r>
              <a:rPr lang="sl-SI" sz="1800" err="1">
                <a:latin typeface="Aptos (Telo)"/>
              </a:rPr>
              <a:t>Pannon</a:t>
            </a:r>
            <a:r>
              <a:rPr lang="sl-SI" sz="1800">
                <a:latin typeface="Aptos (Telo)"/>
              </a:rPr>
              <a:t> </a:t>
            </a:r>
            <a:r>
              <a:rPr lang="sl-SI" sz="1800" err="1">
                <a:latin typeface="Aptos (Telo)"/>
              </a:rPr>
              <a:t>Stories</a:t>
            </a:r>
            <a:r>
              <a:rPr lang="sl-SI" sz="1800">
                <a:latin typeface="Aptos (Telo)"/>
              </a:rPr>
              <a:t> (6/2024)</a:t>
            </a:r>
          </a:p>
          <a:p>
            <a:pPr marL="800100" lvl="1" indent="-342900">
              <a:spcBef>
                <a:spcPts val="0"/>
              </a:spcBef>
              <a:buFont typeface="Times New Roman" panose="02020603050405020304" pitchFamily="18" charset="0"/>
              <a:buChar char="-"/>
            </a:pPr>
            <a:r>
              <a:rPr lang="sl-SI" sz="1800">
                <a:latin typeface="Aptos (Telo)"/>
              </a:rPr>
              <a:t>Snemanje oddaje In Vino </a:t>
            </a:r>
            <a:r>
              <a:rPr lang="sl-SI" sz="1800" err="1">
                <a:latin typeface="Aptos (Telo)"/>
              </a:rPr>
              <a:t>Veritas</a:t>
            </a:r>
            <a:r>
              <a:rPr lang="sl-SI" sz="1800">
                <a:latin typeface="Aptos (Telo)"/>
              </a:rPr>
              <a:t>, Megafon TV (7/2024 – predvajanje 8/2024)</a:t>
            </a:r>
          </a:p>
          <a:p>
            <a:pPr marL="800100" lvl="1" indent="-342900">
              <a:spcBef>
                <a:spcPts val="0"/>
              </a:spcBef>
              <a:buFont typeface="Times New Roman" panose="02020603050405020304" pitchFamily="18" charset="0"/>
              <a:buChar char="-"/>
            </a:pPr>
            <a:endParaRPr lang="sl-SI" sz="1800">
              <a:latin typeface="Aptos (Telo)"/>
            </a:endParaRPr>
          </a:p>
          <a:p>
            <a:pPr marL="0" indent="0">
              <a:spcBef>
                <a:spcPts val="0"/>
              </a:spcBef>
              <a:buNone/>
            </a:pPr>
            <a:endParaRPr lang="sl-SI" sz="2000">
              <a:latin typeface="Aptos (Telo)"/>
            </a:endParaRPr>
          </a:p>
        </p:txBody>
      </p:sp>
    </p:spTree>
    <p:extLst>
      <p:ext uri="{BB962C8B-B14F-4D97-AF65-F5344CB8AC3E}">
        <p14:creationId xmlns:p14="http://schemas.microsoft.com/office/powerpoint/2010/main" val="360835405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1EB29C-590B-C898-52DF-FFD580EEE24B}"/>
            </a:ext>
          </a:extLst>
        </p:cNvPr>
        <p:cNvGrpSpPr/>
        <p:nvPr/>
      </p:nvGrpSpPr>
      <p:grpSpPr>
        <a:xfrm>
          <a:off x="0" y="0"/>
          <a:ext cx="0" cy="0"/>
          <a:chOff x="0" y="0"/>
          <a:chExt cx="0" cy="0"/>
        </a:xfrm>
      </p:grpSpPr>
      <p:sp>
        <p:nvSpPr>
          <p:cNvPr id="2" name="Naslov 1">
            <a:extLst>
              <a:ext uri="{FF2B5EF4-FFF2-40B4-BE49-F238E27FC236}">
                <a16:creationId xmlns:a16="http://schemas.microsoft.com/office/drawing/2014/main" id="{4BF46FD4-314E-077B-BA89-A3B8FF34112D}"/>
              </a:ext>
            </a:extLst>
          </p:cNvPr>
          <p:cNvSpPr>
            <a:spLocks noGrp="1"/>
          </p:cNvSpPr>
          <p:nvPr>
            <p:ph type="title"/>
          </p:nvPr>
        </p:nvSpPr>
        <p:spPr>
          <a:xfrm>
            <a:off x="838200" y="365125"/>
            <a:ext cx="9033387" cy="1325563"/>
          </a:xfrm>
        </p:spPr>
        <p:txBody>
          <a:bodyPr/>
          <a:lstStyle/>
          <a:p>
            <a:r>
              <a:rPr lang="sl-SI"/>
              <a:t>1.5 Enota Hrpelje-Kozina </a:t>
            </a:r>
            <a:br>
              <a:rPr lang="sl-SI"/>
            </a:br>
            <a:r>
              <a:rPr lang="sl-SI"/>
              <a:t>– vsebinsko poročilo</a:t>
            </a:r>
          </a:p>
        </p:txBody>
      </p:sp>
      <p:sp>
        <p:nvSpPr>
          <p:cNvPr id="3" name="Označba mesta vsebine 2">
            <a:extLst>
              <a:ext uri="{FF2B5EF4-FFF2-40B4-BE49-F238E27FC236}">
                <a16:creationId xmlns:a16="http://schemas.microsoft.com/office/drawing/2014/main" id="{14E91AE8-12D2-B94E-E134-B991FB19CB94}"/>
              </a:ext>
            </a:extLst>
          </p:cNvPr>
          <p:cNvSpPr>
            <a:spLocks noGrp="1"/>
          </p:cNvSpPr>
          <p:nvPr>
            <p:ph idx="1"/>
          </p:nvPr>
        </p:nvSpPr>
        <p:spPr>
          <a:xfrm>
            <a:off x="703110" y="1764394"/>
            <a:ext cx="11223847" cy="4884884"/>
          </a:xfrm>
        </p:spPr>
        <p:txBody>
          <a:bodyPr>
            <a:noAutofit/>
          </a:bodyPr>
          <a:lstStyle/>
          <a:p>
            <a:pPr marL="0" indent="0">
              <a:spcBef>
                <a:spcPts val="0"/>
              </a:spcBef>
              <a:buNone/>
            </a:pPr>
            <a:r>
              <a:rPr lang="sl-SI" sz="2000" b="1">
                <a:solidFill>
                  <a:srgbClr val="FF6600"/>
                </a:solidFill>
                <a:effectLst/>
                <a:latin typeface="Aptos (Telo)"/>
                <a:ea typeface="Times New Roman" panose="02020603050405020304" pitchFamily="18" charset="0"/>
              </a:rPr>
              <a:t>1.5.1. MITSKI PARK RODIK</a:t>
            </a:r>
            <a:endParaRPr lang="sl-SI" sz="2000" b="1">
              <a:solidFill>
                <a:srgbClr val="FF6600"/>
              </a:solidFill>
              <a:latin typeface="Aptos (Telo)"/>
            </a:endParaRPr>
          </a:p>
          <a:p>
            <a:pPr>
              <a:spcBef>
                <a:spcPts val="0"/>
              </a:spcBef>
            </a:pPr>
            <a:endParaRPr lang="sl-SI" sz="2000">
              <a:latin typeface="Aptos (Telo)"/>
            </a:endParaRPr>
          </a:p>
          <a:p>
            <a:pPr>
              <a:spcBef>
                <a:spcPts val="600"/>
              </a:spcBef>
            </a:pPr>
            <a:r>
              <a:rPr lang="sl-SI" sz="1800">
                <a:latin typeface="Aptos (Telo)"/>
              </a:rPr>
              <a:t>Oblikovanje, promocija in trženje celovite turistične ponudbe destinacije Mitski park (glej Promocija)</a:t>
            </a:r>
          </a:p>
          <a:p>
            <a:pPr>
              <a:spcBef>
                <a:spcPts val="600"/>
              </a:spcBef>
            </a:pPr>
            <a:r>
              <a:rPr lang="sl-SI" sz="1800">
                <a:latin typeface="Aptos (Telo)"/>
              </a:rPr>
              <a:t>Priprava </a:t>
            </a:r>
            <a:r>
              <a:rPr lang="sl-SI" sz="1800" b="1">
                <a:solidFill>
                  <a:srgbClr val="FF6600"/>
                </a:solidFill>
                <a:latin typeface="Aptos (Telo)"/>
              </a:rPr>
              <a:t>individualnih ponudb </a:t>
            </a:r>
            <a:r>
              <a:rPr lang="sl-SI" sz="1800">
                <a:latin typeface="Aptos (Telo)"/>
              </a:rPr>
              <a:t>za različne ciljne skupine</a:t>
            </a:r>
          </a:p>
          <a:p>
            <a:pPr>
              <a:spcBef>
                <a:spcPts val="600"/>
              </a:spcBef>
            </a:pPr>
            <a:r>
              <a:rPr lang="sl-SI" sz="1800">
                <a:latin typeface="Aptos (Telo)"/>
              </a:rPr>
              <a:t>Koordinacija in izvajanje </a:t>
            </a:r>
            <a:r>
              <a:rPr lang="sl-SI" sz="1800" b="1">
                <a:solidFill>
                  <a:srgbClr val="FF6600"/>
                </a:solidFill>
                <a:latin typeface="Aptos (Telo)"/>
              </a:rPr>
              <a:t>vodniške službe </a:t>
            </a:r>
            <a:r>
              <a:rPr lang="sl-SI" sz="1800">
                <a:latin typeface="Aptos (Telo)"/>
              </a:rPr>
              <a:t>po Mitskem parku (21 skupin; 519 oseb – do 6/2024), Krajinskem parku Beka (2 skupini) in po Brkinih (2 skupini)</a:t>
            </a:r>
          </a:p>
          <a:p>
            <a:pPr>
              <a:spcBef>
                <a:spcPts val="600"/>
              </a:spcBef>
            </a:pPr>
            <a:r>
              <a:rPr lang="sl-SI" sz="1800">
                <a:latin typeface="Aptos (Telo)"/>
              </a:rPr>
              <a:t>Izobraževanja s področja pripovednega izročila, zbiranje zgodb drugih krajev – strokovno izobraževanje na Kulturnem bazarju (3/2024)</a:t>
            </a:r>
          </a:p>
          <a:p>
            <a:pPr>
              <a:spcBef>
                <a:spcPts val="600"/>
              </a:spcBef>
            </a:pPr>
            <a:r>
              <a:rPr lang="sl-SI" sz="1800">
                <a:latin typeface="Aptos (Telo)"/>
              </a:rPr>
              <a:t>Strokovno izobraževanje mednarodnih študentov v Mitskem parku (9/2024 – 23 študentov)</a:t>
            </a:r>
          </a:p>
          <a:p>
            <a:pPr marL="0" indent="0">
              <a:spcBef>
                <a:spcPts val="0"/>
              </a:spcBef>
              <a:buNone/>
            </a:pPr>
            <a:endParaRPr lang="sl-SI" sz="2000">
              <a:latin typeface="Aptos (Telo)"/>
            </a:endParaRPr>
          </a:p>
        </p:txBody>
      </p:sp>
    </p:spTree>
    <p:extLst>
      <p:ext uri="{BB962C8B-B14F-4D97-AF65-F5344CB8AC3E}">
        <p14:creationId xmlns:p14="http://schemas.microsoft.com/office/powerpoint/2010/main" val="65028995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0B3457C-083D-6894-16E4-E13A145BBF11}"/>
              </a:ext>
            </a:extLst>
          </p:cNvPr>
          <p:cNvSpPr>
            <a:spLocks noGrp="1"/>
          </p:cNvSpPr>
          <p:nvPr>
            <p:ph type="title"/>
          </p:nvPr>
        </p:nvSpPr>
        <p:spPr>
          <a:xfrm>
            <a:off x="911268" y="208550"/>
            <a:ext cx="9033387" cy="1325563"/>
          </a:xfrm>
        </p:spPr>
        <p:txBody>
          <a:bodyPr>
            <a:normAutofit/>
          </a:bodyPr>
          <a:lstStyle/>
          <a:p>
            <a:r>
              <a:rPr lang="sl-SI"/>
              <a:t>1.5 Enota Hrpelje-Kozina </a:t>
            </a:r>
            <a:br>
              <a:rPr lang="sl-SI"/>
            </a:br>
            <a:r>
              <a:rPr lang="sl-SI"/>
              <a:t>– vsebinsko poročilo </a:t>
            </a:r>
            <a:endParaRPr lang="sl-SI" sz="2000"/>
          </a:p>
        </p:txBody>
      </p:sp>
      <p:graphicFrame>
        <p:nvGraphicFramePr>
          <p:cNvPr id="6" name="Označba mesta vsebine 6">
            <a:extLst>
              <a:ext uri="{FF2B5EF4-FFF2-40B4-BE49-F238E27FC236}">
                <a16:creationId xmlns:a16="http://schemas.microsoft.com/office/drawing/2014/main" id="{E33A0617-B240-E238-59D2-6CE836A9A6DB}"/>
              </a:ext>
            </a:extLst>
          </p:cNvPr>
          <p:cNvGraphicFramePr>
            <a:graphicFrameLocks/>
          </p:cNvGraphicFramePr>
          <p:nvPr>
            <p:extLst>
              <p:ext uri="{D42A27DB-BD31-4B8C-83A1-F6EECF244321}">
                <p14:modId xmlns:p14="http://schemas.microsoft.com/office/powerpoint/2010/main" val="3188015656"/>
              </p:ext>
            </p:extLst>
          </p:nvPr>
        </p:nvGraphicFramePr>
        <p:xfrm>
          <a:off x="302712" y="1534438"/>
          <a:ext cx="11334553" cy="4625643"/>
        </p:xfrm>
        <a:graphic>
          <a:graphicData uri="http://schemas.openxmlformats.org/drawingml/2006/table">
            <a:tbl>
              <a:tblPr firstRow="1" firstCol="1" bandRow="1"/>
              <a:tblGrid>
                <a:gridCol w="868455">
                  <a:extLst>
                    <a:ext uri="{9D8B030D-6E8A-4147-A177-3AD203B41FA5}">
                      <a16:colId xmlns:a16="http://schemas.microsoft.com/office/drawing/2014/main" val="2079280460"/>
                    </a:ext>
                  </a:extLst>
                </a:gridCol>
                <a:gridCol w="492701">
                  <a:extLst>
                    <a:ext uri="{9D8B030D-6E8A-4147-A177-3AD203B41FA5}">
                      <a16:colId xmlns:a16="http://schemas.microsoft.com/office/drawing/2014/main" val="2287269908"/>
                    </a:ext>
                  </a:extLst>
                </a:gridCol>
                <a:gridCol w="457481">
                  <a:extLst>
                    <a:ext uri="{9D8B030D-6E8A-4147-A177-3AD203B41FA5}">
                      <a16:colId xmlns:a16="http://schemas.microsoft.com/office/drawing/2014/main" val="1942185233"/>
                    </a:ext>
                  </a:extLst>
                </a:gridCol>
                <a:gridCol w="611300">
                  <a:extLst>
                    <a:ext uri="{9D8B030D-6E8A-4147-A177-3AD203B41FA5}">
                      <a16:colId xmlns:a16="http://schemas.microsoft.com/office/drawing/2014/main" val="131093891"/>
                    </a:ext>
                  </a:extLst>
                </a:gridCol>
                <a:gridCol w="559964">
                  <a:extLst>
                    <a:ext uri="{9D8B030D-6E8A-4147-A177-3AD203B41FA5}">
                      <a16:colId xmlns:a16="http://schemas.microsoft.com/office/drawing/2014/main" val="573686848"/>
                    </a:ext>
                  </a:extLst>
                </a:gridCol>
                <a:gridCol w="865079">
                  <a:extLst>
                    <a:ext uri="{9D8B030D-6E8A-4147-A177-3AD203B41FA5}">
                      <a16:colId xmlns:a16="http://schemas.microsoft.com/office/drawing/2014/main" val="51472991"/>
                    </a:ext>
                  </a:extLst>
                </a:gridCol>
                <a:gridCol w="827599">
                  <a:extLst>
                    <a:ext uri="{9D8B030D-6E8A-4147-A177-3AD203B41FA5}">
                      <a16:colId xmlns:a16="http://schemas.microsoft.com/office/drawing/2014/main" val="1782690146"/>
                    </a:ext>
                  </a:extLst>
                </a:gridCol>
                <a:gridCol w="536803">
                  <a:extLst>
                    <a:ext uri="{9D8B030D-6E8A-4147-A177-3AD203B41FA5}">
                      <a16:colId xmlns:a16="http://schemas.microsoft.com/office/drawing/2014/main" val="1722961344"/>
                    </a:ext>
                  </a:extLst>
                </a:gridCol>
                <a:gridCol w="508012">
                  <a:extLst>
                    <a:ext uri="{9D8B030D-6E8A-4147-A177-3AD203B41FA5}">
                      <a16:colId xmlns:a16="http://schemas.microsoft.com/office/drawing/2014/main" val="3644740065"/>
                    </a:ext>
                  </a:extLst>
                </a:gridCol>
                <a:gridCol w="545607">
                  <a:extLst>
                    <a:ext uri="{9D8B030D-6E8A-4147-A177-3AD203B41FA5}">
                      <a16:colId xmlns:a16="http://schemas.microsoft.com/office/drawing/2014/main" val="2611286462"/>
                    </a:ext>
                  </a:extLst>
                </a:gridCol>
                <a:gridCol w="545607">
                  <a:extLst>
                    <a:ext uri="{9D8B030D-6E8A-4147-A177-3AD203B41FA5}">
                      <a16:colId xmlns:a16="http://schemas.microsoft.com/office/drawing/2014/main" val="2721992528"/>
                    </a:ext>
                  </a:extLst>
                </a:gridCol>
                <a:gridCol w="574301">
                  <a:extLst>
                    <a:ext uri="{9D8B030D-6E8A-4147-A177-3AD203B41FA5}">
                      <a16:colId xmlns:a16="http://schemas.microsoft.com/office/drawing/2014/main" val="4154272464"/>
                    </a:ext>
                  </a:extLst>
                </a:gridCol>
                <a:gridCol w="596961">
                  <a:extLst>
                    <a:ext uri="{9D8B030D-6E8A-4147-A177-3AD203B41FA5}">
                      <a16:colId xmlns:a16="http://schemas.microsoft.com/office/drawing/2014/main" val="1468258830"/>
                    </a:ext>
                  </a:extLst>
                </a:gridCol>
                <a:gridCol w="625656">
                  <a:extLst>
                    <a:ext uri="{9D8B030D-6E8A-4147-A177-3AD203B41FA5}">
                      <a16:colId xmlns:a16="http://schemas.microsoft.com/office/drawing/2014/main" val="1491183338"/>
                    </a:ext>
                  </a:extLst>
                </a:gridCol>
                <a:gridCol w="913088">
                  <a:extLst>
                    <a:ext uri="{9D8B030D-6E8A-4147-A177-3AD203B41FA5}">
                      <a16:colId xmlns:a16="http://schemas.microsoft.com/office/drawing/2014/main" val="3300179606"/>
                    </a:ext>
                  </a:extLst>
                </a:gridCol>
                <a:gridCol w="779592">
                  <a:extLst>
                    <a:ext uri="{9D8B030D-6E8A-4147-A177-3AD203B41FA5}">
                      <a16:colId xmlns:a16="http://schemas.microsoft.com/office/drawing/2014/main" val="3794007482"/>
                    </a:ext>
                  </a:extLst>
                </a:gridCol>
                <a:gridCol w="531751">
                  <a:extLst>
                    <a:ext uri="{9D8B030D-6E8A-4147-A177-3AD203B41FA5}">
                      <a16:colId xmlns:a16="http://schemas.microsoft.com/office/drawing/2014/main" val="3153010075"/>
                    </a:ext>
                  </a:extLst>
                </a:gridCol>
                <a:gridCol w="494596">
                  <a:extLst>
                    <a:ext uri="{9D8B030D-6E8A-4147-A177-3AD203B41FA5}">
                      <a16:colId xmlns:a16="http://schemas.microsoft.com/office/drawing/2014/main" val="1216201342"/>
                    </a:ext>
                  </a:extLst>
                </a:gridCol>
              </a:tblGrid>
              <a:tr h="883076">
                <a:tc>
                  <a:txBody>
                    <a:bodyPr/>
                    <a:lstStyle/>
                    <a:p>
                      <a:pPr algn="l" fontAlgn="ctr">
                        <a:lnSpc>
                          <a:spcPct val="107000"/>
                        </a:lnSpc>
                        <a:spcBef>
                          <a:spcPts val="0"/>
                        </a:spcBef>
                        <a:spcAft>
                          <a:spcPts val="800"/>
                        </a:spcAft>
                      </a:pPr>
                      <a:r>
                        <a:rPr lang="sl-SI" sz="1400" b="1" i="0" u="none" strike="noStrike">
                          <a:solidFill>
                            <a:srgbClr val="000000"/>
                          </a:solidFill>
                          <a:effectLst/>
                          <a:latin typeface="Aptos Narrow"/>
                          <a:ea typeface="Times New Roman" panose="02020603050405020304" pitchFamily="18" charset="0"/>
                          <a:cs typeface="Times New Roman"/>
                        </a:rPr>
                        <a:t>MESEC</a:t>
                      </a:r>
                      <a:endParaRPr lang="sl-SI" sz="1400" b="0"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F2D0"/>
                    </a:solidFill>
                  </a:tcPr>
                </a:tc>
                <a:tc gridSpan="2">
                  <a:txBody>
                    <a:bodyPr/>
                    <a:lstStyle/>
                    <a:p>
                      <a:pPr algn="l" fontAlgn="ctr">
                        <a:lnSpc>
                          <a:spcPct val="107000"/>
                        </a:lnSpc>
                        <a:spcBef>
                          <a:spcPts val="0"/>
                        </a:spcBef>
                        <a:spcAft>
                          <a:spcPts val="800"/>
                        </a:spcAft>
                      </a:pPr>
                      <a:r>
                        <a:rPr lang="sl-SI" sz="1400" b="1" i="0" u="none" strike="noStrike">
                          <a:solidFill>
                            <a:srgbClr val="000000"/>
                          </a:solidFill>
                          <a:effectLst/>
                          <a:latin typeface="Aptos Narrow"/>
                          <a:ea typeface="Times New Roman" panose="02020603050405020304" pitchFamily="18" charset="0"/>
                          <a:cs typeface="Times New Roman"/>
                        </a:rPr>
                        <a:t>DOMAČI obiskovalci</a:t>
                      </a:r>
                      <a:r>
                        <a:rPr lang="sl-SI" sz="1400" b="1" i="0" u="none" strike="noStrike">
                          <a:solidFill>
                            <a:srgbClr val="000000"/>
                          </a:solidFill>
                          <a:effectLst/>
                          <a:latin typeface="Aptos Narrow"/>
                          <a:cs typeface="Times New Roman"/>
                        </a:rPr>
                        <a:t> </a:t>
                      </a:r>
                      <a:endParaRPr lang="sl-SI" sz="1400" b="1"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F2D0"/>
                    </a:solidFill>
                  </a:tcPr>
                </a:tc>
                <a:tc hMerge="1">
                  <a:txBody>
                    <a:bodyPr/>
                    <a:lstStyle/>
                    <a:p>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F2D0"/>
                    </a:solidFill>
                  </a:tcPr>
                </a:tc>
                <a:tc gridSpan="2">
                  <a:txBody>
                    <a:bodyPr/>
                    <a:lstStyle/>
                    <a:p>
                      <a:pPr algn="l" fontAlgn="ctr">
                        <a:lnSpc>
                          <a:spcPct val="107000"/>
                        </a:lnSpc>
                        <a:spcBef>
                          <a:spcPts val="0"/>
                        </a:spcBef>
                        <a:spcAft>
                          <a:spcPts val="800"/>
                        </a:spcAft>
                      </a:pPr>
                      <a:r>
                        <a:rPr lang="sl-SI" sz="1400" b="1" i="0" u="none" strike="noStrike">
                          <a:solidFill>
                            <a:srgbClr val="000000"/>
                          </a:solidFill>
                          <a:effectLst/>
                          <a:latin typeface="Aptos Narrow"/>
                          <a:ea typeface="Times New Roman" panose="02020603050405020304" pitchFamily="18" charset="0"/>
                          <a:cs typeface="Times New Roman"/>
                        </a:rPr>
                        <a:t>Ogled razstave Mitske in druge resničnosti</a:t>
                      </a:r>
                      <a:r>
                        <a:rPr lang="sl-SI" sz="1400" b="1" i="0" u="none" strike="noStrike">
                          <a:solidFill>
                            <a:srgbClr val="000000"/>
                          </a:solidFill>
                          <a:effectLst/>
                          <a:latin typeface="Aptos Narrow"/>
                          <a:cs typeface="Times New Roman"/>
                        </a:rPr>
                        <a:t> </a:t>
                      </a:r>
                      <a:endParaRPr lang="sl-SI" sz="1400" b="0"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F2D0"/>
                    </a:solidFill>
                  </a:tcPr>
                </a:tc>
                <a:tc hMerge="1">
                  <a:txBody>
                    <a:bodyPr/>
                    <a:lstStyle/>
                    <a:p>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F2D0"/>
                    </a:solidFill>
                  </a:tcPr>
                </a:tc>
                <a:tc gridSpan="2">
                  <a:txBody>
                    <a:bodyPr/>
                    <a:lstStyle/>
                    <a:p>
                      <a:pPr algn="l" fontAlgn="ctr">
                        <a:lnSpc>
                          <a:spcPct val="107000"/>
                        </a:lnSpc>
                        <a:spcBef>
                          <a:spcPts val="0"/>
                        </a:spcBef>
                        <a:spcAft>
                          <a:spcPts val="800"/>
                        </a:spcAft>
                      </a:pPr>
                      <a:r>
                        <a:rPr lang="sl-SI" sz="1400" b="1" i="0" u="none" strike="noStrike">
                          <a:solidFill>
                            <a:srgbClr val="000000"/>
                          </a:solidFill>
                          <a:effectLst/>
                          <a:latin typeface="Aptos Narrow"/>
                          <a:ea typeface="Times New Roman" panose="02020603050405020304" pitchFamily="18" charset="0"/>
                          <a:cs typeface="Times New Roman"/>
                        </a:rPr>
                        <a:t>Obisk </a:t>
                      </a:r>
                      <a:r>
                        <a:rPr lang="sl-SI" sz="1400" b="1" i="0" u="none" strike="noStrike" err="1">
                          <a:solidFill>
                            <a:srgbClr val="000000"/>
                          </a:solidFill>
                          <a:effectLst/>
                          <a:latin typeface="Aptos Narrow"/>
                          <a:ea typeface="Times New Roman" panose="02020603050405020304" pitchFamily="18" charset="0"/>
                          <a:cs typeface="Times New Roman"/>
                        </a:rPr>
                        <a:t>Lintverjeve</a:t>
                      </a:r>
                      <a:r>
                        <a:rPr lang="sl-SI" sz="1400" b="1" i="0" u="none" strike="noStrike">
                          <a:solidFill>
                            <a:srgbClr val="000000"/>
                          </a:solidFill>
                          <a:effectLst/>
                          <a:latin typeface="Aptos Narrow"/>
                          <a:ea typeface="Times New Roman" panose="02020603050405020304" pitchFamily="18" charset="0"/>
                          <a:cs typeface="Times New Roman"/>
                        </a:rPr>
                        <a:t> ali Babine poti (brez ogleda razstave)</a:t>
                      </a: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F2D0"/>
                    </a:solidFill>
                  </a:tcPr>
                </a:tc>
                <a:tc hMerge="1">
                  <a:txBody>
                    <a:bodyPr/>
                    <a:lstStyle/>
                    <a:p>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F2D0"/>
                    </a:solidFill>
                  </a:tcPr>
                </a:tc>
                <a:tc gridSpan="2">
                  <a:txBody>
                    <a:bodyPr/>
                    <a:lstStyle/>
                    <a:p>
                      <a:pPr algn="l" fontAlgn="ctr">
                        <a:lnSpc>
                          <a:spcPct val="107000"/>
                        </a:lnSpc>
                        <a:spcBef>
                          <a:spcPts val="0"/>
                        </a:spcBef>
                        <a:spcAft>
                          <a:spcPts val="800"/>
                        </a:spcAft>
                      </a:pPr>
                      <a:r>
                        <a:rPr lang="sl-SI" sz="1400" b="1" i="0" u="none" strike="noStrike">
                          <a:solidFill>
                            <a:srgbClr val="000000"/>
                          </a:solidFill>
                          <a:effectLst/>
                          <a:latin typeface="Aptos Narrow"/>
                          <a:ea typeface="Times New Roman" panose="02020603050405020304" pitchFamily="18" charset="0"/>
                          <a:cs typeface="Times New Roman"/>
                        </a:rPr>
                        <a:t>TUJI obiskovalci</a:t>
                      </a:r>
                      <a:endParaRPr lang="sl-SI" sz="1400" b="1"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F2D0"/>
                    </a:solidFill>
                  </a:tcPr>
                </a:tc>
                <a:tc hMerge="1">
                  <a:txBody>
                    <a:bodyPr/>
                    <a:lstStyle/>
                    <a:p>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F2D0"/>
                    </a:solidFill>
                  </a:tcPr>
                </a:tc>
                <a:tc gridSpan="4">
                  <a:txBody>
                    <a:bodyPr/>
                    <a:lstStyle/>
                    <a:p>
                      <a:pPr algn="l" fontAlgn="ctr">
                        <a:lnSpc>
                          <a:spcPct val="107000"/>
                        </a:lnSpc>
                        <a:spcBef>
                          <a:spcPts val="0"/>
                        </a:spcBef>
                        <a:spcAft>
                          <a:spcPts val="800"/>
                        </a:spcAft>
                      </a:pPr>
                      <a:r>
                        <a:rPr lang="sl-SI" sz="1400" b="1" i="0" u="none" strike="noStrike">
                          <a:solidFill>
                            <a:srgbClr val="000000"/>
                          </a:solidFill>
                          <a:effectLst/>
                          <a:latin typeface="Aptos Narrow"/>
                          <a:ea typeface="Times New Roman" panose="02020603050405020304" pitchFamily="18" charset="0"/>
                          <a:cs typeface="Times New Roman"/>
                        </a:rPr>
                        <a:t>Ogled razstave Mitske in druge resničnosti</a:t>
                      </a:r>
                      <a:endParaRPr lang="sl-SI" sz="1400" b="0"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F2D0"/>
                    </a:solidFill>
                  </a:tcPr>
                </a:tc>
                <a:tc hMerge="1">
                  <a:txBody>
                    <a:bodyPr/>
                    <a:lstStyle/>
                    <a:p>
                      <a:endParaRPr lang="sl-SI"/>
                    </a:p>
                  </a:txBody>
                  <a:tcPr marL="44904" marR="44904" marT="9621" marB="0" anchor="ctr">
                    <a:lnL w="12700">
                      <a:solidFill>
                        <a:srgbClr val="000000"/>
                      </a:solidFill>
                    </a:lnL>
                    <a:lnR w="12700">
                      <a:solidFill>
                        <a:srgbClr val="000000"/>
                      </a:solidFill>
                    </a:lnR>
                    <a:lnT w="12700">
                      <a:solidFill>
                        <a:srgbClr val="000000"/>
                      </a:solidFill>
                    </a:lnT>
                    <a:lnB w="12700">
                      <a:solidFill>
                        <a:srgbClr val="000000"/>
                      </a:solidFill>
                    </a:lnB>
                    <a:solidFill>
                      <a:srgbClr val="DAF2D0"/>
                    </a:solidFill>
                  </a:tcPr>
                </a:tc>
                <a:tc hMerge="1">
                  <a:txBody>
                    <a:bodyPr/>
                    <a:lstStyle/>
                    <a:p>
                      <a:endParaRPr lang="sl-SI"/>
                    </a:p>
                  </a:txBody>
                  <a:tcPr marL="44904" marR="44904" marT="9621" marB="0" anchor="ctr">
                    <a:lnL w="12700">
                      <a:solidFill>
                        <a:srgbClr val="000000"/>
                      </a:solidFill>
                    </a:lnL>
                    <a:lnR w="12700">
                      <a:solidFill>
                        <a:srgbClr val="000000"/>
                      </a:solidFill>
                    </a:lnR>
                    <a:lnT w="12700">
                      <a:solidFill>
                        <a:srgbClr val="000000"/>
                      </a:solidFill>
                    </a:lnT>
                    <a:lnB w="12700">
                      <a:solidFill>
                        <a:srgbClr val="000000"/>
                      </a:solidFill>
                    </a:lnB>
                    <a:solidFill>
                      <a:srgbClr val="DAF2D0"/>
                    </a:solidFill>
                  </a:tcPr>
                </a:tc>
                <a:tc hMerge="1">
                  <a:txBody>
                    <a:bodyPr/>
                    <a:lstStyle/>
                    <a:p>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F2D0"/>
                    </a:solidFill>
                  </a:tcPr>
                </a:tc>
                <a:tc>
                  <a:txBody>
                    <a:bodyPr/>
                    <a:lstStyle/>
                    <a:p>
                      <a:pPr lvl="0" algn="l">
                        <a:lnSpc>
                          <a:spcPct val="107000"/>
                        </a:lnSpc>
                        <a:spcBef>
                          <a:spcPts val="0"/>
                        </a:spcBef>
                        <a:spcAft>
                          <a:spcPts val="800"/>
                        </a:spcAft>
                        <a:buNone/>
                      </a:pPr>
                      <a:endParaRPr lang="sl-SI" sz="1400" b="1" i="0" u="none" strike="noStrike">
                        <a:solidFill>
                          <a:srgbClr val="000000"/>
                        </a:solidFill>
                        <a:effectLst/>
                        <a:latin typeface="Aptos Narrow"/>
                        <a:cs typeface="Times New Roman"/>
                      </a:endParaRPr>
                    </a:p>
                  </a:txBody>
                  <a:tcPr marL="44904" marR="44904" marT="9621" marB="0" anchor="ctr">
                    <a:lnL w="12700">
                      <a:solidFill>
                        <a:srgbClr val="000000"/>
                      </a:solidFill>
                    </a:lnL>
                    <a:lnR w="12700">
                      <a:solidFill>
                        <a:srgbClr val="000000"/>
                      </a:solidFill>
                    </a:lnR>
                    <a:lnT w="12700">
                      <a:solidFill>
                        <a:srgbClr val="000000"/>
                      </a:solidFill>
                    </a:lnT>
                    <a:lnB w="12700">
                      <a:solidFill>
                        <a:srgbClr val="000000"/>
                      </a:solidFill>
                    </a:lnB>
                    <a:solidFill>
                      <a:srgbClr val="DAF2D0"/>
                    </a:solidFill>
                  </a:tcPr>
                </a:tc>
                <a:tc gridSpan="2">
                  <a:txBody>
                    <a:bodyPr/>
                    <a:lstStyle/>
                    <a:p>
                      <a:pPr algn="l" fontAlgn="ctr">
                        <a:lnSpc>
                          <a:spcPct val="107000"/>
                        </a:lnSpc>
                        <a:spcBef>
                          <a:spcPts val="0"/>
                        </a:spcBef>
                        <a:spcAft>
                          <a:spcPts val="800"/>
                        </a:spcAft>
                      </a:pPr>
                      <a:r>
                        <a:rPr lang="sl-SI" sz="1400" b="1" i="0" u="none" strike="noStrike">
                          <a:solidFill>
                            <a:srgbClr val="000000"/>
                          </a:solidFill>
                          <a:effectLst/>
                          <a:latin typeface="Aptos Narrow"/>
                          <a:ea typeface="Times New Roman" panose="02020603050405020304" pitchFamily="18" charset="0"/>
                          <a:cs typeface="Times New Roman"/>
                        </a:rPr>
                        <a:t>Obisk </a:t>
                      </a:r>
                      <a:r>
                        <a:rPr lang="sl-SI" sz="1400" b="1" i="0" u="none" strike="noStrike" err="1">
                          <a:solidFill>
                            <a:srgbClr val="000000"/>
                          </a:solidFill>
                          <a:effectLst/>
                          <a:latin typeface="Aptos Narrow"/>
                          <a:ea typeface="Times New Roman" panose="02020603050405020304" pitchFamily="18" charset="0"/>
                          <a:cs typeface="Times New Roman"/>
                        </a:rPr>
                        <a:t>Lintverjeve</a:t>
                      </a:r>
                      <a:r>
                        <a:rPr lang="sl-SI" sz="1400" b="1" i="0" u="none" strike="noStrike">
                          <a:solidFill>
                            <a:srgbClr val="000000"/>
                          </a:solidFill>
                          <a:effectLst/>
                          <a:latin typeface="Aptos Narrow"/>
                          <a:ea typeface="Times New Roman" panose="02020603050405020304" pitchFamily="18" charset="0"/>
                          <a:cs typeface="Times New Roman"/>
                        </a:rPr>
                        <a:t> ali Babine poti (brez ogleda razstave)</a:t>
                      </a:r>
                      <a:endParaRPr lang="sl-SI" sz="1400" b="0"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F2D0"/>
                    </a:solidFill>
                  </a:tcPr>
                </a:tc>
                <a:tc hMerge="1">
                  <a:txBody>
                    <a:bodyPr/>
                    <a:lstStyle/>
                    <a:p>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F2D0"/>
                    </a:solidFill>
                  </a:tcPr>
                </a:tc>
                <a:tc gridSpan="2">
                  <a:txBody>
                    <a:bodyPr/>
                    <a:lstStyle/>
                    <a:p>
                      <a:pPr algn="l" fontAlgn="ctr">
                        <a:lnSpc>
                          <a:spcPct val="107000"/>
                        </a:lnSpc>
                        <a:spcBef>
                          <a:spcPts val="0"/>
                        </a:spcBef>
                        <a:spcAft>
                          <a:spcPts val="800"/>
                        </a:spcAft>
                      </a:pPr>
                      <a:r>
                        <a:rPr lang="sl-SI" sz="1400" b="1" i="0" u="none" strike="noStrike">
                          <a:solidFill>
                            <a:srgbClr val="000000"/>
                          </a:solidFill>
                          <a:effectLst/>
                          <a:latin typeface="Aptos Narrow"/>
                          <a:ea typeface="Times New Roman" panose="02020603050405020304" pitchFamily="18" charset="0"/>
                          <a:cs typeface="Times New Roman"/>
                        </a:rPr>
                        <a:t>SKUPAJ obiskovalci</a:t>
                      </a:r>
                      <a:r>
                        <a:rPr lang="sl-SI" sz="1400" b="0" i="0" u="none" strike="noStrike">
                          <a:solidFill>
                            <a:srgbClr val="000000"/>
                          </a:solidFill>
                          <a:effectLst/>
                          <a:latin typeface="Aptos Narrow"/>
                          <a:cs typeface="Times New Roman"/>
                        </a:rPr>
                        <a:t> </a:t>
                      </a:r>
                      <a:endParaRPr lang="sl-SI" sz="1400" b="0"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F2D0"/>
                    </a:solidFill>
                  </a:tcPr>
                </a:tc>
                <a:tc hMerge="1">
                  <a:txBody>
                    <a:bodyPr/>
                    <a:lstStyle/>
                    <a:p>
                      <a:endParaRPr/>
                    </a:p>
                  </a:txBody>
                  <a:tcPr marL="44904" marR="44904" marT="962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F2D0"/>
                    </a:solidFill>
                  </a:tcPr>
                </a:tc>
                <a:extLst>
                  <a:ext uri="{0D108BD9-81ED-4DB2-BD59-A6C34878D82A}">
                    <a16:rowId xmlns:a16="http://schemas.microsoft.com/office/drawing/2014/main" val="2634104820"/>
                  </a:ext>
                </a:extLst>
              </a:tr>
              <a:tr h="326058">
                <a:tc>
                  <a:txBody>
                    <a:bodyPr/>
                    <a:lstStyle/>
                    <a:p>
                      <a:pPr algn="l" fontAlgn="ctr">
                        <a:lnSpc>
                          <a:spcPct val="107000"/>
                        </a:lnSpc>
                        <a:spcBef>
                          <a:spcPts val="0"/>
                        </a:spcBef>
                        <a:spcAft>
                          <a:spcPts val="800"/>
                        </a:spcAft>
                      </a:pPr>
                      <a:endParaRPr lang="sl-SI" sz="1400" b="0"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F2D0"/>
                    </a:solidFill>
                  </a:tcPr>
                </a:tc>
                <a:tc>
                  <a:txBody>
                    <a:bodyPr/>
                    <a:lstStyle/>
                    <a:p>
                      <a:pPr algn="ctr" fontAlgn="ctr">
                        <a:lnSpc>
                          <a:spcPct val="107000"/>
                        </a:lnSpc>
                        <a:spcBef>
                          <a:spcPts val="0"/>
                        </a:spcBef>
                        <a:spcAft>
                          <a:spcPts val="800"/>
                        </a:spcAft>
                      </a:pPr>
                      <a:r>
                        <a:rPr lang="sl-SI" sz="1400" b="1" i="0" u="none" strike="noStrike">
                          <a:solidFill>
                            <a:srgbClr val="000000"/>
                          </a:solidFill>
                          <a:effectLst/>
                          <a:latin typeface="Aptos Narrow"/>
                          <a:ea typeface="Times New Roman" panose="02020603050405020304" pitchFamily="18" charset="0"/>
                          <a:cs typeface="Times New Roman"/>
                        </a:rPr>
                        <a:t>2023</a:t>
                      </a:r>
                      <a:endParaRPr lang="sl-SI" sz="1400" b="1"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F2D0"/>
                    </a:solidFill>
                  </a:tcPr>
                </a:tc>
                <a:tc>
                  <a:txBody>
                    <a:bodyPr/>
                    <a:lstStyle/>
                    <a:p>
                      <a:pPr algn="ctr" fontAlgn="ctr">
                        <a:lnSpc>
                          <a:spcPct val="107000"/>
                        </a:lnSpc>
                        <a:spcBef>
                          <a:spcPts val="0"/>
                        </a:spcBef>
                        <a:spcAft>
                          <a:spcPts val="800"/>
                        </a:spcAft>
                      </a:pPr>
                      <a:r>
                        <a:rPr lang="sl-SI" sz="1400" b="1" i="0" u="none" strike="noStrike">
                          <a:solidFill>
                            <a:srgbClr val="000000"/>
                          </a:solidFill>
                          <a:effectLst/>
                          <a:latin typeface="Aptos Narrow"/>
                          <a:ea typeface="Times New Roman" panose="02020603050405020304" pitchFamily="18" charset="0"/>
                          <a:cs typeface="Times New Roman"/>
                        </a:rPr>
                        <a:t>2024</a:t>
                      </a:r>
                      <a:endParaRPr lang="sl-SI" sz="1400" b="1"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F2D0"/>
                    </a:solidFill>
                  </a:tcPr>
                </a:tc>
                <a:tc>
                  <a:txBody>
                    <a:bodyPr/>
                    <a:lstStyle/>
                    <a:p>
                      <a:pPr algn="ctr" fontAlgn="ctr">
                        <a:lnSpc>
                          <a:spcPct val="107000"/>
                        </a:lnSpc>
                        <a:spcBef>
                          <a:spcPts val="0"/>
                        </a:spcBef>
                        <a:spcAft>
                          <a:spcPts val="800"/>
                        </a:spcAft>
                      </a:pPr>
                      <a:r>
                        <a:rPr lang="sl-SI" sz="1400" b="1" i="0" u="none" strike="noStrike">
                          <a:solidFill>
                            <a:srgbClr val="000000"/>
                          </a:solidFill>
                          <a:effectLst/>
                          <a:latin typeface="Aptos Narrow"/>
                          <a:ea typeface="Times New Roman" panose="02020603050405020304" pitchFamily="18" charset="0"/>
                          <a:cs typeface="Times New Roman"/>
                        </a:rPr>
                        <a:t>2023</a:t>
                      </a:r>
                      <a:endParaRPr lang="sl-SI" sz="1400" b="0"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F2D0"/>
                    </a:solidFill>
                  </a:tcPr>
                </a:tc>
                <a:tc>
                  <a:txBody>
                    <a:bodyPr/>
                    <a:lstStyle/>
                    <a:p>
                      <a:pPr algn="ctr" fontAlgn="ctr">
                        <a:lnSpc>
                          <a:spcPct val="107000"/>
                        </a:lnSpc>
                        <a:spcBef>
                          <a:spcPts val="0"/>
                        </a:spcBef>
                        <a:spcAft>
                          <a:spcPts val="800"/>
                        </a:spcAft>
                      </a:pPr>
                      <a:r>
                        <a:rPr lang="sl-SI" sz="1400" b="1" i="0" u="none" strike="noStrike">
                          <a:solidFill>
                            <a:srgbClr val="000000"/>
                          </a:solidFill>
                          <a:effectLst/>
                          <a:latin typeface="Aptos Narrow"/>
                          <a:ea typeface="Times New Roman" panose="02020603050405020304" pitchFamily="18" charset="0"/>
                          <a:cs typeface="Times New Roman"/>
                        </a:rPr>
                        <a:t>2024</a:t>
                      </a:r>
                      <a:endParaRPr lang="sl-SI" sz="1400" b="0"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F2D0"/>
                    </a:solidFill>
                  </a:tcPr>
                </a:tc>
                <a:tc>
                  <a:txBody>
                    <a:bodyPr/>
                    <a:lstStyle/>
                    <a:p>
                      <a:pPr algn="ctr" fontAlgn="ctr">
                        <a:lnSpc>
                          <a:spcPct val="107000"/>
                        </a:lnSpc>
                        <a:spcBef>
                          <a:spcPts val="0"/>
                        </a:spcBef>
                        <a:spcAft>
                          <a:spcPts val="800"/>
                        </a:spcAft>
                      </a:pPr>
                      <a:r>
                        <a:rPr lang="sl-SI" sz="1400" b="1" i="0" u="none" strike="noStrike">
                          <a:solidFill>
                            <a:srgbClr val="000000"/>
                          </a:solidFill>
                          <a:effectLst/>
                          <a:latin typeface="Aptos Narrow"/>
                          <a:ea typeface="Times New Roman" panose="02020603050405020304" pitchFamily="18" charset="0"/>
                          <a:cs typeface="Times New Roman"/>
                        </a:rPr>
                        <a:t>2023</a:t>
                      </a:r>
                      <a:endParaRPr lang="sl-SI" sz="1400" b="0"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F2D0"/>
                    </a:solidFill>
                  </a:tcPr>
                </a:tc>
                <a:tc>
                  <a:txBody>
                    <a:bodyPr/>
                    <a:lstStyle/>
                    <a:p>
                      <a:pPr algn="ctr" fontAlgn="ctr">
                        <a:lnSpc>
                          <a:spcPct val="107000"/>
                        </a:lnSpc>
                        <a:spcBef>
                          <a:spcPts val="0"/>
                        </a:spcBef>
                        <a:spcAft>
                          <a:spcPts val="800"/>
                        </a:spcAft>
                      </a:pPr>
                      <a:r>
                        <a:rPr lang="sl-SI" sz="1400" b="1" i="0" u="none" strike="noStrike">
                          <a:solidFill>
                            <a:srgbClr val="000000"/>
                          </a:solidFill>
                          <a:effectLst/>
                          <a:latin typeface="Aptos Narrow"/>
                          <a:ea typeface="Times New Roman" panose="02020603050405020304" pitchFamily="18" charset="0"/>
                          <a:cs typeface="Times New Roman"/>
                        </a:rPr>
                        <a:t>2024</a:t>
                      </a:r>
                      <a:endParaRPr lang="sl-SI" sz="1400" b="0"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F2D0"/>
                    </a:solidFill>
                  </a:tcPr>
                </a:tc>
                <a:tc>
                  <a:txBody>
                    <a:bodyPr/>
                    <a:lstStyle/>
                    <a:p>
                      <a:pPr algn="ctr" fontAlgn="ctr">
                        <a:lnSpc>
                          <a:spcPct val="107000"/>
                        </a:lnSpc>
                        <a:spcBef>
                          <a:spcPts val="0"/>
                        </a:spcBef>
                        <a:spcAft>
                          <a:spcPts val="800"/>
                        </a:spcAft>
                      </a:pPr>
                      <a:r>
                        <a:rPr lang="sl-SI" sz="1400" b="1" i="0" u="none" strike="noStrike">
                          <a:solidFill>
                            <a:srgbClr val="000000"/>
                          </a:solidFill>
                          <a:effectLst/>
                          <a:latin typeface="Aptos Narrow"/>
                          <a:ea typeface="Times New Roman" panose="02020603050405020304" pitchFamily="18" charset="0"/>
                          <a:cs typeface="Times New Roman"/>
                        </a:rPr>
                        <a:t>2023</a:t>
                      </a:r>
                      <a:endParaRPr lang="sl-SI" sz="1400" b="1"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F2D0"/>
                    </a:solidFill>
                  </a:tcPr>
                </a:tc>
                <a:tc>
                  <a:txBody>
                    <a:bodyPr/>
                    <a:lstStyle/>
                    <a:p>
                      <a:pPr algn="ctr" fontAlgn="ctr">
                        <a:lnSpc>
                          <a:spcPct val="107000"/>
                        </a:lnSpc>
                        <a:spcBef>
                          <a:spcPts val="0"/>
                        </a:spcBef>
                        <a:spcAft>
                          <a:spcPts val="800"/>
                        </a:spcAft>
                      </a:pPr>
                      <a:r>
                        <a:rPr lang="sl-SI" sz="1400" b="1" i="0" u="none" strike="noStrike">
                          <a:solidFill>
                            <a:srgbClr val="000000"/>
                          </a:solidFill>
                          <a:effectLst/>
                          <a:latin typeface="Aptos Narrow"/>
                          <a:ea typeface="Times New Roman" panose="02020603050405020304" pitchFamily="18" charset="0"/>
                          <a:cs typeface="Times New Roman"/>
                        </a:rPr>
                        <a:t>2024</a:t>
                      </a:r>
                      <a:endParaRPr lang="sl-SI" sz="1400" b="1"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F2D0"/>
                    </a:solidFill>
                  </a:tcPr>
                </a:tc>
                <a:tc>
                  <a:txBody>
                    <a:bodyPr/>
                    <a:lstStyle/>
                    <a:p>
                      <a:pPr algn="ctr" fontAlgn="ctr">
                        <a:lnSpc>
                          <a:spcPct val="107000"/>
                        </a:lnSpc>
                        <a:spcBef>
                          <a:spcPts val="0"/>
                        </a:spcBef>
                        <a:spcAft>
                          <a:spcPts val="800"/>
                        </a:spcAft>
                      </a:pPr>
                      <a:r>
                        <a:rPr lang="sl-SI" sz="1400" b="1" i="0" u="none" strike="noStrike">
                          <a:solidFill>
                            <a:srgbClr val="000000"/>
                          </a:solidFill>
                          <a:effectLst/>
                          <a:latin typeface="Aptos Narrow"/>
                          <a:ea typeface="Times New Roman" panose="02020603050405020304" pitchFamily="18" charset="0"/>
                          <a:cs typeface="Times New Roman"/>
                        </a:rPr>
                        <a:t>2023</a:t>
                      </a:r>
                      <a:endParaRPr lang="sl-SI" sz="1400" b="0"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F2D0"/>
                    </a:solidFill>
                  </a:tcPr>
                </a:tc>
                <a:tc>
                  <a:txBody>
                    <a:bodyPr/>
                    <a:lstStyle/>
                    <a:p>
                      <a:pPr lvl="0" algn="ctr">
                        <a:lnSpc>
                          <a:spcPct val="107000"/>
                        </a:lnSpc>
                        <a:spcBef>
                          <a:spcPts val="0"/>
                        </a:spcBef>
                        <a:spcAft>
                          <a:spcPts val="800"/>
                        </a:spcAft>
                        <a:buNone/>
                      </a:pPr>
                      <a:endParaRPr lang="sl-SI" sz="1400" b="1" i="0" u="none" strike="noStrike">
                        <a:solidFill>
                          <a:srgbClr val="000000"/>
                        </a:solidFill>
                        <a:effectLst/>
                        <a:latin typeface="Aptos Narrow"/>
                        <a:cs typeface="Times New Roman"/>
                      </a:endParaRPr>
                    </a:p>
                  </a:txBody>
                  <a:tcPr marL="44904" marR="44904" marT="9621" marB="0" anchor="ctr">
                    <a:lnL w="12700">
                      <a:solidFill>
                        <a:srgbClr val="000000"/>
                      </a:solidFill>
                    </a:lnL>
                    <a:lnR w="12700">
                      <a:solidFill>
                        <a:srgbClr val="000000"/>
                      </a:solidFill>
                    </a:lnR>
                    <a:lnT w="12700">
                      <a:solidFill>
                        <a:srgbClr val="000000"/>
                      </a:solidFill>
                    </a:lnT>
                    <a:lnB w="12700">
                      <a:solidFill>
                        <a:srgbClr val="000000"/>
                      </a:solidFill>
                    </a:lnB>
                    <a:solidFill>
                      <a:srgbClr val="DAF2D0"/>
                    </a:solidFill>
                  </a:tcPr>
                </a:tc>
                <a:tc>
                  <a:txBody>
                    <a:bodyPr/>
                    <a:lstStyle/>
                    <a:p>
                      <a:pPr lvl="0" algn="ctr">
                        <a:lnSpc>
                          <a:spcPct val="107000"/>
                        </a:lnSpc>
                        <a:spcBef>
                          <a:spcPts val="0"/>
                        </a:spcBef>
                        <a:spcAft>
                          <a:spcPts val="800"/>
                        </a:spcAft>
                        <a:buNone/>
                      </a:pPr>
                      <a:endParaRPr lang="sl-SI" sz="1400" b="1" i="0" u="none" strike="noStrike">
                        <a:solidFill>
                          <a:srgbClr val="000000"/>
                        </a:solidFill>
                        <a:effectLst/>
                        <a:latin typeface="Aptos Narrow"/>
                        <a:cs typeface="Times New Roman"/>
                      </a:endParaRPr>
                    </a:p>
                  </a:txBody>
                  <a:tcPr marL="44904" marR="44904" marT="9621" marB="0" anchor="ctr">
                    <a:lnL w="12700">
                      <a:solidFill>
                        <a:srgbClr val="000000"/>
                      </a:solidFill>
                    </a:lnL>
                    <a:lnR w="12700">
                      <a:solidFill>
                        <a:srgbClr val="000000"/>
                      </a:solidFill>
                    </a:lnR>
                    <a:lnT w="12700">
                      <a:solidFill>
                        <a:srgbClr val="000000"/>
                      </a:solidFill>
                    </a:lnT>
                    <a:lnB w="12700">
                      <a:solidFill>
                        <a:srgbClr val="000000"/>
                      </a:solidFill>
                    </a:lnB>
                    <a:solidFill>
                      <a:srgbClr val="DAF2D0"/>
                    </a:solidFill>
                  </a:tcPr>
                </a:tc>
                <a:tc>
                  <a:txBody>
                    <a:bodyPr/>
                    <a:lstStyle/>
                    <a:p>
                      <a:pPr algn="ctr" fontAlgn="ctr">
                        <a:lnSpc>
                          <a:spcPct val="107000"/>
                        </a:lnSpc>
                        <a:spcBef>
                          <a:spcPts val="0"/>
                        </a:spcBef>
                        <a:spcAft>
                          <a:spcPts val="800"/>
                        </a:spcAft>
                      </a:pPr>
                      <a:r>
                        <a:rPr lang="sl-SI" sz="1400" b="1" i="0" u="none" strike="noStrike">
                          <a:solidFill>
                            <a:srgbClr val="000000"/>
                          </a:solidFill>
                          <a:effectLst/>
                          <a:latin typeface="Aptos Narrow"/>
                          <a:ea typeface="Times New Roman" panose="02020603050405020304" pitchFamily="18" charset="0"/>
                          <a:cs typeface="Times New Roman"/>
                        </a:rPr>
                        <a:t>2024</a:t>
                      </a:r>
                      <a:endParaRPr lang="sl-SI" sz="1400" b="0"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F2D0"/>
                    </a:solidFill>
                  </a:tcPr>
                </a:tc>
                <a:tc>
                  <a:txBody>
                    <a:bodyPr/>
                    <a:lstStyle/>
                    <a:p>
                      <a:pPr lvl="0" algn="ctr">
                        <a:lnSpc>
                          <a:spcPct val="107000"/>
                        </a:lnSpc>
                        <a:spcBef>
                          <a:spcPts val="0"/>
                        </a:spcBef>
                        <a:spcAft>
                          <a:spcPts val="800"/>
                        </a:spcAft>
                        <a:buNone/>
                      </a:pPr>
                      <a:endParaRPr lang="sl-SI" sz="1400" b="1" i="0" u="none" strike="noStrike">
                        <a:solidFill>
                          <a:srgbClr val="000000"/>
                        </a:solidFill>
                        <a:effectLst/>
                        <a:latin typeface="Aptos Narrow"/>
                        <a:cs typeface="Times New Roman"/>
                      </a:endParaRPr>
                    </a:p>
                  </a:txBody>
                  <a:tcPr marL="44904" marR="44904" marT="9621" marB="0" anchor="ctr">
                    <a:lnL w="12700">
                      <a:solidFill>
                        <a:srgbClr val="000000"/>
                      </a:solidFill>
                    </a:lnL>
                    <a:lnR w="12700">
                      <a:solidFill>
                        <a:srgbClr val="000000"/>
                      </a:solidFill>
                    </a:lnR>
                    <a:lnT w="12700">
                      <a:solidFill>
                        <a:srgbClr val="000000"/>
                      </a:solidFill>
                    </a:lnT>
                    <a:lnB w="12700">
                      <a:solidFill>
                        <a:srgbClr val="000000"/>
                      </a:solidFill>
                    </a:lnB>
                    <a:solidFill>
                      <a:srgbClr val="DAF2D0"/>
                    </a:solidFill>
                  </a:tcPr>
                </a:tc>
                <a:tc>
                  <a:txBody>
                    <a:bodyPr/>
                    <a:lstStyle/>
                    <a:p>
                      <a:pPr algn="ctr" fontAlgn="ctr">
                        <a:lnSpc>
                          <a:spcPct val="107000"/>
                        </a:lnSpc>
                        <a:spcBef>
                          <a:spcPts val="0"/>
                        </a:spcBef>
                        <a:spcAft>
                          <a:spcPts val="800"/>
                        </a:spcAft>
                      </a:pPr>
                      <a:r>
                        <a:rPr lang="sl-SI" sz="1400" b="1" i="0" u="none" strike="noStrike">
                          <a:solidFill>
                            <a:srgbClr val="000000"/>
                          </a:solidFill>
                          <a:effectLst/>
                          <a:latin typeface="Aptos Narrow"/>
                          <a:ea typeface="Times New Roman" panose="02020603050405020304" pitchFamily="18" charset="0"/>
                          <a:cs typeface="Times New Roman"/>
                        </a:rPr>
                        <a:t>2023</a:t>
                      </a:r>
                      <a:endParaRPr lang="sl-SI" sz="1400" b="0"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F2D0"/>
                    </a:solidFill>
                  </a:tcPr>
                </a:tc>
                <a:tc>
                  <a:txBody>
                    <a:bodyPr/>
                    <a:lstStyle/>
                    <a:p>
                      <a:pPr algn="ctr" fontAlgn="ctr">
                        <a:lnSpc>
                          <a:spcPct val="107000"/>
                        </a:lnSpc>
                        <a:spcBef>
                          <a:spcPts val="0"/>
                        </a:spcBef>
                        <a:spcAft>
                          <a:spcPts val="800"/>
                        </a:spcAft>
                      </a:pPr>
                      <a:r>
                        <a:rPr lang="sl-SI" sz="1400" b="1" i="0" u="none" strike="noStrike">
                          <a:solidFill>
                            <a:srgbClr val="000000"/>
                          </a:solidFill>
                          <a:effectLst/>
                          <a:latin typeface="Aptos Narrow"/>
                          <a:ea typeface="Times New Roman" panose="02020603050405020304" pitchFamily="18" charset="0"/>
                          <a:cs typeface="Times New Roman"/>
                        </a:rPr>
                        <a:t>2024</a:t>
                      </a:r>
                      <a:endParaRPr lang="sl-SI" sz="1400" b="0"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F2D0"/>
                    </a:solidFill>
                  </a:tcPr>
                </a:tc>
                <a:tc>
                  <a:txBody>
                    <a:bodyPr/>
                    <a:lstStyle/>
                    <a:p>
                      <a:pPr algn="ctr" fontAlgn="ctr">
                        <a:lnSpc>
                          <a:spcPct val="107000"/>
                        </a:lnSpc>
                        <a:spcBef>
                          <a:spcPts val="0"/>
                        </a:spcBef>
                        <a:spcAft>
                          <a:spcPts val="800"/>
                        </a:spcAft>
                      </a:pPr>
                      <a:r>
                        <a:rPr lang="sl-SI" sz="1400" b="1" i="0" u="none" strike="noStrike">
                          <a:solidFill>
                            <a:srgbClr val="000000"/>
                          </a:solidFill>
                          <a:effectLst/>
                          <a:latin typeface="Aptos Narrow"/>
                          <a:ea typeface="Times New Roman" panose="02020603050405020304" pitchFamily="18" charset="0"/>
                          <a:cs typeface="Times New Roman"/>
                        </a:rPr>
                        <a:t>2023</a:t>
                      </a:r>
                      <a:endParaRPr lang="sl-SI" sz="1400" b="0"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F2D0"/>
                    </a:solidFill>
                  </a:tcPr>
                </a:tc>
                <a:tc>
                  <a:txBody>
                    <a:bodyPr/>
                    <a:lstStyle/>
                    <a:p>
                      <a:pPr algn="ctr" fontAlgn="ctr">
                        <a:lnSpc>
                          <a:spcPct val="107000"/>
                        </a:lnSpc>
                        <a:spcBef>
                          <a:spcPts val="0"/>
                        </a:spcBef>
                        <a:spcAft>
                          <a:spcPts val="800"/>
                        </a:spcAft>
                      </a:pPr>
                      <a:r>
                        <a:rPr lang="sl-SI" sz="1400" b="1" i="0" u="none" strike="noStrike">
                          <a:solidFill>
                            <a:srgbClr val="000000"/>
                          </a:solidFill>
                          <a:effectLst/>
                          <a:latin typeface="Aptos Narrow"/>
                          <a:ea typeface="Times New Roman" panose="02020603050405020304" pitchFamily="18" charset="0"/>
                          <a:cs typeface="Times New Roman"/>
                        </a:rPr>
                        <a:t>2024</a:t>
                      </a:r>
                      <a:endParaRPr lang="sl-SI" sz="1400" b="0"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F2D0"/>
                    </a:solidFill>
                  </a:tcPr>
                </a:tc>
                <a:extLst>
                  <a:ext uri="{0D108BD9-81ED-4DB2-BD59-A6C34878D82A}">
                    <a16:rowId xmlns:a16="http://schemas.microsoft.com/office/drawing/2014/main" val="3669862685"/>
                  </a:ext>
                </a:extLst>
              </a:tr>
              <a:tr h="230958">
                <a:tc>
                  <a:txBody>
                    <a:bodyPr/>
                    <a:lstStyle/>
                    <a:p>
                      <a:pPr algn="l" fontAlgn="ctr">
                        <a:lnSpc>
                          <a:spcPct val="107000"/>
                        </a:lnSpc>
                        <a:spcBef>
                          <a:spcPts val="0"/>
                        </a:spcBef>
                        <a:spcAft>
                          <a:spcPts val="800"/>
                        </a:spcAft>
                      </a:pPr>
                      <a:r>
                        <a:rPr lang="sl-SI" sz="1400" b="0" i="0" u="none" strike="noStrike">
                          <a:solidFill>
                            <a:srgbClr val="000000"/>
                          </a:solidFill>
                          <a:effectLst/>
                          <a:latin typeface="Aptos Narrow"/>
                          <a:ea typeface="Times New Roman" panose="02020603050405020304" pitchFamily="18" charset="0"/>
                          <a:cs typeface="Times New Roman"/>
                        </a:rPr>
                        <a:t>januar</a:t>
                      </a:r>
                      <a:endParaRPr lang="sl-SI" sz="1400" b="0"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lnSpc>
                          <a:spcPct val="107000"/>
                        </a:lnSpc>
                        <a:spcBef>
                          <a:spcPts val="0"/>
                        </a:spcBef>
                        <a:spcAft>
                          <a:spcPts val="800"/>
                        </a:spcAft>
                      </a:pPr>
                      <a:r>
                        <a:rPr lang="sl-SI" sz="1400" b="1" i="0" u="none" strike="noStrike">
                          <a:solidFill>
                            <a:srgbClr val="000000"/>
                          </a:solidFill>
                          <a:effectLst/>
                          <a:latin typeface="Aptos Narrow"/>
                          <a:ea typeface="Times New Roman" panose="02020603050405020304" pitchFamily="18" charset="0"/>
                          <a:cs typeface="Times New Roman"/>
                        </a:rPr>
                        <a:t>85</a:t>
                      </a:r>
                      <a:endParaRPr lang="sl-SI" sz="1400" b="1"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lnSpc>
                          <a:spcPct val="107000"/>
                        </a:lnSpc>
                        <a:spcBef>
                          <a:spcPts val="0"/>
                        </a:spcBef>
                        <a:spcAft>
                          <a:spcPts val="800"/>
                        </a:spcAft>
                      </a:pPr>
                      <a:r>
                        <a:rPr lang="sl-SI" sz="1400" b="1" i="0" u="none" strike="noStrike">
                          <a:solidFill>
                            <a:srgbClr val="000000"/>
                          </a:solidFill>
                          <a:effectLst/>
                          <a:latin typeface="Aptos Narrow"/>
                          <a:ea typeface="Times New Roman" panose="02020603050405020304" pitchFamily="18" charset="0"/>
                          <a:cs typeface="Times New Roman"/>
                        </a:rPr>
                        <a:t>99</a:t>
                      </a:r>
                      <a:endParaRPr lang="sl-SI" sz="1400" b="1"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lnSpc>
                          <a:spcPct val="107000"/>
                        </a:lnSpc>
                        <a:spcBef>
                          <a:spcPts val="0"/>
                        </a:spcBef>
                        <a:spcAft>
                          <a:spcPts val="800"/>
                        </a:spcAft>
                      </a:pPr>
                      <a:r>
                        <a:rPr lang="sl-SI" sz="1400" b="0" i="0" u="none" strike="noStrike">
                          <a:solidFill>
                            <a:srgbClr val="000000"/>
                          </a:solidFill>
                          <a:effectLst/>
                          <a:latin typeface="Aptos Narrow"/>
                          <a:ea typeface="Times New Roman" panose="02020603050405020304" pitchFamily="18" charset="0"/>
                          <a:cs typeface="Times New Roman"/>
                        </a:rPr>
                        <a:t>31</a:t>
                      </a:r>
                      <a:endParaRPr lang="sl-SI" sz="1400" b="0"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lnSpc>
                          <a:spcPct val="107000"/>
                        </a:lnSpc>
                        <a:spcBef>
                          <a:spcPts val="0"/>
                        </a:spcBef>
                        <a:spcAft>
                          <a:spcPts val="800"/>
                        </a:spcAft>
                      </a:pPr>
                      <a:r>
                        <a:rPr lang="sl-SI" sz="1400" b="0" i="0" u="none" strike="noStrike">
                          <a:solidFill>
                            <a:srgbClr val="000000"/>
                          </a:solidFill>
                          <a:effectLst/>
                          <a:latin typeface="Aptos Narrow"/>
                          <a:ea typeface="Times New Roman" panose="02020603050405020304" pitchFamily="18" charset="0"/>
                          <a:cs typeface="Times New Roman"/>
                        </a:rPr>
                        <a:t>35</a:t>
                      </a:r>
                      <a:endParaRPr lang="sl-SI" sz="1400" b="0"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lnSpc>
                          <a:spcPct val="107000"/>
                        </a:lnSpc>
                        <a:spcBef>
                          <a:spcPts val="0"/>
                        </a:spcBef>
                        <a:spcAft>
                          <a:spcPts val="800"/>
                        </a:spcAft>
                      </a:pPr>
                      <a:r>
                        <a:rPr lang="sl-SI" sz="1400" b="0" i="0" u="none" strike="noStrike">
                          <a:solidFill>
                            <a:srgbClr val="000000"/>
                          </a:solidFill>
                          <a:effectLst/>
                          <a:latin typeface="Aptos Narrow"/>
                          <a:ea typeface="Times New Roman" panose="02020603050405020304" pitchFamily="18" charset="0"/>
                          <a:cs typeface="Times New Roman"/>
                        </a:rPr>
                        <a:t>54</a:t>
                      </a:r>
                      <a:endParaRPr lang="sl-SI" sz="1400" b="0"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lnSpc>
                          <a:spcPct val="107000"/>
                        </a:lnSpc>
                        <a:spcBef>
                          <a:spcPts val="0"/>
                        </a:spcBef>
                        <a:spcAft>
                          <a:spcPts val="800"/>
                        </a:spcAft>
                      </a:pPr>
                      <a:r>
                        <a:rPr lang="sl-SI" sz="1400" b="0" i="0" u="none" strike="noStrike">
                          <a:solidFill>
                            <a:srgbClr val="000000"/>
                          </a:solidFill>
                          <a:effectLst/>
                          <a:latin typeface="Aptos Narrow"/>
                          <a:ea typeface="Times New Roman" panose="02020603050405020304" pitchFamily="18" charset="0"/>
                          <a:cs typeface="Times New Roman"/>
                        </a:rPr>
                        <a:t>64</a:t>
                      </a:r>
                      <a:endParaRPr lang="sl-SI" sz="1400" b="0"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lnSpc>
                          <a:spcPct val="107000"/>
                        </a:lnSpc>
                        <a:spcBef>
                          <a:spcPts val="0"/>
                        </a:spcBef>
                        <a:spcAft>
                          <a:spcPts val="800"/>
                        </a:spcAft>
                      </a:pPr>
                      <a:r>
                        <a:rPr lang="sl-SI" sz="1400" b="1" i="0" u="none" strike="noStrike">
                          <a:solidFill>
                            <a:srgbClr val="000000"/>
                          </a:solidFill>
                          <a:effectLst/>
                          <a:latin typeface="Aptos Narrow"/>
                          <a:ea typeface="Times New Roman" panose="02020603050405020304" pitchFamily="18" charset="0"/>
                          <a:cs typeface="Times New Roman"/>
                        </a:rPr>
                        <a:t>15</a:t>
                      </a:r>
                      <a:endParaRPr lang="sl-SI" sz="1400" b="1"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lnSpc>
                          <a:spcPct val="107000"/>
                        </a:lnSpc>
                        <a:spcBef>
                          <a:spcPts val="0"/>
                        </a:spcBef>
                        <a:spcAft>
                          <a:spcPts val="800"/>
                        </a:spcAft>
                      </a:pPr>
                      <a:r>
                        <a:rPr lang="sl-SI" sz="1400" b="1" i="0" u="none" strike="noStrike">
                          <a:solidFill>
                            <a:srgbClr val="000000"/>
                          </a:solidFill>
                          <a:effectLst/>
                          <a:latin typeface="Aptos Narrow"/>
                          <a:ea typeface="Times New Roman" panose="02020603050405020304" pitchFamily="18" charset="0"/>
                          <a:cs typeface="Times New Roman"/>
                        </a:rPr>
                        <a:t>18</a:t>
                      </a:r>
                      <a:endParaRPr lang="sl-SI" sz="1400" b="1"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lnSpc>
                          <a:spcPct val="107000"/>
                        </a:lnSpc>
                        <a:spcBef>
                          <a:spcPts val="0"/>
                        </a:spcBef>
                        <a:spcAft>
                          <a:spcPts val="800"/>
                        </a:spcAft>
                      </a:pPr>
                      <a:endParaRPr lang="sl-SI" sz="1400" b="0"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lvl="0" algn="ctr">
                        <a:lnSpc>
                          <a:spcPct val="107000"/>
                        </a:lnSpc>
                        <a:spcBef>
                          <a:spcPts val="0"/>
                        </a:spcBef>
                        <a:spcAft>
                          <a:spcPts val="800"/>
                        </a:spcAft>
                        <a:buNone/>
                      </a:pPr>
                      <a:endParaRPr lang="sl-SI" sz="1400" b="0" i="0" u="none" strike="noStrike">
                        <a:effectLst/>
                        <a:latin typeface="Aptos Narrow"/>
                        <a:cs typeface="Times New Roman"/>
                      </a:endParaRPr>
                    </a:p>
                  </a:txBody>
                  <a:tcPr marL="44904" marR="44904" marT="9621" marB="0" anchor="ctr">
                    <a:lnL w="12700">
                      <a:solidFill>
                        <a:srgbClr val="000000"/>
                      </a:solidFill>
                    </a:lnL>
                    <a:lnR w="12700">
                      <a:solidFill>
                        <a:srgbClr val="000000"/>
                      </a:solidFill>
                    </a:lnR>
                    <a:lnT w="12700">
                      <a:solidFill>
                        <a:srgbClr val="000000"/>
                      </a:solidFill>
                    </a:lnT>
                    <a:lnB w="12700">
                      <a:solidFill>
                        <a:srgbClr val="000000"/>
                      </a:solidFill>
                    </a:lnB>
                    <a:noFill/>
                  </a:tcPr>
                </a:tc>
                <a:tc>
                  <a:txBody>
                    <a:bodyPr/>
                    <a:lstStyle/>
                    <a:p>
                      <a:pPr lvl="0" algn="ctr">
                        <a:lnSpc>
                          <a:spcPct val="107000"/>
                        </a:lnSpc>
                        <a:spcBef>
                          <a:spcPts val="0"/>
                        </a:spcBef>
                        <a:spcAft>
                          <a:spcPts val="800"/>
                        </a:spcAft>
                        <a:buNone/>
                      </a:pPr>
                      <a:endParaRPr lang="sl-SI" sz="1400" b="0" i="0" u="none" strike="noStrike">
                        <a:effectLst/>
                        <a:latin typeface="Aptos Narrow"/>
                        <a:cs typeface="Times New Roman"/>
                      </a:endParaRPr>
                    </a:p>
                  </a:txBody>
                  <a:tcPr marL="44904" marR="44904" marT="9621" marB="0" anchor="ctr">
                    <a:lnL w="12700">
                      <a:solidFill>
                        <a:srgbClr val="000000"/>
                      </a:solidFill>
                    </a:lnL>
                    <a:lnR w="12700">
                      <a:solidFill>
                        <a:srgbClr val="000000"/>
                      </a:solidFill>
                    </a:lnR>
                    <a:lnT w="12700">
                      <a:solidFill>
                        <a:srgbClr val="000000"/>
                      </a:solidFill>
                    </a:lnT>
                    <a:lnB w="12700">
                      <a:solidFill>
                        <a:srgbClr val="000000"/>
                      </a:solidFill>
                    </a:lnB>
                    <a:noFill/>
                  </a:tcPr>
                </a:tc>
                <a:tc>
                  <a:txBody>
                    <a:bodyPr/>
                    <a:lstStyle/>
                    <a:p>
                      <a:pPr algn="ctr" fontAlgn="ctr">
                        <a:lnSpc>
                          <a:spcPct val="107000"/>
                        </a:lnSpc>
                        <a:spcBef>
                          <a:spcPts val="0"/>
                        </a:spcBef>
                        <a:spcAft>
                          <a:spcPts val="800"/>
                        </a:spcAft>
                      </a:pPr>
                      <a:endParaRPr lang="sl-SI" sz="1400" b="0"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lvl="0" algn="ctr">
                        <a:lnSpc>
                          <a:spcPct val="107000"/>
                        </a:lnSpc>
                        <a:spcBef>
                          <a:spcPts val="0"/>
                        </a:spcBef>
                        <a:spcAft>
                          <a:spcPts val="800"/>
                        </a:spcAft>
                        <a:buNone/>
                      </a:pPr>
                      <a:endParaRPr lang="sl-SI" sz="1400" b="0" i="0" u="none" strike="noStrike">
                        <a:effectLst/>
                        <a:latin typeface="Aptos Narrow"/>
                        <a:cs typeface="Times New Roman"/>
                      </a:endParaRPr>
                    </a:p>
                  </a:txBody>
                  <a:tcPr marL="44904" marR="44904" marT="9621" marB="0" anchor="ctr">
                    <a:lnL w="12700">
                      <a:solidFill>
                        <a:srgbClr val="000000"/>
                      </a:solidFill>
                    </a:lnL>
                    <a:lnR w="12700">
                      <a:solidFill>
                        <a:srgbClr val="000000"/>
                      </a:solidFill>
                    </a:lnR>
                    <a:lnT w="12700">
                      <a:solidFill>
                        <a:srgbClr val="000000"/>
                      </a:solidFill>
                    </a:lnT>
                    <a:lnB w="12700">
                      <a:solidFill>
                        <a:srgbClr val="000000"/>
                      </a:solidFill>
                    </a:lnB>
                    <a:noFill/>
                  </a:tcPr>
                </a:tc>
                <a:tc>
                  <a:txBody>
                    <a:bodyPr/>
                    <a:lstStyle/>
                    <a:p>
                      <a:pPr algn="ctr" fontAlgn="ctr">
                        <a:lnSpc>
                          <a:spcPct val="107000"/>
                        </a:lnSpc>
                        <a:spcBef>
                          <a:spcPts val="0"/>
                        </a:spcBef>
                        <a:spcAft>
                          <a:spcPts val="800"/>
                        </a:spcAft>
                      </a:pPr>
                      <a:r>
                        <a:rPr lang="sl-SI" sz="1400" b="0" i="0" u="none" strike="noStrike">
                          <a:solidFill>
                            <a:srgbClr val="000000"/>
                          </a:solidFill>
                          <a:effectLst/>
                          <a:latin typeface="Aptos Narrow"/>
                          <a:ea typeface="Times New Roman" panose="02020603050405020304" pitchFamily="18" charset="0"/>
                          <a:cs typeface="Times New Roman"/>
                        </a:rPr>
                        <a:t>15</a:t>
                      </a:r>
                      <a:endParaRPr lang="sl-SI" sz="1400" b="0"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lnSpc>
                          <a:spcPct val="107000"/>
                        </a:lnSpc>
                        <a:spcBef>
                          <a:spcPts val="0"/>
                        </a:spcBef>
                        <a:spcAft>
                          <a:spcPts val="800"/>
                        </a:spcAft>
                      </a:pPr>
                      <a:r>
                        <a:rPr lang="sl-SI" sz="1400" b="0" i="0" u="none" strike="noStrike">
                          <a:solidFill>
                            <a:srgbClr val="000000"/>
                          </a:solidFill>
                          <a:effectLst/>
                          <a:latin typeface="Aptos Narrow"/>
                          <a:ea typeface="Times New Roman" panose="02020603050405020304" pitchFamily="18" charset="0"/>
                          <a:cs typeface="Times New Roman"/>
                        </a:rPr>
                        <a:t>18</a:t>
                      </a:r>
                      <a:endParaRPr lang="sl-SI" sz="1400" b="0"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lnSpc>
                          <a:spcPct val="107000"/>
                        </a:lnSpc>
                        <a:spcBef>
                          <a:spcPts val="0"/>
                        </a:spcBef>
                        <a:spcAft>
                          <a:spcPts val="800"/>
                        </a:spcAft>
                      </a:pPr>
                      <a:r>
                        <a:rPr lang="sl-SI" sz="1400" b="1" i="0" u="none" strike="noStrike">
                          <a:solidFill>
                            <a:srgbClr val="000000"/>
                          </a:solidFill>
                          <a:effectLst/>
                          <a:latin typeface="Aptos Narrow"/>
                          <a:ea typeface="Times New Roman" panose="02020603050405020304" pitchFamily="18" charset="0"/>
                          <a:cs typeface="Times New Roman"/>
                        </a:rPr>
                        <a:t>100</a:t>
                      </a:r>
                      <a:endParaRPr lang="sl-SI" sz="1400" b="0"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lnSpc>
                          <a:spcPct val="107000"/>
                        </a:lnSpc>
                        <a:spcBef>
                          <a:spcPts val="0"/>
                        </a:spcBef>
                        <a:spcAft>
                          <a:spcPts val="800"/>
                        </a:spcAft>
                      </a:pPr>
                      <a:r>
                        <a:rPr lang="sl-SI" sz="1400" b="1" i="0" u="none" strike="noStrike">
                          <a:solidFill>
                            <a:srgbClr val="000000"/>
                          </a:solidFill>
                          <a:effectLst/>
                          <a:latin typeface="Aptos Narrow"/>
                          <a:ea typeface="Times New Roman" panose="02020603050405020304" pitchFamily="18" charset="0"/>
                          <a:cs typeface="Times New Roman"/>
                        </a:rPr>
                        <a:t>117</a:t>
                      </a:r>
                      <a:endParaRPr lang="sl-SI" sz="1400" b="0"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48626955"/>
                  </a:ext>
                </a:extLst>
              </a:tr>
              <a:tr h="353230">
                <a:tc>
                  <a:txBody>
                    <a:bodyPr/>
                    <a:lstStyle/>
                    <a:p>
                      <a:pPr algn="l" fontAlgn="ctr">
                        <a:lnSpc>
                          <a:spcPct val="107000"/>
                        </a:lnSpc>
                        <a:spcBef>
                          <a:spcPts val="0"/>
                        </a:spcBef>
                        <a:spcAft>
                          <a:spcPts val="800"/>
                        </a:spcAft>
                      </a:pPr>
                      <a:r>
                        <a:rPr lang="sl-SI" sz="1400" b="0" i="0" u="none" strike="noStrike">
                          <a:solidFill>
                            <a:srgbClr val="000000"/>
                          </a:solidFill>
                          <a:effectLst/>
                          <a:latin typeface="Aptos Narrow"/>
                          <a:ea typeface="Times New Roman" panose="02020603050405020304" pitchFamily="18" charset="0"/>
                          <a:cs typeface="Times New Roman"/>
                        </a:rPr>
                        <a:t>februar</a:t>
                      </a:r>
                      <a:endParaRPr lang="sl-SI" sz="1400" b="0"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F2D0"/>
                    </a:solidFill>
                  </a:tcPr>
                </a:tc>
                <a:tc>
                  <a:txBody>
                    <a:bodyPr/>
                    <a:lstStyle/>
                    <a:p>
                      <a:pPr algn="ctr" fontAlgn="ctr">
                        <a:lnSpc>
                          <a:spcPct val="107000"/>
                        </a:lnSpc>
                        <a:spcBef>
                          <a:spcPts val="0"/>
                        </a:spcBef>
                        <a:spcAft>
                          <a:spcPts val="800"/>
                        </a:spcAft>
                      </a:pPr>
                      <a:r>
                        <a:rPr lang="sl-SI" sz="1400" b="1" i="0" u="none" strike="noStrike">
                          <a:solidFill>
                            <a:srgbClr val="000000"/>
                          </a:solidFill>
                          <a:effectLst/>
                          <a:latin typeface="Aptos Narrow"/>
                          <a:ea typeface="Times New Roman" panose="02020603050405020304" pitchFamily="18" charset="0"/>
                          <a:cs typeface="Times New Roman"/>
                        </a:rPr>
                        <a:t>24</a:t>
                      </a:r>
                      <a:endParaRPr lang="sl-SI" sz="1400" b="1"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F2D0"/>
                    </a:solidFill>
                  </a:tcPr>
                </a:tc>
                <a:tc>
                  <a:txBody>
                    <a:bodyPr/>
                    <a:lstStyle/>
                    <a:p>
                      <a:pPr algn="ctr" fontAlgn="ctr">
                        <a:lnSpc>
                          <a:spcPct val="107000"/>
                        </a:lnSpc>
                        <a:spcBef>
                          <a:spcPts val="0"/>
                        </a:spcBef>
                        <a:spcAft>
                          <a:spcPts val="800"/>
                        </a:spcAft>
                      </a:pPr>
                      <a:r>
                        <a:rPr lang="sl-SI" sz="1400" b="1" i="0" u="none" strike="noStrike">
                          <a:solidFill>
                            <a:srgbClr val="000000"/>
                          </a:solidFill>
                          <a:effectLst/>
                          <a:latin typeface="Aptos Narrow"/>
                          <a:ea typeface="Times New Roman" panose="02020603050405020304" pitchFamily="18" charset="0"/>
                          <a:cs typeface="Times New Roman"/>
                        </a:rPr>
                        <a:t>233</a:t>
                      </a:r>
                      <a:endParaRPr lang="sl-SI" sz="1400" b="1"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F2D0"/>
                    </a:solidFill>
                  </a:tcPr>
                </a:tc>
                <a:tc>
                  <a:txBody>
                    <a:bodyPr/>
                    <a:lstStyle/>
                    <a:p>
                      <a:pPr algn="ctr" fontAlgn="ctr">
                        <a:lnSpc>
                          <a:spcPct val="107000"/>
                        </a:lnSpc>
                        <a:spcBef>
                          <a:spcPts val="0"/>
                        </a:spcBef>
                        <a:spcAft>
                          <a:spcPts val="800"/>
                        </a:spcAft>
                      </a:pPr>
                      <a:r>
                        <a:rPr lang="sl-SI" sz="1400" b="0" i="0" u="none" strike="noStrike">
                          <a:solidFill>
                            <a:srgbClr val="000000"/>
                          </a:solidFill>
                          <a:effectLst/>
                          <a:latin typeface="Aptos Narrow"/>
                          <a:ea typeface="Times New Roman" panose="02020603050405020304" pitchFamily="18" charset="0"/>
                          <a:cs typeface="Times New Roman"/>
                        </a:rPr>
                        <a:t>3</a:t>
                      </a:r>
                      <a:endParaRPr lang="sl-SI" sz="1400" b="0"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F2D0"/>
                    </a:solidFill>
                  </a:tcPr>
                </a:tc>
                <a:tc>
                  <a:txBody>
                    <a:bodyPr/>
                    <a:lstStyle/>
                    <a:p>
                      <a:pPr algn="ctr" fontAlgn="ctr">
                        <a:lnSpc>
                          <a:spcPct val="107000"/>
                        </a:lnSpc>
                        <a:spcBef>
                          <a:spcPts val="0"/>
                        </a:spcBef>
                        <a:spcAft>
                          <a:spcPts val="800"/>
                        </a:spcAft>
                      </a:pPr>
                      <a:r>
                        <a:rPr lang="sl-SI" sz="1400" b="0" i="0" u="none" strike="noStrike">
                          <a:solidFill>
                            <a:srgbClr val="000000"/>
                          </a:solidFill>
                          <a:effectLst/>
                          <a:latin typeface="Aptos Narrow"/>
                          <a:ea typeface="Times New Roman" panose="02020603050405020304" pitchFamily="18" charset="0"/>
                          <a:cs typeface="Times New Roman"/>
                        </a:rPr>
                        <a:t>55</a:t>
                      </a:r>
                      <a:endParaRPr lang="sl-SI" sz="1400" b="0"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F2D0"/>
                    </a:solidFill>
                  </a:tcPr>
                </a:tc>
                <a:tc>
                  <a:txBody>
                    <a:bodyPr/>
                    <a:lstStyle/>
                    <a:p>
                      <a:pPr algn="ctr" fontAlgn="ctr">
                        <a:lnSpc>
                          <a:spcPct val="107000"/>
                        </a:lnSpc>
                        <a:spcBef>
                          <a:spcPts val="0"/>
                        </a:spcBef>
                        <a:spcAft>
                          <a:spcPts val="800"/>
                        </a:spcAft>
                      </a:pPr>
                      <a:r>
                        <a:rPr lang="sl-SI" sz="1400" b="0" i="0" u="none" strike="noStrike">
                          <a:solidFill>
                            <a:srgbClr val="000000"/>
                          </a:solidFill>
                          <a:effectLst/>
                          <a:latin typeface="Aptos Narrow"/>
                          <a:ea typeface="Times New Roman" panose="02020603050405020304" pitchFamily="18" charset="0"/>
                          <a:cs typeface="Times New Roman"/>
                        </a:rPr>
                        <a:t>21</a:t>
                      </a:r>
                      <a:endParaRPr lang="sl-SI" sz="1400" b="0"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F2D0"/>
                    </a:solidFill>
                  </a:tcPr>
                </a:tc>
                <a:tc>
                  <a:txBody>
                    <a:bodyPr/>
                    <a:lstStyle/>
                    <a:p>
                      <a:pPr algn="ctr" fontAlgn="ctr">
                        <a:lnSpc>
                          <a:spcPct val="107000"/>
                        </a:lnSpc>
                        <a:spcBef>
                          <a:spcPts val="0"/>
                        </a:spcBef>
                        <a:spcAft>
                          <a:spcPts val="800"/>
                        </a:spcAft>
                      </a:pPr>
                      <a:r>
                        <a:rPr lang="sl-SI" sz="1400" b="0" i="0" u="none" strike="noStrike">
                          <a:solidFill>
                            <a:srgbClr val="000000"/>
                          </a:solidFill>
                          <a:effectLst/>
                          <a:latin typeface="Aptos Narrow"/>
                          <a:ea typeface="Times New Roman" panose="02020603050405020304" pitchFamily="18" charset="0"/>
                          <a:cs typeface="Times New Roman"/>
                        </a:rPr>
                        <a:t>178</a:t>
                      </a:r>
                      <a:endParaRPr lang="sl-SI" sz="1400" b="0"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F2D0"/>
                    </a:solidFill>
                  </a:tcPr>
                </a:tc>
                <a:tc>
                  <a:txBody>
                    <a:bodyPr/>
                    <a:lstStyle/>
                    <a:p>
                      <a:pPr algn="ctr" fontAlgn="ctr">
                        <a:lnSpc>
                          <a:spcPct val="107000"/>
                        </a:lnSpc>
                        <a:spcBef>
                          <a:spcPts val="0"/>
                        </a:spcBef>
                        <a:spcAft>
                          <a:spcPts val="800"/>
                        </a:spcAft>
                      </a:pPr>
                      <a:r>
                        <a:rPr lang="sl-SI" sz="1400" b="1" i="0" u="none" strike="noStrike">
                          <a:solidFill>
                            <a:srgbClr val="000000"/>
                          </a:solidFill>
                          <a:effectLst/>
                          <a:latin typeface="Aptos Narrow"/>
                          <a:ea typeface="Times New Roman" panose="02020603050405020304" pitchFamily="18" charset="0"/>
                          <a:cs typeface="Times New Roman"/>
                        </a:rPr>
                        <a:t>6</a:t>
                      </a:r>
                      <a:endParaRPr lang="sl-SI" sz="1400" b="1"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F2D0"/>
                    </a:solidFill>
                  </a:tcPr>
                </a:tc>
                <a:tc>
                  <a:txBody>
                    <a:bodyPr/>
                    <a:lstStyle/>
                    <a:p>
                      <a:pPr algn="ctr" fontAlgn="ctr">
                        <a:lnSpc>
                          <a:spcPct val="107000"/>
                        </a:lnSpc>
                        <a:spcBef>
                          <a:spcPts val="0"/>
                        </a:spcBef>
                        <a:spcAft>
                          <a:spcPts val="800"/>
                        </a:spcAft>
                      </a:pPr>
                      <a:r>
                        <a:rPr lang="sl-SI" sz="1400" b="1" i="0" u="none" strike="noStrike">
                          <a:solidFill>
                            <a:srgbClr val="000000"/>
                          </a:solidFill>
                          <a:effectLst/>
                          <a:latin typeface="Aptos Narrow"/>
                          <a:ea typeface="Times New Roman" panose="02020603050405020304" pitchFamily="18" charset="0"/>
                          <a:cs typeface="Times New Roman"/>
                        </a:rPr>
                        <a:t>28</a:t>
                      </a:r>
                      <a:endParaRPr lang="sl-SI" sz="1400" b="1"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F2D0"/>
                    </a:solidFill>
                  </a:tcPr>
                </a:tc>
                <a:tc>
                  <a:txBody>
                    <a:bodyPr/>
                    <a:lstStyle/>
                    <a:p>
                      <a:pPr algn="ctr" fontAlgn="ctr">
                        <a:lnSpc>
                          <a:spcPct val="107000"/>
                        </a:lnSpc>
                        <a:spcBef>
                          <a:spcPts val="0"/>
                        </a:spcBef>
                        <a:spcAft>
                          <a:spcPts val="800"/>
                        </a:spcAft>
                      </a:pPr>
                      <a:endParaRPr lang="sl-SI" sz="1400" b="0"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F2D0"/>
                    </a:solidFill>
                  </a:tcPr>
                </a:tc>
                <a:tc>
                  <a:txBody>
                    <a:bodyPr/>
                    <a:lstStyle/>
                    <a:p>
                      <a:pPr lvl="0" algn="ctr">
                        <a:lnSpc>
                          <a:spcPct val="107000"/>
                        </a:lnSpc>
                        <a:spcBef>
                          <a:spcPts val="0"/>
                        </a:spcBef>
                        <a:spcAft>
                          <a:spcPts val="800"/>
                        </a:spcAft>
                        <a:buNone/>
                      </a:pPr>
                      <a:endParaRPr lang="sl-SI" sz="1400" b="0" i="0" u="none" strike="noStrike">
                        <a:effectLst/>
                        <a:latin typeface="Aptos Narrow"/>
                        <a:cs typeface="Times New Roman"/>
                      </a:endParaRPr>
                    </a:p>
                  </a:txBody>
                  <a:tcPr marL="44904" marR="44904" marT="9621" marB="0" anchor="ctr">
                    <a:lnL w="12700">
                      <a:solidFill>
                        <a:srgbClr val="000000"/>
                      </a:solidFill>
                    </a:lnL>
                    <a:lnR w="12700">
                      <a:solidFill>
                        <a:srgbClr val="000000"/>
                      </a:solidFill>
                    </a:lnR>
                    <a:lnT w="12700">
                      <a:solidFill>
                        <a:srgbClr val="000000"/>
                      </a:solidFill>
                    </a:lnT>
                    <a:lnB w="12700">
                      <a:solidFill>
                        <a:srgbClr val="000000"/>
                      </a:solidFill>
                    </a:lnB>
                    <a:solidFill>
                      <a:srgbClr val="DAF2D0"/>
                    </a:solidFill>
                  </a:tcPr>
                </a:tc>
                <a:tc>
                  <a:txBody>
                    <a:bodyPr/>
                    <a:lstStyle/>
                    <a:p>
                      <a:pPr lvl="0" algn="ctr">
                        <a:lnSpc>
                          <a:spcPct val="107000"/>
                        </a:lnSpc>
                        <a:spcBef>
                          <a:spcPts val="0"/>
                        </a:spcBef>
                        <a:spcAft>
                          <a:spcPts val="800"/>
                        </a:spcAft>
                        <a:buNone/>
                      </a:pPr>
                      <a:endParaRPr lang="sl-SI" sz="1400" b="0" i="0" u="none" strike="noStrike">
                        <a:effectLst/>
                        <a:latin typeface="Aptos Narrow"/>
                        <a:cs typeface="Times New Roman"/>
                      </a:endParaRPr>
                    </a:p>
                  </a:txBody>
                  <a:tcPr marL="44904" marR="44904" marT="9621" marB="0" anchor="ctr">
                    <a:lnL w="12700">
                      <a:solidFill>
                        <a:srgbClr val="000000"/>
                      </a:solidFill>
                    </a:lnL>
                    <a:lnR w="12700">
                      <a:solidFill>
                        <a:srgbClr val="000000"/>
                      </a:solidFill>
                    </a:lnR>
                    <a:lnT w="12700">
                      <a:solidFill>
                        <a:srgbClr val="000000"/>
                      </a:solidFill>
                    </a:lnT>
                    <a:lnB w="12700">
                      <a:solidFill>
                        <a:srgbClr val="000000"/>
                      </a:solidFill>
                    </a:lnB>
                    <a:solidFill>
                      <a:srgbClr val="DAF2D0"/>
                    </a:solidFill>
                  </a:tcPr>
                </a:tc>
                <a:tc>
                  <a:txBody>
                    <a:bodyPr/>
                    <a:lstStyle/>
                    <a:p>
                      <a:pPr algn="ctr" fontAlgn="ctr">
                        <a:lnSpc>
                          <a:spcPct val="107000"/>
                        </a:lnSpc>
                        <a:spcBef>
                          <a:spcPts val="0"/>
                        </a:spcBef>
                        <a:spcAft>
                          <a:spcPts val="800"/>
                        </a:spcAft>
                      </a:pPr>
                      <a:endParaRPr lang="sl-SI" sz="1400" b="0"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F2D0"/>
                    </a:solidFill>
                  </a:tcPr>
                </a:tc>
                <a:tc>
                  <a:txBody>
                    <a:bodyPr/>
                    <a:lstStyle/>
                    <a:p>
                      <a:pPr lvl="0" algn="ctr">
                        <a:lnSpc>
                          <a:spcPct val="107000"/>
                        </a:lnSpc>
                        <a:spcBef>
                          <a:spcPts val="0"/>
                        </a:spcBef>
                        <a:spcAft>
                          <a:spcPts val="800"/>
                        </a:spcAft>
                        <a:buNone/>
                      </a:pPr>
                      <a:endParaRPr lang="sl-SI" sz="1400" b="0" i="0" u="none" strike="noStrike">
                        <a:effectLst/>
                        <a:latin typeface="Aptos Narrow"/>
                        <a:cs typeface="Times New Roman"/>
                      </a:endParaRPr>
                    </a:p>
                  </a:txBody>
                  <a:tcPr marL="44904" marR="44904" marT="9621" marB="0" anchor="ctr">
                    <a:lnL w="12700">
                      <a:solidFill>
                        <a:srgbClr val="000000"/>
                      </a:solidFill>
                    </a:lnL>
                    <a:lnR w="12700">
                      <a:solidFill>
                        <a:srgbClr val="000000"/>
                      </a:solidFill>
                    </a:lnR>
                    <a:lnT w="12700">
                      <a:solidFill>
                        <a:srgbClr val="000000"/>
                      </a:solidFill>
                    </a:lnT>
                    <a:lnB w="12700">
                      <a:solidFill>
                        <a:srgbClr val="000000"/>
                      </a:solidFill>
                    </a:lnB>
                    <a:solidFill>
                      <a:srgbClr val="DAF2D0"/>
                    </a:solidFill>
                  </a:tcPr>
                </a:tc>
                <a:tc>
                  <a:txBody>
                    <a:bodyPr/>
                    <a:lstStyle/>
                    <a:p>
                      <a:pPr algn="ctr" fontAlgn="ctr">
                        <a:lnSpc>
                          <a:spcPct val="107000"/>
                        </a:lnSpc>
                        <a:spcBef>
                          <a:spcPts val="0"/>
                        </a:spcBef>
                        <a:spcAft>
                          <a:spcPts val="800"/>
                        </a:spcAft>
                      </a:pPr>
                      <a:r>
                        <a:rPr lang="sl-SI" sz="1400" b="0" i="0" u="none" strike="noStrike">
                          <a:solidFill>
                            <a:srgbClr val="000000"/>
                          </a:solidFill>
                          <a:effectLst/>
                          <a:latin typeface="Aptos Narrow"/>
                          <a:ea typeface="Times New Roman" panose="02020603050405020304" pitchFamily="18" charset="0"/>
                          <a:cs typeface="Times New Roman"/>
                        </a:rPr>
                        <a:t>6</a:t>
                      </a:r>
                      <a:endParaRPr lang="sl-SI" sz="1400" b="0"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F2D0"/>
                    </a:solidFill>
                  </a:tcPr>
                </a:tc>
                <a:tc>
                  <a:txBody>
                    <a:bodyPr/>
                    <a:lstStyle/>
                    <a:p>
                      <a:pPr algn="ctr" fontAlgn="ctr">
                        <a:lnSpc>
                          <a:spcPct val="107000"/>
                        </a:lnSpc>
                        <a:spcBef>
                          <a:spcPts val="0"/>
                        </a:spcBef>
                        <a:spcAft>
                          <a:spcPts val="800"/>
                        </a:spcAft>
                      </a:pPr>
                      <a:r>
                        <a:rPr lang="sl-SI" sz="1400" b="0" i="0" u="none" strike="noStrike">
                          <a:solidFill>
                            <a:srgbClr val="000000"/>
                          </a:solidFill>
                          <a:effectLst/>
                          <a:latin typeface="Aptos Narrow"/>
                          <a:ea typeface="Times New Roman" panose="02020603050405020304" pitchFamily="18" charset="0"/>
                          <a:cs typeface="Times New Roman"/>
                        </a:rPr>
                        <a:t>28</a:t>
                      </a:r>
                      <a:endParaRPr lang="sl-SI" sz="1400" b="0"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F2D0"/>
                    </a:solidFill>
                  </a:tcPr>
                </a:tc>
                <a:tc>
                  <a:txBody>
                    <a:bodyPr/>
                    <a:lstStyle/>
                    <a:p>
                      <a:pPr algn="ctr" fontAlgn="ctr">
                        <a:lnSpc>
                          <a:spcPct val="107000"/>
                        </a:lnSpc>
                        <a:spcBef>
                          <a:spcPts val="0"/>
                        </a:spcBef>
                        <a:spcAft>
                          <a:spcPts val="800"/>
                        </a:spcAft>
                      </a:pPr>
                      <a:r>
                        <a:rPr lang="sl-SI" sz="1400" b="1" i="0" u="none" strike="noStrike">
                          <a:solidFill>
                            <a:srgbClr val="000000"/>
                          </a:solidFill>
                          <a:effectLst/>
                          <a:latin typeface="Aptos Narrow"/>
                          <a:ea typeface="Times New Roman" panose="02020603050405020304" pitchFamily="18" charset="0"/>
                          <a:cs typeface="Times New Roman"/>
                        </a:rPr>
                        <a:t>30</a:t>
                      </a:r>
                      <a:endParaRPr lang="sl-SI" sz="1400" b="0"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F2D0"/>
                    </a:solidFill>
                  </a:tcPr>
                </a:tc>
                <a:tc>
                  <a:txBody>
                    <a:bodyPr/>
                    <a:lstStyle/>
                    <a:p>
                      <a:pPr algn="ctr" fontAlgn="b">
                        <a:lnSpc>
                          <a:spcPct val="107000"/>
                        </a:lnSpc>
                        <a:spcBef>
                          <a:spcPts val="0"/>
                        </a:spcBef>
                        <a:spcAft>
                          <a:spcPts val="800"/>
                        </a:spcAft>
                      </a:pPr>
                      <a:r>
                        <a:rPr lang="sl-SI" sz="1400" b="1" i="0" u="none" strike="noStrike">
                          <a:solidFill>
                            <a:srgbClr val="000000"/>
                          </a:solidFill>
                          <a:effectLst/>
                          <a:latin typeface="Aptos Narrow"/>
                          <a:ea typeface="Times New Roman" panose="02020603050405020304" pitchFamily="18" charset="0"/>
                          <a:cs typeface="Times New Roman"/>
                        </a:rPr>
                        <a:t>261</a:t>
                      </a:r>
                      <a:endParaRPr lang="sl-SI" sz="1400" b="0" i="0" u="none" strike="noStrike">
                        <a:effectLst/>
                        <a:latin typeface="Aptos Narrow"/>
                        <a:cs typeface="Times New Roman"/>
                      </a:endParaRPr>
                    </a:p>
                  </a:txBody>
                  <a:tcPr marL="44904" marR="44904" marT="962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F2D0"/>
                    </a:solidFill>
                  </a:tcPr>
                </a:tc>
                <a:extLst>
                  <a:ext uri="{0D108BD9-81ED-4DB2-BD59-A6C34878D82A}">
                    <a16:rowId xmlns:a16="http://schemas.microsoft.com/office/drawing/2014/main" val="4132159002"/>
                  </a:ext>
                </a:extLst>
              </a:tr>
              <a:tr h="230958">
                <a:tc>
                  <a:txBody>
                    <a:bodyPr/>
                    <a:lstStyle/>
                    <a:p>
                      <a:pPr algn="l" fontAlgn="ctr">
                        <a:lnSpc>
                          <a:spcPct val="107000"/>
                        </a:lnSpc>
                        <a:spcBef>
                          <a:spcPts val="0"/>
                        </a:spcBef>
                        <a:spcAft>
                          <a:spcPts val="800"/>
                        </a:spcAft>
                      </a:pPr>
                      <a:r>
                        <a:rPr lang="sl-SI" sz="1400" b="0" i="0" u="none" strike="noStrike">
                          <a:solidFill>
                            <a:srgbClr val="000000"/>
                          </a:solidFill>
                          <a:effectLst/>
                          <a:latin typeface="Aptos Narrow"/>
                          <a:ea typeface="Times New Roman" panose="02020603050405020304" pitchFamily="18" charset="0"/>
                          <a:cs typeface="Times New Roman"/>
                        </a:rPr>
                        <a:t>marec</a:t>
                      </a:r>
                      <a:endParaRPr lang="sl-SI" sz="1400" b="0"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lnSpc>
                          <a:spcPct val="107000"/>
                        </a:lnSpc>
                        <a:spcBef>
                          <a:spcPts val="0"/>
                        </a:spcBef>
                        <a:spcAft>
                          <a:spcPts val="800"/>
                        </a:spcAft>
                      </a:pPr>
                      <a:r>
                        <a:rPr lang="sl-SI" sz="1400" b="1" i="0" u="none" strike="noStrike">
                          <a:solidFill>
                            <a:srgbClr val="000000"/>
                          </a:solidFill>
                          <a:effectLst/>
                          <a:latin typeface="Aptos Narrow"/>
                          <a:ea typeface="Times New Roman" panose="02020603050405020304" pitchFamily="18" charset="0"/>
                          <a:cs typeface="Times New Roman"/>
                        </a:rPr>
                        <a:t>210</a:t>
                      </a:r>
                      <a:endParaRPr lang="sl-SI" sz="1400" b="1"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lnSpc>
                          <a:spcPct val="107000"/>
                        </a:lnSpc>
                        <a:spcBef>
                          <a:spcPts val="0"/>
                        </a:spcBef>
                        <a:spcAft>
                          <a:spcPts val="800"/>
                        </a:spcAft>
                      </a:pPr>
                      <a:r>
                        <a:rPr lang="sl-SI" sz="1400" b="1" i="0" u="none" strike="noStrike">
                          <a:solidFill>
                            <a:srgbClr val="000000"/>
                          </a:solidFill>
                          <a:effectLst/>
                          <a:latin typeface="Aptos Narrow"/>
                          <a:ea typeface="Times New Roman" panose="02020603050405020304" pitchFamily="18" charset="0"/>
                          <a:cs typeface="Times New Roman"/>
                        </a:rPr>
                        <a:t>216</a:t>
                      </a:r>
                      <a:endParaRPr lang="sl-SI" sz="1400" b="1"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lnSpc>
                          <a:spcPct val="107000"/>
                        </a:lnSpc>
                        <a:spcBef>
                          <a:spcPts val="0"/>
                        </a:spcBef>
                        <a:spcAft>
                          <a:spcPts val="800"/>
                        </a:spcAft>
                      </a:pPr>
                      <a:r>
                        <a:rPr lang="sl-SI" sz="1400" b="0" i="0" u="none" strike="noStrike">
                          <a:solidFill>
                            <a:srgbClr val="000000"/>
                          </a:solidFill>
                          <a:effectLst/>
                          <a:latin typeface="Aptos Narrow"/>
                          <a:ea typeface="Times New Roman" panose="02020603050405020304" pitchFamily="18" charset="0"/>
                          <a:cs typeface="Times New Roman"/>
                        </a:rPr>
                        <a:t>17</a:t>
                      </a:r>
                      <a:endParaRPr lang="sl-SI" sz="1400" b="0"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lnSpc>
                          <a:spcPct val="107000"/>
                        </a:lnSpc>
                        <a:spcBef>
                          <a:spcPts val="0"/>
                        </a:spcBef>
                        <a:spcAft>
                          <a:spcPts val="800"/>
                        </a:spcAft>
                      </a:pPr>
                      <a:r>
                        <a:rPr lang="sl-SI" sz="1400" b="0" i="0" u="none" strike="noStrike">
                          <a:solidFill>
                            <a:srgbClr val="000000"/>
                          </a:solidFill>
                          <a:effectLst/>
                          <a:latin typeface="Aptos Narrow"/>
                          <a:ea typeface="Times New Roman" panose="02020603050405020304" pitchFamily="18" charset="0"/>
                          <a:cs typeface="Times New Roman"/>
                        </a:rPr>
                        <a:t>20</a:t>
                      </a:r>
                      <a:endParaRPr lang="sl-SI" sz="1400" b="0"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lnSpc>
                          <a:spcPct val="107000"/>
                        </a:lnSpc>
                        <a:spcBef>
                          <a:spcPts val="0"/>
                        </a:spcBef>
                        <a:spcAft>
                          <a:spcPts val="800"/>
                        </a:spcAft>
                      </a:pPr>
                      <a:r>
                        <a:rPr lang="sl-SI" sz="1400" b="0" i="0" u="none" strike="noStrike">
                          <a:solidFill>
                            <a:srgbClr val="000000"/>
                          </a:solidFill>
                          <a:effectLst/>
                          <a:latin typeface="Aptos Narrow"/>
                          <a:ea typeface="Times New Roman" panose="02020603050405020304" pitchFamily="18" charset="0"/>
                          <a:cs typeface="Times New Roman"/>
                        </a:rPr>
                        <a:t>193</a:t>
                      </a:r>
                      <a:endParaRPr lang="sl-SI" sz="1400" b="0"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lnSpc>
                          <a:spcPct val="107000"/>
                        </a:lnSpc>
                        <a:spcBef>
                          <a:spcPts val="0"/>
                        </a:spcBef>
                        <a:spcAft>
                          <a:spcPts val="800"/>
                        </a:spcAft>
                      </a:pPr>
                      <a:r>
                        <a:rPr lang="sl-SI" sz="1400" b="0" i="0" u="none" strike="noStrike">
                          <a:solidFill>
                            <a:srgbClr val="000000"/>
                          </a:solidFill>
                          <a:effectLst/>
                          <a:latin typeface="Aptos Narrow"/>
                          <a:ea typeface="Times New Roman" panose="02020603050405020304" pitchFamily="18" charset="0"/>
                          <a:cs typeface="Times New Roman"/>
                        </a:rPr>
                        <a:t>196</a:t>
                      </a:r>
                      <a:endParaRPr lang="sl-SI" sz="1400" b="0"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lnSpc>
                          <a:spcPct val="107000"/>
                        </a:lnSpc>
                        <a:spcBef>
                          <a:spcPts val="0"/>
                        </a:spcBef>
                        <a:spcAft>
                          <a:spcPts val="800"/>
                        </a:spcAft>
                      </a:pPr>
                      <a:r>
                        <a:rPr lang="sl-SI" sz="1400" b="1" i="0" u="none" strike="noStrike">
                          <a:solidFill>
                            <a:srgbClr val="000000"/>
                          </a:solidFill>
                          <a:effectLst/>
                          <a:latin typeface="Aptos Narrow"/>
                          <a:ea typeface="Times New Roman" panose="02020603050405020304" pitchFamily="18" charset="0"/>
                          <a:cs typeface="Times New Roman"/>
                        </a:rPr>
                        <a:t>41</a:t>
                      </a:r>
                      <a:endParaRPr lang="sl-SI" sz="1400" b="1"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lnSpc>
                          <a:spcPct val="107000"/>
                        </a:lnSpc>
                        <a:spcBef>
                          <a:spcPts val="0"/>
                        </a:spcBef>
                        <a:spcAft>
                          <a:spcPts val="800"/>
                        </a:spcAft>
                      </a:pPr>
                      <a:r>
                        <a:rPr lang="sl-SI" sz="1400" b="1" i="0" u="none" strike="noStrike">
                          <a:solidFill>
                            <a:srgbClr val="000000"/>
                          </a:solidFill>
                          <a:effectLst/>
                          <a:latin typeface="Aptos Narrow"/>
                          <a:ea typeface="Times New Roman" panose="02020603050405020304" pitchFamily="18" charset="0"/>
                          <a:cs typeface="Times New Roman"/>
                        </a:rPr>
                        <a:t>80</a:t>
                      </a:r>
                      <a:endParaRPr lang="sl-SI" sz="1400" b="1"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lnSpc>
                          <a:spcPct val="107000"/>
                        </a:lnSpc>
                        <a:spcBef>
                          <a:spcPts val="0"/>
                        </a:spcBef>
                        <a:spcAft>
                          <a:spcPts val="800"/>
                        </a:spcAft>
                      </a:pPr>
                      <a:endParaRPr lang="sl-SI" sz="1400" b="0"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lvl="0" algn="ctr">
                        <a:lnSpc>
                          <a:spcPct val="107000"/>
                        </a:lnSpc>
                        <a:spcBef>
                          <a:spcPts val="0"/>
                        </a:spcBef>
                        <a:spcAft>
                          <a:spcPts val="800"/>
                        </a:spcAft>
                        <a:buNone/>
                      </a:pPr>
                      <a:endParaRPr lang="sl-SI" sz="1400" b="0" i="0" u="none" strike="noStrike">
                        <a:effectLst/>
                        <a:latin typeface="Aptos Narrow"/>
                        <a:cs typeface="Times New Roman"/>
                      </a:endParaRPr>
                    </a:p>
                  </a:txBody>
                  <a:tcPr marL="44904" marR="44904" marT="9621" marB="0" anchor="ctr">
                    <a:lnL w="12700">
                      <a:solidFill>
                        <a:srgbClr val="000000"/>
                      </a:solidFill>
                    </a:lnL>
                    <a:lnR w="12700">
                      <a:solidFill>
                        <a:srgbClr val="000000"/>
                      </a:solidFill>
                    </a:lnR>
                    <a:lnT w="12700">
                      <a:solidFill>
                        <a:srgbClr val="000000"/>
                      </a:solidFill>
                    </a:lnT>
                    <a:lnB w="12700">
                      <a:solidFill>
                        <a:srgbClr val="000000"/>
                      </a:solidFill>
                    </a:lnB>
                    <a:noFill/>
                  </a:tcPr>
                </a:tc>
                <a:tc>
                  <a:txBody>
                    <a:bodyPr/>
                    <a:lstStyle/>
                    <a:p>
                      <a:pPr lvl="0" algn="ctr">
                        <a:lnSpc>
                          <a:spcPct val="107000"/>
                        </a:lnSpc>
                        <a:spcBef>
                          <a:spcPts val="0"/>
                        </a:spcBef>
                        <a:spcAft>
                          <a:spcPts val="800"/>
                        </a:spcAft>
                        <a:buNone/>
                      </a:pPr>
                      <a:endParaRPr lang="sl-SI" sz="1400" b="0" i="0" u="none" strike="noStrike">
                        <a:effectLst/>
                        <a:latin typeface="Aptos Narrow"/>
                        <a:cs typeface="Times New Roman"/>
                      </a:endParaRPr>
                    </a:p>
                  </a:txBody>
                  <a:tcPr marL="44904" marR="44904" marT="9621" marB="0" anchor="ctr">
                    <a:lnL w="12700">
                      <a:solidFill>
                        <a:srgbClr val="000000"/>
                      </a:solidFill>
                    </a:lnL>
                    <a:lnR w="12700">
                      <a:solidFill>
                        <a:srgbClr val="000000"/>
                      </a:solidFill>
                    </a:lnR>
                    <a:lnT w="12700">
                      <a:solidFill>
                        <a:srgbClr val="000000"/>
                      </a:solidFill>
                    </a:lnT>
                    <a:lnB w="12700">
                      <a:solidFill>
                        <a:srgbClr val="000000"/>
                      </a:solidFill>
                    </a:lnB>
                    <a:noFill/>
                  </a:tcPr>
                </a:tc>
                <a:tc>
                  <a:txBody>
                    <a:bodyPr/>
                    <a:lstStyle/>
                    <a:p>
                      <a:pPr algn="ctr" fontAlgn="ctr">
                        <a:lnSpc>
                          <a:spcPct val="107000"/>
                        </a:lnSpc>
                        <a:spcBef>
                          <a:spcPts val="0"/>
                        </a:spcBef>
                        <a:spcAft>
                          <a:spcPts val="800"/>
                        </a:spcAft>
                      </a:pPr>
                      <a:r>
                        <a:rPr lang="sl-SI" sz="1400" b="0" i="0" u="none" strike="noStrike">
                          <a:solidFill>
                            <a:srgbClr val="000000"/>
                          </a:solidFill>
                          <a:effectLst/>
                          <a:latin typeface="Aptos Narrow"/>
                          <a:ea typeface="Times New Roman" panose="02020603050405020304" pitchFamily="18" charset="0"/>
                          <a:cs typeface="Times New Roman"/>
                        </a:rPr>
                        <a:t>35</a:t>
                      </a:r>
                      <a:endParaRPr lang="sl-SI" sz="1400" b="0"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lvl="0" algn="ctr">
                        <a:lnSpc>
                          <a:spcPct val="107000"/>
                        </a:lnSpc>
                        <a:spcBef>
                          <a:spcPts val="0"/>
                        </a:spcBef>
                        <a:spcAft>
                          <a:spcPts val="800"/>
                        </a:spcAft>
                        <a:buNone/>
                      </a:pPr>
                      <a:endParaRPr lang="sl-SI" sz="1400" b="0" i="0" u="none" strike="noStrike">
                        <a:solidFill>
                          <a:srgbClr val="000000"/>
                        </a:solidFill>
                        <a:effectLst/>
                        <a:latin typeface="Aptos Narrow"/>
                        <a:cs typeface="Times New Roman"/>
                      </a:endParaRPr>
                    </a:p>
                  </a:txBody>
                  <a:tcPr marL="44904" marR="44904" marT="9621" marB="0" anchor="ctr">
                    <a:lnL w="12700">
                      <a:solidFill>
                        <a:srgbClr val="000000"/>
                      </a:solidFill>
                    </a:lnL>
                    <a:lnR w="12700">
                      <a:solidFill>
                        <a:srgbClr val="000000"/>
                      </a:solidFill>
                    </a:lnR>
                    <a:lnT w="12700">
                      <a:solidFill>
                        <a:srgbClr val="000000"/>
                      </a:solidFill>
                    </a:lnT>
                    <a:lnB w="12700">
                      <a:solidFill>
                        <a:srgbClr val="000000"/>
                      </a:solidFill>
                    </a:lnB>
                    <a:noFill/>
                  </a:tcPr>
                </a:tc>
                <a:tc>
                  <a:txBody>
                    <a:bodyPr/>
                    <a:lstStyle/>
                    <a:p>
                      <a:pPr algn="ctr" fontAlgn="ctr">
                        <a:lnSpc>
                          <a:spcPct val="107000"/>
                        </a:lnSpc>
                        <a:spcBef>
                          <a:spcPts val="0"/>
                        </a:spcBef>
                        <a:spcAft>
                          <a:spcPts val="800"/>
                        </a:spcAft>
                      </a:pPr>
                      <a:r>
                        <a:rPr lang="sl-SI" sz="1400" b="0" i="0" u="none" strike="noStrike">
                          <a:solidFill>
                            <a:srgbClr val="000000"/>
                          </a:solidFill>
                          <a:effectLst/>
                          <a:latin typeface="Aptos Narrow"/>
                          <a:ea typeface="Times New Roman" panose="02020603050405020304" pitchFamily="18" charset="0"/>
                          <a:cs typeface="Times New Roman"/>
                        </a:rPr>
                        <a:t>41</a:t>
                      </a:r>
                      <a:endParaRPr lang="sl-SI" sz="1400" b="0"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lnSpc>
                          <a:spcPct val="107000"/>
                        </a:lnSpc>
                        <a:spcBef>
                          <a:spcPts val="0"/>
                        </a:spcBef>
                        <a:spcAft>
                          <a:spcPts val="800"/>
                        </a:spcAft>
                      </a:pPr>
                      <a:r>
                        <a:rPr lang="sl-SI" sz="1400" b="0" i="0" u="none" strike="noStrike">
                          <a:solidFill>
                            <a:srgbClr val="000000"/>
                          </a:solidFill>
                          <a:effectLst/>
                          <a:latin typeface="Aptos Narrow"/>
                          <a:ea typeface="Times New Roman" panose="02020603050405020304" pitchFamily="18" charset="0"/>
                          <a:cs typeface="Times New Roman"/>
                        </a:rPr>
                        <a:t>45</a:t>
                      </a:r>
                      <a:endParaRPr lang="sl-SI" sz="1400" b="0"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lnSpc>
                          <a:spcPct val="107000"/>
                        </a:lnSpc>
                        <a:spcBef>
                          <a:spcPts val="0"/>
                        </a:spcBef>
                        <a:spcAft>
                          <a:spcPts val="800"/>
                        </a:spcAft>
                      </a:pPr>
                      <a:r>
                        <a:rPr lang="sl-SI" sz="1400" b="1" i="0" u="none" strike="noStrike">
                          <a:solidFill>
                            <a:srgbClr val="000000"/>
                          </a:solidFill>
                          <a:effectLst/>
                          <a:latin typeface="Aptos Narrow"/>
                          <a:ea typeface="Times New Roman" panose="02020603050405020304" pitchFamily="18" charset="0"/>
                          <a:cs typeface="Times New Roman"/>
                        </a:rPr>
                        <a:t>251</a:t>
                      </a:r>
                      <a:endParaRPr lang="sl-SI" sz="1400" b="0"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lnSpc>
                          <a:spcPct val="107000"/>
                        </a:lnSpc>
                        <a:spcBef>
                          <a:spcPts val="0"/>
                        </a:spcBef>
                        <a:spcAft>
                          <a:spcPts val="800"/>
                        </a:spcAft>
                      </a:pPr>
                      <a:r>
                        <a:rPr lang="sl-SI" sz="1400" b="1" i="0" u="none" strike="noStrike">
                          <a:solidFill>
                            <a:srgbClr val="000000"/>
                          </a:solidFill>
                          <a:effectLst/>
                          <a:latin typeface="Aptos Narrow"/>
                          <a:ea typeface="Times New Roman" panose="02020603050405020304" pitchFamily="18" charset="0"/>
                          <a:cs typeface="Times New Roman"/>
                        </a:rPr>
                        <a:t>296</a:t>
                      </a:r>
                      <a:endParaRPr lang="sl-SI" sz="1400" b="0"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268441116"/>
                  </a:ext>
                </a:extLst>
              </a:tr>
              <a:tr h="230958">
                <a:tc>
                  <a:txBody>
                    <a:bodyPr/>
                    <a:lstStyle/>
                    <a:p>
                      <a:pPr algn="l" fontAlgn="ctr">
                        <a:lnSpc>
                          <a:spcPct val="107000"/>
                        </a:lnSpc>
                        <a:spcBef>
                          <a:spcPts val="0"/>
                        </a:spcBef>
                        <a:spcAft>
                          <a:spcPts val="800"/>
                        </a:spcAft>
                      </a:pPr>
                      <a:r>
                        <a:rPr lang="sl-SI" sz="1400" b="0" i="0" u="none" strike="noStrike">
                          <a:solidFill>
                            <a:srgbClr val="000000"/>
                          </a:solidFill>
                          <a:effectLst/>
                          <a:latin typeface="Aptos Narrow"/>
                          <a:ea typeface="Times New Roman" panose="02020603050405020304" pitchFamily="18" charset="0"/>
                          <a:cs typeface="Times New Roman"/>
                        </a:rPr>
                        <a:t>april</a:t>
                      </a:r>
                      <a:endParaRPr lang="sl-SI" sz="1400" b="0"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F2D0"/>
                    </a:solidFill>
                  </a:tcPr>
                </a:tc>
                <a:tc>
                  <a:txBody>
                    <a:bodyPr/>
                    <a:lstStyle/>
                    <a:p>
                      <a:pPr algn="ctr" fontAlgn="ctr">
                        <a:lnSpc>
                          <a:spcPct val="107000"/>
                        </a:lnSpc>
                        <a:spcBef>
                          <a:spcPts val="0"/>
                        </a:spcBef>
                        <a:spcAft>
                          <a:spcPts val="800"/>
                        </a:spcAft>
                      </a:pPr>
                      <a:r>
                        <a:rPr lang="sl-SI" sz="1400" b="1" i="0" u="none" strike="noStrike">
                          <a:solidFill>
                            <a:srgbClr val="000000"/>
                          </a:solidFill>
                          <a:effectLst/>
                          <a:latin typeface="Aptos Narrow"/>
                          <a:ea typeface="Times New Roman" panose="02020603050405020304" pitchFamily="18" charset="0"/>
                          <a:cs typeface="Times New Roman"/>
                        </a:rPr>
                        <a:t>293</a:t>
                      </a:r>
                      <a:endParaRPr lang="sl-SI" sz="1400" b="1"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F2D0"/>
                    </a:solidFill>
                  </a:tcPr>
                </a:tc>
                <a:tc>
                  <a:txBody>
                    <a:bodyPr/>
                    <a:lstStyle/>
                    <a:p>
                      <a:pPr algn="ctr" fontAlgn="ctr">
                        <a:lnSpc>
                          <a:spcPct val="107000"/>
                        </a:lnSpc>
                        <a:spcBef>
                          <a:spcPts val="0"/>
                        </a:spcBef>
                        <a:spcAft>
                          <a:spcPts val="800"/>
                        </a:spcAft>
                      </a:pPr>
                      <a:r>
                        <a:rPr lang="sl-SI" sz="1400" b="1" i="0" u="none" strike="noStrike">
                          <a:solidFill>
                            <a:srgbClr val="000000"/>
                          </a:solidFill>
                          <a:effectLst/>
                          <a:latin typeface="Aptos Narrow"/>
                          <a:ea typeface="Times New Roman" panose="02020603050405020304" pitchFamily="18" charset="0"/>
                          <a:cs typeface="Times New Roman"/>
                        </a:rPr>
                        <a:t>208</a:t>
                      </a:r>
                      <a:endParaRPr lang="sl-SI" sz="1400" b="1"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F2D0"/>
                    </a:solidFill>
                  </a:tcPr>
                </a:tc>
                <a:tc>
                  <a:txBody>
                    <a:bodyPr/>
                    <a:lstStyle/>
                    <a:p>
                      <a:pPr algn="ctr" fontAlgn="ctr">
                        <a:lnSpc>
                          <a:spcPct val="107000"/>
                        </a:lnSpc>
                        <a:spcBef>
                          <a:spcPts val="0"/>
                        </a:spcBef>
                        <a:spcAft>
                          <a:spcPts val="800"/>
                        </a:spcAft>
                      </a:pPr>
                      <a:r>
                        <a:rPr lang="sl-SI" sz="1400" b="0" i="0" u="none" strike="noStrike">
                          <a:solidFill>
                            <a:srgbClr val="000000"/>
                          </a:solidFill>
                          <a:effectLst/>
                          <a:latin typeface="Aptos Narrow"/>
                          <a:ea typeface="Times New Roman" panose="02020603050405020304" pitchFamily="18" charset="0"/>
                          <a:cs typeface="Times New Roman"/>
                        </a:rPr>
                        <a:t>220</a:t>
                      </a:r>
                      <a:endParaRPr lang="sl-SI" sz="1400" b="0"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F2D0"/>
                    </a:solidFill>
                  </a:tcPr>
                </a:tc>
                <a:tc>
                  <a:txBody>
                    <a:bodyPr/>
                    <a:lstStyle/>
                    <a:p>
                      <a:pPr algn="ctr" fontAlgn="ctr">
                        <a:lnSpc>
                          <a:spcPct val="107000"/>
                        </a:lnSpc>
                        <a:spcBef>
                          <a:spcPts val="0"/>
                        </a:spcBef>
                        <a:spcAft>
                          <a:spcPts val="800"/>
                        </a:spcAft>
                      </a:pPr>
                      <a:r>
                        <a:rPr lang="sl-SI" sz="1400" b="0" i="0" u="none" strike="noStrike">
                          <a:solidFill>
                            <a:srgbClr val="000000"/>
                          </a:solidFill>
                          <a:effectLst/>
                          <a:latin typeface="Aptos Narrow"/>
                          <a:ea typeface="Times New Roman" panose="02020603050405020304" pitchFamily="18" charset="0"/>
                          <a:cs typeface="Times New Roman"/>
                        </a:rPr>
                        <a:t>7</a:t>
                      </a:r>
                      <a:endParaRPr lang="sl-SI" sz="1400" b="0"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F2D0"/>
                    </a:solidFill>
                  </a:tcPr>
                </a:tc>
                <a:tc>
                  <a:txBody>
                    <a:bodyPr/>
                    <a:lstStyle/>
                    <a:p>
                      <a:pPr algn="ctr" fontAlgn="ctr">
                        <a:lnSpc>
                          <a:spcPct val="107000"/>
                        </a:lnSpc>
                        <a:spcBef>
                          <a:spcPts val="0"/>
                        </a:spcBef>
                        <a:spcAft>
                          <a:spcPts val="800"/>
                        </a:spcAft>
                      </a:pPr>
                      <a:r>
                        <a:rPr lang="sl-SI" sz="1400" b="0" i="0" u="none" strike="noStrike">
                          <a:solidFill>
                            <a:srgbClr val="000000"/>
                          </a:solidFill>
                          <a:effectLst/>
                          <a:latin typeface="Aptos Narrow"/>
                          <a:ea typeface="Times New Roman" panose="02020603050405020304" pitchFamily="18" charset="0"/>
                          <a:cs typeface="Times New Roman"/>
                        </a:rPr>
                        <a:t>73</a:t>
                      </a:r>
                      <a:endParaRPr lang="sl-SI" sz="1400" b="0"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F2D0"/>
                    </a:solidFill>
                  </a:tcPr>
                </a:tc>
                <a:tc>
                  <a:txBody>
                    <a:bodyPr/>
                    <a:lstStyle/>
                    <a:p>
                      <a:pPr algn="ctr" fontAlgn="ctr">
                        <a:lnSpc>
                          <a:spcPct val="107000"/>
                        </a:lnSpc>
                        <a:spcBef>
                          <a:spcPts val="0"/>
                        </a:spcBef>
                        <a:spcAft>
                          <a:spcPts val="800"/>
                        </a:spcAft>
                      </a:pPr>
                      <a:r>
                        <a:rPr lang="sl-SI" sz="1400" b="0" i="0" u="none" strike="noStrike">
                          <a:solidFill>
                            <a:srgbClr val="000000"/>
                          </a:solidFill>
                          <a:effectLst/>
                          <a:latin typeface="Aptos Narrow"/>
                          <a:ea typeface="Times New Roman" panose="02020603050405020304" pitchFamily="18" charset="0"/>
                          <a:cs typeface="Times New Roman"/>
                        </a:rPr>
                        <a:t>201</a:t>
                      </a:r>
                      <a:endParaRPr lang="sl-SI" sz="1400" b="0"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F2D0"/>
                    </a:solidFill>
                  </a:tcPr>
                </a:tc>
                <a:tc>
                  <a:txBody>
                    <a:bodyPr/>
                    <a:lstStyle/>
                    <a:p>
                      <a:pPr algn="ctr" fontAlgn="ctr">
                        <a:lnSpc>
                          <a:spcPct val="107000"/>
                        </a:lnSpc>
                        <a:spcBef>
                          <a:spcPts val="0"/>
                        </a:spcBef>
                        <a:spcAft>
                          <a:spcPts val="800"/>
                        </a:spcAft>
                      </a:pPr>
                      <a:r>
                        <a:rPr lang="sl-SI" sz="1400" b="1" i="0" u="none" strike="noStrike">
                          <a:solidFill>
                            <a:srgbClr val="000000"/>
                          </a:solidFill>
                          <a:effectLst/>
                          <a:latin typeface="Aptos Narrow"/>
                          <a:ea typeface="Times New Roman" panose="02020603050405020304" pitchFamily="18" charset="0"/>
                          <a:cs typeface="Times New Roman"/>
                        </a:rPr>
                        <a:t>8</a:t>
                      </a:r>
                      <a:endParaRPr lang="sl-SI" sz="1400" b="1"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F2D0"/>
                    </a:solidFill>
                  </a:tcPr>
                </a:tc>
                <a:tc>
                  <a:txBody>
                    <a:bodyPr/>
                    <a:lstStyle/>
                    <a:p>
                      <a:pPr algn="ctr" fontAlgn="ctr">
                        <a:lnSpc>
                          <a:spcPct val="107000"/>
                        </a:lnSpc>
                        <a:spcBef>
                          <a:spcPts val="0"/>
                        </a:spcBef>
                        <a:spcAft>
                          <a:spcPts val="800"/>
                        </a:spcAft>
                      </a:pPr>
                      <a:r>
                        <a:rPr lang="sl-SI" sz="1400" b="1" i="0" u="none" strike="noStrike">
                          <a:solidFill>
                            <a:srgbClr val="000000"/>
                          </a:solidFill>
                          <a:effectLst/>
                          <a:latin typeface="Aptos Narrow"/>
                          <a:ea typeface="Times New Roman" panose="02020603050405020304" pitchFamily="18" charset="0"/>
                          <a:cs typeface="Times New Roman"/>
                        </a:rPr>
                        <a:t>33</a:t>
                      </a:r>
                      <a:endParaRPr lang="sl-SI" sz="1400" b="1"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F2D0"/>
                    </a:solidFill>
                  </a:tcPr>
                </a:tc>
                <a:tc>
                  <a:txBody>
                    <a:bodyPr/>
                    <a:lstStyle/>
                    <a:p>
                      <a:pPr algn="ctr" fontAlgn="ctr">
                        <a:lnSpc>
                          <a:spcPct val="107000"/>
                        </a:lnSpc>
                        <a:spcBef>
                          <a:spcPts val="0"/>
                        </a:spcBef>
                        <a:spcAft>
                          <a:spcPts val="800"/>
                        </a:spcAft>
                      </a:pPr>
                      <a:endParaRPr lang="sl-SI" sz="1400" b="0"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F2D0"/>
                    </a:solidFill>
                  </a:tcPr>
                </a:tc>
                <a:tc>
                  <a:txBody>
                    <a:bodyPr/>
                    <a:lstStyle/>
                    <a:p>
                      <a:pPr lvl="0" algn="ctr">
                        <a:lnSpc>
                          <a:spcPct val="107000"/>
                        </a:lnSpc>
                        <a:spcBef>
                          <a:spcPts val="0"/>
                        </a:spcBef>
                        <a:spcAft>
                          <a:spcPts val="800"/>
                        </a:spcAft>
                        <a:buNone/>
                      </a:pPr>
                      <a:endParaRPr lang="sl-SI" sz="1400" b="0" i="0" u="none" strike="noStrike">
                        <a:effectLst/>
                        <a:latin typeface="Aptos Narrow"/>
                        <a:cs typeface="Times New Roman"/>
                      </a:endParaRPr>
                    </a:p>
                  </a:txBody>
                  <a:tcPr marL="44904" marR="44904" marT="9621" marB="0" anchor="ctr">
                    <a:lnL w="12700">
                      <a:solidFill>
                        <a:srgbClr val="000000"/>
                      </a:solidFill>
                    </a:lnL>
                    <a:lnR w="12700">
                      <a:solidFill>
                        <a:srgbClr val="000000"/>
                      </a:solidFill>
                    </a:lnR>
                    <a:lnT w="12700">
                      <a:solidFill>
                        <a:srgbClr val="000000"/>
                      </a:solidFill>
                    </a:lnT>
                    <a:lnB w="12700">
                      <a:solidFill>
                        <a:srgbClr val="000000"/>
                      </a:solidFill>
                    </a:lnB>
                    <a:solidFill>
                      <a:srgbClr val="DAF2D0"/>
                    </a:solidFill>
                  </a:tcPr>
                </a:tc>
                <a:tc>
                  <a:txBody>
                    <a:bodyPr/>
                    <a:lstStyle/>
                    <a:p>
                      <a:pPr lvl="0" algn="ctr">
                        <a:lnSpc>
                          <a:spcPct val="107000"/>
                        </a:lnSpc>
                        <a:spcBef>
                          <a:spcPts val="0"/>
                        </a:spcBef>
                        <a:spcAft>
                          <a:spcPts val="800"/>
                        </a:spcAft>
                        <a:buNone/>
                      </a:pPr>
                      <a:endParaRPr lang="sl-SI" sz="1400" b="0" i="0" u="none" strike="noStrike">
                        <a:effectLst/>
                        <a:latin typeface="Aptos Narrow"/>
                        <a:cs typeface="Times New Roman"/>
                      </a:endParaRPr>
                    </a:p>
                  </a:txBody>
                  <a:tcPr marL="44904" marR="44904" marT="9621" marB="0" anchor="ctr">
                    <a:lnL w="12700">
                      <a:solidFill>
                        <a:srgbClr val="000000"/>
                      </a:solidFill>
                    </a:lnL>
                    <a:lnR w="12700">
                      <a:solidFill>
                        <a:srgbClr val="000000"/>
                      </a:solidFill>
                    </a:lnR>
                    <a:lnT w="12700">
                      <a:solidFill>
                        <a:srgbClr val="000000"/>
                      </a:solidFill>
                    </a:lnT>
                    <a:lnB w="12700">
                      <a:solidFill>
                        <a:srgbClr val="000000"/>
                      </a:solidFill>
                    </a:lnB>
                    <a:solidFill>
                      <a:srgbClr val="DAF2D0"/>
                    </a:solidFill>
                  </a:tcPr>
                </a:tc>
                <a:tc>
                  <a:txBody>
                    <a:bodyPr/>
                    <a:lstStyle/>
                    <a:p>
                      <a:pPr algn="ctr" fontAlgn="ctr">
                        <a:lnSpc>
                          <a:spcPct val="107000"/>
                        </a:lnSpc>
                        <a:spcBef>
                          <a:spcPts val="0"/>
                        </a:spcBef>
                        <a:spcAft>
                          <a:spcPts val="800"/>
                        </a:spcAft>
                      </a:pPr>
                      <a:endParaRPr lang="sl-SI" sz="1400" b="0"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F2D0"/>
                    </a:solidFill>
                  </a:tcPr>
                </a:tc>
                <a:tc>
                  <a:txBody>
                    <a:bodyPr/>
                    <a:lstStyle/>
                    <a:p>
                      <a:pPr lvl="0" algn="ctr">
                        <a:lnSpc>
                          <a:spcPct val="107000"/>
                        </a:lnSpc>
                        <a:spcBef>
                          <a:spcPts val="0"/>
                        </a:spcBef>
                        <a:spcAft>
                          <a:spcPts val="800"/>
                        </a:spcAft>
                        <a:buNone/>
                      </a:pPr>
                      <a:endParaRPr lang="sl-SI" sz="1400" b="0" i="0" u="none" strike="noStrike">
                        <a:effectLst/>
                        <a:latin typeface="Aptos Narrow"/>
                        <a:cs typeface="Times New Roman"/>
                      </a:endParaRPr>
                    </a:p>
                  </a:txBody>
                  <a:tcPr marL="44904" marR="44904" marT="9621" marB="0" anchor="ctr">
                    <a:lnL w="12700">
                      <a:solidFill>
                        <a:srgbClr val="000000"/>
                      </a:solidFill>
                    </a:lnL>
                    <a:lnR w="12700">
                      <a:solidFill>
                        <a:srgbClr val="000000"/>
                      </a:solidFill>
                    </a:lnR>
                    <a:lnT w="12700">
                      <a:solidFill>
                        <a:srgbClr val="000000"/>
                      </a:solidFill>
                    </a:lnT>
                    <a:lnB w="12700">
                      <a:solidFill>
                        <a:srgbClr val="000000"/>
                      </a:solidFill>
                    </a:lnB>
                    <a:solidFill>
                      <a:srgbClr val="DAF2D0"/>
                    </a:solidFill>
                  </a:tcPr>
                </a:tc>
                <a:tc>
                  <a:txBody>
                    <a:bodyPr/>
                    <a:lstStyle/>
                    <a:p>
                      <a:pPr algn="ctr" fontAlgn="ctr">
                        <a:lnSpc>
                          <a:spcPct val="107000"/>
                        </a:lnSpc>
                        <a:spcBef>
                          <a:spcPts val="0"/>
                        </a:spcBef>
                        <a:spcAft>
                          <a:spcPts val="800"/>
                        </a:spcAft>
                      </a:pPr>
                      <a:r>
                        <a:rPr lang="sl-SI" sz="1400" b="0" i="0" u="none" strike="noStrike">
                          <a:solidFill>
                            <a:srgbClr val="000000"/>
                          </a:solidFill>
                          <a:effectLst/>
                          <a:latin typeface="Aptos Narrow"/>
                          <a:ea typeface="Times New Roman" panose="02020603050405020304" pitchFamily="18" charset="0"/>
                          <a:cs typeface="Times New Roman"/>
                        </a:rPr>
                        <a:t>8</a:t>
                      </a:r>
                      <a:endParaRPr lang="sl-SI" sz="1400" b="0"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F2D0"/>
                    </a:solidFill>
                  </a:tcPr>
                </a:tc>
                <a:tc>
                  <a:txBody>
                    <a:bodyPr/>
                    <a:lstStyle/>
                    <a:p>
                      <a:pPr algn="ctr" fontAlgn="ctr">
                        <a:lnSpc>
                          <a:spcPct val="107000"/>
                        </a:lnSpc>
                        <a:spcBef>
                          <a:spcPts val="0"/>
                        </a:spcBef>
                        <a:spcAft>
                          <a:spcPts val="800"/>
                        </a:spcAft>
                      </a:pPr>
                      <a:r>
                        <a:rPr lang="sl-SI" sz="1400" b="0" i="0" u="none" strike="noStrike">
                          <a:solidFill>
                            <a:srgbClr val="000000"/>
                          </a:solidFill>
                          <a:effectLst/>
                          <a:latin typeface="Aptos Narrow"/>
                          <a:ea typeface="Times New Roman" panose="02020603050405020304" pitchFamily="18" charset="0"/>
                          <a:cs typeface="Times New Roman"/>
                        </a:rPr>
                        <a:t>33</a:t>
                      </a:r>
                      <a:endParaRPr lang="sl-SI" sz="1400" b="0"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F2D0"/>
                    </a:solidFill>
                  </a:tcPr>
                </a:tc>
                <a:tc>
                  <a:txBody>
                    <a:bodyPr/>
                    <a:lstStyle/>
                    <a:p>
                      <a:pPr algn="ctr" fontAlgn="ctr">
                        <a:lnSpc>
                          <a:spcPct val="107000"/>
                        </a:lnSpc>
                        <a:spcBef>
                          <a:spcPts val="0"/>
                        </a:spcBef>
                        <a:spcAft>
                          <a:spcPts val="800"/>
                        </a:spcAft>
                      </a:pPr>
                      <a:r>
                        <a:rPr lang="sl-SI" sz="1400" b="1" i="0" u="none" strike="noStrike">
                          <a:solidFill>
                            <a:srgbClr val="000000"/>
                          </a:solidFill>
                          <a:effectLst/>
                          <a:latin typeface="Aptos Narrow"/>
                          <a:ea typeface="Times New Roman" panose="02020603050405020304" pitchFamily="18" charset="0"/>
                          <a:cs typeface="Times New Roman"/>
                        </a:rPr>
                        <a:t>301</a:t>
                      </a:r>
                      <a:endParaRPr lang="sl-SI" sz="1400" b="0"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F2D0"/>
                    </a:solidFill>
                  </a:tcPr>
                </a:tc>
                <a:tc>
                  <a:txBody>
                    <a:bodyPr/>
                    <a:lstStyle/>
                    <a:p>
                      <a:pPr algn="ctr" fontAlgn="b">
                        <a:lnSpc>
                          <a:spcPct val="107000"/>
                        </a:lnSpc>
                        <a:spcBef>
                          <a:spcPts val="0"/>
                        </a:spcBef>
                        <a:spcAft>
                          <a:spcPts val="800"/>
                        </a:spcAft>
                      </a:pPr>
                      <a:r>
                        <a:rPr lang="sl-SI" sz="1400" b="1" i="0" u="none" strike="noStrike">
                          <a:solidFill>
                            <a:srgbClr val="000000"/>
                          </a:solidFill>
                          <a:effectLst/>
                          <a:latin typeface="Aptos Narrow"/>
                          <a:ea typeface="Times New Roman" panose="02020603050405020304" pitchFamily="18" charset="0"/>
                          <a:cs typeface="Times New Roman"/>
                        </a:rPr>
                        <a:t>241</a:t>
                      </a:r>
                      <a:endParaRPr lang="sl-SI" sz="1400" b="0" i="0" u="none" strike="noStrike">
                        <a:effectLst/>
                        <a:latin typeface="Aptos Narrow"/>
                        <a:cs typeface="Times New Roman"/>
                      </a:endParaRPr>
                    </a:p>
                  </a:txBody>
                  <a:tcPr marL="44904" marR="44904" marT="962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F2D0"/>
                    </a:solidFill>
                  </a:tcPr>
                </a:tc>
                <a:extLst>
                  <a:ext uri="{0D108BD9-81ED-4DB2-BD59-A6C34878D82A}">
                    <a16:rowId xmlns:a16="http://schemas.microsoft.com/office/drawing/2014/main" val="1408839382"/>
                  </a:ext>
                </a:extLst>
              </a:tr>
              <a:tr h="230958">
                <a:tc>
                  <a:txBody>
                    <a:bodyPr/>
                    <a:lstStyle/>
                    <a:p>
                      <a:pPr algn="l" fontAlgn="ctr">
                        <a:lnSpc>
                          <a:spcPct val="107000"/>
                        </a:lnSpc>
                        <a:spcBef>
                          <a:spcPts val="0"/>
                        </a:spcBef>
                        <a:spcAft>
                          <a:spcPts val="800"/>
                        </a:spcAft>
                      </a:pPr>
                      <a:r>
                        <a:rPr lang="sl-SI" sz="1400" b="0" i="0" u="none" strike="noStrike">
                          <a:solidFill>
                            <a:srgbClr val="000000"/>
                          </a:solidFill>
                          <a:effectLst/>
                          <a:latin typeface="Aptos Narrow"/>
                          <a:ea typeface="Times New Roman" panose="02020603050405020304" pitchFamily="18" charset="0"/>
                          <a:cs typeface="Times New Roman"/>
                        </a:rPr>
                        <a:t>maj </a:t>
                      </a:r>
                      <a:endParaRPr lang="sl-SI" sz="1400" b="0"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lnSpc>
                          <a:spcPct val="107000"/>
                        </a:lnSpc>
                        <a:spcBef>
                          <a:spcPts val="0"/>
                        </a:spcBef>
                        <a:spcAft>
                          <a:spcPts val="800"/>
                        </a:spcAft>
                      </a:pPr>
                      <a:r>
                        <a:rPr lang="sl-SI" sz="1400" b="1" i="0" u="none" strike="noStrike">
                          <a:solidFill>
                            <a:srgbClr val="000000"/>
                          </a:solidFill>
                          <a:effectLst/>
                          <a:latin typeface="Aptos Narrow"/>
                          <a:ea typeface="Times New Roman" panose="02020603050405020304" pitchFamily="18" charset="0"/>
                          <a:cs typeface="Times New Roman"/>
                        </a:rPr>
                        <a:t>303</a:t>
                      </a:r>
                      <a:endParaRPr lang="sl-SI" sz="1400" b="1"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lnSpc>
                          <a:spcPct val="107000"/>
                        </a:lnSpc>
                        <a:spcBef>
                          <a:spcPts val="0"/>
                        </a:spcBef>
                        <a:spcAft>
                          <a:spcPts val="800"/>
                        </a:spcAft>
                      </a:pPr>
                      <a:r>
                        <a:rPr lang="sl-SI" sz="1400" b="1" i="0" u="none" strike="noStrike">
                          <a:solidFill>
                            <a:srgbClr val="000000"/>
                          </a:solidFill>
                          <a:effectLst/>
                          <a:latin typeface="Aptos Narrow"/>
                          <a:ea typeface="Times New Roman" panose="02020603050405020304" pitchFamily="18" charset="0"/>
                          <a:cs typeface="Times New Roman"/>
                        </a:rPr>
                        <a:t>255</a:t>
                      </a:r>
                      <a:endParaRPr lang="sl-SI" sz="1400" b="1"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lnSpc>
                          <a:spcPct val="107000"/>
                        </a:lnSpc>
                        <a:spcBef>
                          <a:spcPts val="0"/>
                        </a:spcBef>
                        <a:spcAft>
                          <a:spcPts val="800"/>
                        </a:spcAft>
                      </a:pPr>
                      <a:r>
                        <a:rPr lang="sl-SI" sz="1400" b="0" i="0" u="none" strike="noStrike">
                          <a:solidFill>
                            <a:srgbClr val="000000"/>
                          </a:solidFill>
                          <a:effectLst/>
                          <a:latin typeface="Aptos Narrow"/>
                          <a:ea typeface="Times New Roman" panose="02020603050405020304" pitchFamily="18" charset="0"/>
                          <a:cs typeface="Times New Roman"/>
                        </a:rPr>
                        <a:t>187</a:t>
                      </a:r>
                      <a:endParaRPr lang="sl-SI" sz="1400" b="0"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lnSpc>
                          <a:spcPct val="107000"/>
                        </a:lnSpc>
                        <a:spcBef>
                          <a:spcPts val="0"/>
                        </a:spcBef>
                        <a:spcAft>
                          <a:spcPts val="800"/>
                        </a:spcAft>
                      </a:pPr>
                      <a:r>
                        <a:rPr lang="sl-SI" sz="1400" b="0" i="0" u="none" strike="noStrike">
                          <a:solidFill>
                            <a:srgbClr val="000000"/>
                          </a:solidFill>
                          <a:effectLst/>
                          <a:latin typeface="Aptos Narrow"/>
                          <a:ea typeface="Times New Roman" panose="02020603050405020304" pitchFamily="18" charset="0"/>
                          <a:cs typeface="Times New Roman"/>
                        </a:rPr>
                        <a:t>39</a:t>
                      </a:r>
                      <a:endParaRPr lang="sl-SI" sz="1400" b="0"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lnSpc>
                          <a:spcPct val="107000"/>
                        </a:lnSpc>
                        <a:spcBef>
                          <a:spcPts val="0"/>
                        </a:spcBef>
                        <a:spcAft>
                          <a:spcPts val="800"/>
                        </a:spcAft>
                      </a:pPr>
                      <a:r>
                        <a:rPr lang="sl-SI" sz="1400" b="0" i="0" u="none" strike="noStrike">
                          <a:solidFill>
                            <a:srgbClr val="000000"/>
                          </a:solidFill>
                          <a:effectLst/>
                          <a:latin typeface="Aptos Narrow"/>
                          <a:ea typeface="Times New Roman" panose="02020603050405020304" pitchFamily="18" charset="0"/>
                          <a:cs typeface="Times New Roman"/>
                        </a:rPr>
                        <a:t>116</a:t>
                      </a:r>
                      <a:endParaRPr lang="sl-SI" sz="1400" b="0"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lnSpc>
                          <a:spcPct val="107000"/>
                        </a:lnSpc>
                        <a:spcBef>
                          <a:spcPts val="0"/>
                        </a:spcBef>
                        <a:spcAft>
                          <a:spcPts val="800"/>
                        </a:spcAft>
                      </a:pPr>
                      <a:r>
                        <a:rPr lang="sl-SI" sz="1400" b="0" i="0" u="none" strike="noStrike">
                          <a:solidFill>
                            <a:srgbClr val="000000"/>
                          </a:solidFill>
                          <a:effectLst/>
                          <a:latin typeface="Aptos Narrow"/>
                          <a:ea typeface="Times New Roman" panose="02020603050405020304" pitchFamily="18" charset="0"/>
                          <a:cs typeface="Times New Roman"/>
                        </a:rPr>
                        <a:t>216</a:t>
                      </a:r>
                      <a:endParaRPr lang="sl-SI" sz="1400" b="0"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lnSpc>
                          <a:spcPct val="107000"/>
                        </a:lnSpc>
                        <a:spcBef>
                          <a:spcPts val="0"/>
                        </a:spcBef>
                        <a:spcAft>
                          <a:spcPts val="800"/>
                        </a:spcAft>
                      </a:pPr>
                      <a:r>
                        <a:rPr lang="sl-SI" sz="1400" b="1" i="0" u="none" strike="noStrike">
                          <a:solidFill>
                            <a:srgbClr val="000000"/>
                          </a:solidFill>
                          <a:effectLst/>
                          <a:latin typeface="Aptos Narrow"/>
                          <a:ea typeface="Times New Roman" panose="02020603050405020304" pitchFamily="18" charset="0"/>
                          <a:cs typeface="Times New Roman"/>
                        </a:rPr>
                        <a:t>70</a:t>
                      </a:r>
                      <a:endParaRPr lang="sl-SI" sz="1400" b="1"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lnSpc>
                          <a:spcPct val="107000"/>
                        </a:lnSpc>
                        <a:spcBef>
                          <a:spcPts val="0"/>
                        </a:spcBef>
                        <a:spcAft>
                          <a:spcPts val="800"/>
                        </a:spcAft>
                      </a:pPr>
                      <a:r>
                        <a:rPr lang="sl-SI" sz="1400" b="1" i="0" u="none" strike="noStrike">
                          <a:solidFill>
                            <a:srgbClr val="000000"/>
                          </a:solidFill>
                          <a:effectLst/>
                          <a:latin typeface="Aptos Narrow"/>
                          <a:ea typeface="Times New Roman" panose="02020603050405020304" pitchFamily="18" charset="0"/>
                          <a:cs typeface="Times New Roman"/>
                        </a:rPr>
                        <a:t>58</a:t>
                      </a:r>
                      <a:endParaRPr lang="sl-SI" sz="1400" b="1"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lnSpc>
                          <a:spcPct val="107000"/>
                        </a:lnSpc>
                        <a:spcBef>
                          <a:spcPts val="0"/>
                        </a:spcBef>
                        <a:spcAft>
                          <a:spcPts val="800"/>
                        </a:spcAft>
                      </a:pPr>
                      <a:r>
                        <a:rPr lang="sl-SI" sz="1400" b="0" i="0" u="none" strike="noStrike">
                          <a:solidFill>
                            <a:srgbClr val="000000"/>
                          </a:solidFill>
                          <a:effectLst/>
                          <a:latin typeface="Aptos Narrow"/>
                          <a:ea typeface="Times New Roman" panose="02020603050405020304" pitchFamily="18" charset="0"/>
                          <a:cs typeface="Times New Roman"/>
                        </a:rPr>
                        <a:t>23</a:t>
                      </a:r>
                      <a:endParaRPr lang="sl-SI" sz="1400" b="0"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lvl="0" algn="ctr">
                        <a:lnSpc>
                          <a:spcPct val="107000"/>
                        </a:lnSpc>
                        <a:spcBef>
                          <a:spcPts val="0"/>
                        </a:spcBef>
                        <a:spcAft>
                          <a:spcPts val="800"/>
                        </a:spcAft>
                        <a:buNone/>
                      </a:pPr>
                      <a:endParaRPr lang="sl-SI" sz="1400" b="0" i="0" u="none" strike="noStrike">
                        <a:solidFill>
                          <a:srgbClr val="000000"/>
                        </a:solidFill>
                        <a:effectLst/>
                        <a:latin typeface="Aptos Narrow"/>
                        <a:cs typeface="Times New Roman"/>
                      </a:endParaRPr>
                    </a:p>
                  </a:txBody>
                  <a:tcPr marL="44904" marR="44904" marT="9621" marB="0" anchor="ctr">
                    <a:lnL w="12700">
                      <a:solidFill>
                        <a:srgbClr val="000000"/>
                      </a:solidFill>
                    </a:lnL>
                    <a:lnR w="12700">
                      <a:solidFill>
                        <a:srgbClr val="000000"/>
                      </a:solidFill>
                    </a:lnR>
                    <a:lnT w="12700">
                      <a:solidFill>
                        <a:srgbClr val="000000"/>
                      </a:solidFill>
                    </a:lnT>
                    <a:lnB w="12700">
                      <a:solidFill>
                        <a:srgbClr val="000000"/>
                      </a:solidFill>
                    </a:lnB>
                    <a:noFill/>
                  </a:tcPr>
                </a:tc>
                <a:tc>
                  <a:txBody>
                    <a:bodyPr/>
                    <a:lstStyle/>
                    <a:p>
                      <a:pPr lvl="0" algn="ctr">
                        <a:lnSpc>
                          <a:spcPct val="107000"/>
                        </a:lnSpc>
                        <a:spcBef>
                          <a:spcPts val="0"/>
                        </a:spcBef>
                        <a:spcAft>
                          <a:spcPts val="800"/>
                        </a:spcAft>
                        <a:buNone/>
                      </a:pPr>
                      <a:endParaRPr lang="sl-SI" sz="1400" b="0" i="0" u="none" strike="noStrike">
                        <a:solidFill>
                          <a:srgbClr val="000000"/>
                        </a:solidFill>
                        <a:effectLst/>
                        <a:latin typeface="Aptos Narrow"/>
                        <a:cs typeface="Times New Roman"/>
                      </a:endParaRPr>
                    </a:p>
                  </a:txBody>
                  <a:tcPr marL="44904" marR="44904" marT="9621" marB="0" anchor="ctr">
                    <a:lnL w="12700">
                      <a:solidFill>
                        <a:srgbClr val="000000"/>
                      </a:solidFill>
                    </a:lnL>
                    <a:lnR w="12700">
                      <a:solidFill>
                        <a:srgbClr val="000000"/>
                      </a:solidFill>
                    </a:lnR>
                    <a:lnT w="12700">
                      <a:solidFill>
                        <a:srgbClr val="000000"/>
                      </a:solidFill>
                    </a:lnT>
                    <a:lnB w="12700">
                      <a:solidFill>
                        <a:srgbClr val="000000"/>
                      </a:solidFill>
                    </a:lnB>
                    <a:noFill/>
                  </a:tcPr>
                </a:tc>
                <a:tc>
                  <a:txBody>
                    <a:bodyPr/>
                    <a:lstStyle/>
                    <a:p>
                      <a:pPr algn="ctr" fontAlgn="ctr">
                        <a:lnSpc>
                          <a:spcPct val="107000"/>
                        </a:lnSpc>
                        <a:spcBef>
                          <a:spcPts val="0"/>
                        </a:spcBef>
                        <a:spcAft>
                          <a:spcPts val="800"/>
                        </a:spcAft>
                      </a:pPr>
                      <a:endParaRPr lang="sl-SI" sz="1400" b="0"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lvl="0" algn="ctr">
                        <a:lnSpc>
                          <a:spcPct val="107000"/>
                        </a:lnSpc>
                        <a:spcBef>
                          <a:spcPts val="0"/>
                        </a:spcBef>
                        <a:spcAft>
                          <a:spcPts val="800"/>
                        </a:spcAft>
                        <a:buNone/>
                      </a:pPr>
                      <a:endParaRPr lang="sl-SI" sz="1400" b="0" i="0" u="none" strike="noStrike">
                        <a:effectLst/>
                        <a:latin typeface="Aptos Narrow"/>
                        <a:cs typeface="Times New Roman"/>
                      </a:endParaRPr>
                    </a:p>
                  </a:txBody>
                  <a:tcPr marL="44904" marR="44904" marT="9621" marB="0" anchor="ctr">
                    <a:lnL w="12700">
                      <a:solidFill>
                        <a:srgbClr val="000000"/>
                      </a:solidFill>
                    </a:lnL>
                    <a:lnR w="12700">
                      <a:solidFill>
                        <a:srgbClr val="000000"/>
                      </a:solidFill>
                    </a:lnR>
                    <a:lnT w="12700">
                      <a:solidFill>
                        <a:srgbClr val="000000"/>
                      </a:solidFill>
                    </a:lnT>
                    <a:lnB w="12700">
                      <a:solidFill>
                        <a:srgbClr val="000000"/>
                      </a:solidFill>
                    </a:lnB>
                    <a:noFill/>
                  </a:tcPr>
                </a:tc>
                <a:tc>
                  <a:txBody>
                    <a:bodyPr/>
                    <a:lstStyle/>
                    <a:p>
                      <a:pPr algn="ctr" fontAlgn="ctr">
                        <a:lnSpc>
                          <a:spcPct val="107000"/>
                        </a:lnSpc>
                        <a:spcBef>
                          <a:spcPts val="0"/>
                        </a:spcBef>
                        <a:spcAft>
                          <a:spcPts val="800"/>
                        </a:spcAft>
                      </a:pPr>
                      <a:r>
                        <a:rPr lang="sl-SI" sz="1400" b="0" i="0" u="none" strike="noStrike">
                          <a:solidFill>
                            <a:srgbClr val="000000"/>
                          </a:solidFill>
                          <a:effectLst/>
                          <a:latin typeface="Aptos Narrow"/>
                          <a:ea typeface="Times New Roman" panose="02020603050405020304" pitchFamily="18" charset="0"/>
                          <a:cs typeface="Times New Roman"/>
                        </a:rPr>
                        <a:t>47</a:t>
                      </a:r>
                      <a:endParaRPr lang="sl-SI" sz="1400" b="0"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lnSpc>
                          <a:spcPct val="107000"/>
                        </a:lnSpc>
                        <a:spcBef>
                          <a:spcPts val="0"/>
                        </a:spcBef>
                        <a:spcAft>
                          <a:spcPts val="800"/>
                        </a:spcAft>
                      </a:pPr>
                      <a:r>
                        <a:rPr lang="sl-SI" sz="1400" b="0" i="0" u="none" strike="noStrike">
                          <a:solidFill>
                            <a:srgbClr val="000000"/>
                          </a:solidFill>
                          <a:effectLst/>
                          <a:latin typeface="Aptos Narrow"/>
                          <a:ea typeface="Times New Roman" panose="02020603050405020304" pitchFamily="18" charset="0"/>
                          <a:cs typeface="Times New Roman"/>
                        </a:rPr>
                        <a:t>58</a:t>
                      </a:r>
                      <a:endParaRPr lang="sl-SI" sz="1400" b="0"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lnSpc>
                          <a:spcPct val="107000"/>
                        </a:lnSpc>
                        <a:spcBef>
                          <a:spcPts val="0"/>
                        </a:spcBef>
                        <a:spcAft>
                          <a:spcPts val="800"/>
                        </a:spcAft>
                      </a:pPr>
                      <a:r>
                        <a:rPr lang="sl-SI" sz="1400" b="1" i="0" u="none" strike="noStrike">
                          <a:solidFill>
                            <a:srgbClr val="000000"/>
                          </a:solidFill>
                          <a:effectLst/>
                          <a:latin typeface="Aptos Narrow"/>
                          <a:ea typeface="Times New Roman" panose="02020603050405020304" pitchFamily="18" charset="0"/>
                          <a:cs typeface="Times New Roman"/>
                        </a:rPr>
                        <a:t>373</a:t>
                      </a:r>
                      <a:endParaRPr lang="sl-SI" sz="1400" b="0"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ctr">
                        <a:lnSpc>
                          <a:spcPct val="107000"/>
                        </a:lnSpc>
                        <a:spcBef>
                          <a:spcPts val="0"/>
                        </a:spcBef>
                        <a:spcAft>
                          <a:spcPts val="800"/>
                        </a:spcAft>
                      </a:pPr>
                      <a:r>
                        <a:rPr lang="sl-SI" sz="1400" b="1" i="0" u="none" strike="noStrike">
                          <a:solidFill>
                            <a:srgbClr val="000000"/>
                          </a:solidFill>
                          <a:effectLst/>
                          <a:latin typeface="Aptos Narrow"/>
                          <a:ea typeface="Times New Roman" panose="02020603050405020304" pitchFamily="18" charset="0"/>
                          <a:cs typeface="Times New Roman"/>
                        </a:rPr>
                        <a:t>313</a:t>
                      </a:r>
                      <a:endParaRPr lang="sl-SI" sz="1400" b="0"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0988885"/>
                  </a:ext>
                </a:extLst>
              </a:tr>
              <a:tr h="230958">
                <a:tc>
                  <a:txBody>
                    <a:bodyPr/>
                    <a:lstStyle/>
                    <a:p>
                      <a:pPr algn="l" fontAlgn="ctr">
                        <a:lnSpc>
                          <a:spcPct val="107000"/>
                        </a:lnSpc>
                        <a:spcBef>
                          <a:spcPts val="0"/>
                        </a:spcBef>
                        <a:spcAft>
                          <a:spcPts val="800"/>
                        </a:spcAft>
                      </a:pPr>
                      <a:r>
                        <a:rPr lang="sl-SI" sz="1400" b="0" i="0" u="none" strike="noStrike">
                          <a:solidFill>
                            <a:srgbClr val="000000"/>
                          </a:solidFill>
                          <a:effectLst/>
                          <a:latin typeface="Aptos Narrow"/>
                          <a:ea typeface="Times New Roman" panose="02020603050405020304" pitchFamily="18" charset="0"/>
                          <a:cs typeface="Times New Roman"/>
                        </a:rPr>
                        <a:t>junij</a:t>
                      </a:r>
                      <a:endParaRPr lang="sl-SI" sz="1400" b="0"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F2D0"/>
                    </a:solidFill>
                  </a:tcPr>
                </a:tc>
                <a:tc>
                  <a:txBody>
                    <a:bodyPr/>
                    <a:lstStyle/>
                    <a:p>
                      <a:pPr algn="ctr" fontAlgn="ctr">
                        <a:lnSpc>
                          <a:spcPct val="107000"/>
                        </a:lnSpc>
                        <a:spcBef>
                          <a:spcPts val="0"/>
                        </a:spcBef>
                        <a:spcAft>
                          <a:spcPts val="800"/>
                        </a:spcAft>
                      </a:pPr>
                      <a:r>
                        <a:rPr lang="sl-SI" sz="1400" b="1" i="0" u="none" strike="noStrike">
                          <a:solidFill>
                            <a:srgbClr val="000000"/>
                          </a:solidFill>
                          <a:effectLst/>
                          <a:latin typeface="Aptos Narrow"/>
                          <a:ea typeface="Times New Roman" panose="02020603050405020304" pitchFamily="18" charset="0"/>
                          <a:cs typeface="Times New Roman"/>
                        </a:rPr>
                        <a:t>165</a:t>
                      </a:r>
                      <a:endParaRPr lang="sl-SI" sz="1400" b="1"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F2D0"/>
                    </a:solidFill>
                  </a:tcPr>
                </a:tc>
                <a:tc>
                  <a:txBody>
                    <a:bodyPr/>
                    <a:lstStyle/>
                    <a:p>
                      <a:pPr algn="ctr" fontAlgn="ctr">
                        <a:lnSpc>
                          <a:spcPct val="107000"/>
                        </a:lnSpc>
                        <a:spcBef>
                          <a:spcPts val="0"/>
                        </a:spcBef>
                        <a:spcAft>
                          <a:spcPts val="800"/>
                        </a:spcAft>
                      </a:pPr>
                      <a:r>
                        <a:rPr lang="sl-SI" sz="1400" b="1" i="0" u="none" strike="noStrike">
                          <a:solidFill>
                            <a:srgbClr val="000000"/>
                          </a:solidFill>
                          <a:effectLst/>
                          <a:latin typeface="Aptos Narrow"/>
                          <a:ea typeface="Times New Roman" panose="02020603050405020304" pitchFamily="18" charset="0"/>
                          <a:cs typeface="Times New Roman"/>
                        </a:rPr>
                        <a:t>140</a:t>
                      </a:r>
                      <a:endParaRPr lang="sl-SI" sz="1400" b="1"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F2D0"/>
                    </a:solidFill>
                  </a:tcPr>
                </a:tc>
                <a:tc>
                  <a:txBody>
                    <a:bodyPr/>
                    <a:lstStyle/>
                    <a:p>
                      <a:pPr algn="ctr" fontAlgn="ctr">
                        <a:lnSpc>
                          <a:spcPct val="107000"/>
                        </a:lnSpc>
                        <a:spcBef>
                          <a:spcPts val="0"/>
                        </a:spcBef>
                        <a:spcAft>
                          <a:spcPts val="800"/>
                        </a:spcAft>
                      </a:pPr>
                      <a:r>
                        <a:rPr lang="sl-SI" sz="1400" b="0" i="0" u="none" strike="noStrike">
                          <a:solidFill>
                            <a:srgbClr val="000000"/>
                          </a:solidFill>
                          <a:effectLst/>
                          <a:latin typeface="Aptos Narrow"/>
                          <a:ea typeface="Times New Roman" panose="02020603050405020304" pitchFamily="18" charset="0"/>
                          <a:cs typeface="Times New Roman"/>
                        </a:rPr>
                        <a:t>88</a:t>
                      </a:r>
                      <a:endParaRPr lang="sl-SI" sz="1400" b="0"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F2D0"/>
                    </a:solidFill>
                  </a:tcPr>
                </a:tc>
                <a:tc>
                  <a:txBody>
                    <a:bodyPr/>
                    <a:lstStyle/>
                    <a:p>
                      <a:pPr algn="ctr" fontAlgn="ctr">
                        <a:lnSpc>
                          <a:spcPct val="107000"/>
                        </a:lnSpc>
                        <a:spcBef>
                          <a:spcPts val="0"/>
                        </a:spcBef>
                        <a:spcAft>
                          <a:spcPts val="800"/>
                        </a:spcAft>
                      </a:pPr>
                      <a:r>
                        <a:rPr lang="sl-SI" sz="1400" b="0" i="0" u="none" strike="noStrike">
                          <a:solidFill>
                            <a:srgbClr val="000000"/>
                          </a:solidFill>
                          <a:effectLst/>
                          <a:latin typeface="Aptos Narrow"/>
                          <a:ea typeface="Times New Roman" panose="02020603050405020304" pitchFamily="18" charset="0"/>
                          <a:cs typeface="Times New Roman"/>
                        </a:rPr>
                        <a:t>106</a:t>
                      </a:r>
                      <a:endParaRPr lang="sl-SI" sz="1400" b="0"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F2D0"/>
                    </a:solidFill>
                  </a:tcPr>
                </a:tc>
                <a:tc>
                  <a:txBody>
                    <a:bodyPr/>
                    <a:lstStyle/>
                    <a:p>
                      <a:pPr algn="ctr" fontAlgn="ctr">
                        <a:lnSpc>
                          <a:spcPct val="107000"/>
                        </a:lnSpc>
                        <a:spcBef>
                          <a:spcPts val="0"/>
                        </a:spcBef>
                        <a:spcAft>
                          <a:spcPts val="800"/>
                        </a:spcAft>
                      </a:pPr>
                      <a:r>
                        <a:rPr lang="sl-SI" sz="1400" b="0" i="0" u="none" strike="noStrike">
                          <a:solidFill>
                            <a:srgbClr val="000000"/>
                          </a:solidFill>
                          <a:effectLst/>
                          <a:latin typeface="Aptos Narrow"/>
                          <a:ea typeface="Times New Roman" panose="02020603050405020304" pitchFamily="18" charset="0"/>
                          <a:cs typeface="Times New Roman"/>
                        </a:rPr>
                        <a:t>77</a:t>
                      </a:r>
                      <a:endParaRPr lang="sl-SI" sz="1400" b="0"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F2D0"/>
                    </a:solidFill>
                  </a:tcPr>
                </a:tc>
                <a:tc>
                  <a:txBody>
                    <a:bodyPr/>
                    <a:lstStyle/>
                    <a:p>
                      <a:pPr algn="ctr" fontAlgn="ctr">
                        <a:lnSpc>
                          <a:spcPct val="107000"/>
                        </a:lnSpc>
                        <a:spcBef>
                          <a:spcPts val="0"/>
                        </a:spcBef>
                        <a:spcAft>
                          <a:spcPts val="800"/>
                        </a:spcAft>
                      </a:pPr>
                      <a:r>
                        <a:rPr lang="sl-SI" sz="1400" b="0" i="0" u="none" strike="noStrike">
                          <a:solidFill>
                            <a:srgbClr val="000000"/>
                          </a:solidFill>
                          <a:effectLst/>
                          <a:latin typeface="Aptos Narrow"/>
                          <a:ea typeface="Times New Roman" panose="02020603050405020304" pitchFamily="18" charset="0"/>
                          <a:cs typeface="Times New Roman"/>
                        </a:rPr>
                        <a:t>34</a:t>
                      </a:r>
                      <a:endParaRPr lang="sl-SI" sz="1400" b="0"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F2D0"/>
                    </a:solidFill>
                  </a:tcPr>
                </a:tc>
                <a:tc>
                  <a:txBody>
                    <a:bodyPr/>
                    <a:lstStyle/>
                    <a:p>
                      <a:pPr algn="ctr" fontAlgn="ctr">
                        <a:lnSpc>
                          <a:spcPct val="107000"/>
                        </a:lnSpc>
                        <a:spcBef>
                          <a:spcPts val="0"/>
                        </a:spcBef>
                        <a:spcAft>
                          <a:spcPts val="800"/>
                        </a:spcAft>
                      </a:pPr>
                      <a:r>
                        <a:rPr lang="sl-SI" sz="1400" b="1" i="0" u="none" strike="noStrike">
                          <a:solidFill>
                            <a:srgbClr val="000000"/>
                          </a:solidFill>
                          <a:effectLst/>
                          <a:latin typeface="Aptos Narrow"/>
                          <a:ea typeface="Times New Roman" panose="02020603050405020304" pitchFamily="18" charset="0"/>
                          <a:cs typeface="Times New Roman"/>
                        </a:rPr>
                        <a:t>45</a:t>
                      </a:r>
                      <a:endParaRPr lang="sl-SI" sz="1400" b="1"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F2D0"/>
                    </a:solidFill>
                  </a:tcPr>
                </a:tc>
                <a:tc>
                  <a:txBody>
                    <a:bodyPr/>
                    <a:lstStyle/>
                    <a:p>
                      <a:pPr algn="ctr" fontAlgn="ctr">
                        <a:lnSpc>
                          <a:spcPct val="107000"/>
                        </a:lnSpc>
                        <a:spcBef>
                          <a:spcPts val="0"/>
                        </a:spcBef>
                        <a:spcAft>
                          <a:spcPts val="800"/>
                        </a:spcAft>
                      </a:pPr>
                      <a:r>
                        <a:rPr lang="sl-SI" sz="1400" b="1" i="0" u="none" strike="noStrike">
                          <a:solidFill>
                            <a:srgbClr val="000000"/>
                          </a:solidFill>
                          <a:effectLst/>
                          <a:latin typeface="Aptos Narrow"/>
                          <a:ea typeface="Times New Roman" panose="02020603050405020304" pitchFamily="18" charset="0"/>
                          <a:cs typeface="Times New Roman"/>
                        </a:rPr>
                        <a:t>39</a:t>
                      </a:r>
                      <a:endParaRPr lang="sl-SI" sz="1400" b="1"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F2D0"/>
                    </a:solidFill>
                  </a:tcPr>
                </a:tc>
                <a:tc>
                  <a:txBody>
                    <a:bodyPr/>
                    <a:lstStyle/>
                    <a:p>
                      <a:pPr algn="ctr" fontAlgn="ctr">
                        <a:lnSpc>
                          <a:spcPct val="107000"/>
                        </a:lnSpc>
                        <a:spcBef>
                          <a:spcPts val="0"/>
                        </a:spcBef>
                        <a:spcAft>
                          <a:spcPts val="800"/>
                        </a:spcAft>
                      </a:pPr>
                      <a:endParaRPr lang="sl-SI" sz="1400" b="0"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F2D0"/>
                    </a:solidFill>
                  </a:tcPr>
                </a:tc>
                <a:tc>
                  <a:txBody>
                    <a:bodyPr/>
                    <a:lstStyle/>
                    <a:p>
                      <a:pPr lvl="0" algn="ctr">
                        <a:lnSpc>
                          <a:spcPct val="107000"/>
                        </a:lnSpc>
                        <a:spcBef>
                          <a:spcPts val="0"/>
                        </a:spcBef>
                        <a:spcAft>
                          <a:spcPts val="800"/>
                        </a:spcAft>
                        <a:buNone/>
                      </a:pPr>
                      <a:endParaRPr lang="sl-SI" sz="1400" b="0" i="0" u="none" strike="noStrike">
                        <a:effectLst/>
                        <a:latin typeface="Aptos Narrow"/>
                        <a:cs typeface="Times New Roman"/>
                      </a:endParaRPr>
                    </a:p>
                  </a:txBody>
                  <a:tcPr marL="44904" marR="44904" marT="9621" marB="0" anchor="ctr">
                    <a:lnL w="12700">
                      <a:solidFill>
                        <a:srgbClr val="000000"/>
                      </a:solidFill>
                    </a:lnL>
                    <a:lnR w="12700">
                      <a:solidFill>
                        <a:srgbClr val="000000"/>
                      </a:solidFill>
                    </a:lnR>
                    <a:lnT w="12700">
                      <a:solidFill>
                        <a:srgbClr val="000000"/>
                      </a:solidFill>
                    </a:lnT>
                    <a:lnB w="12700">
                      <a:solidFill>
                        <a:srgbClr val="000000"/>
                      </a:solidFill>
                    </a:lnB>
                    <a:solidFill>
                      <a:srgbClr val="DAF2D0"/>
                    </a:solidFill>
                  </a:tcPr>
                </a:tc>
                <a:tc>
                  <a:txBody>
                    <a:bodyPr/>
                    <a:lstStyle/>
                    <a:p>
                      <a:pPr lvl="0" algn="ctr">
                        <a:lnSpc>
                          <a:spcPct val="107000"/>
                        </a:lnSpc>
                        <a:spcBef>
                          <a:spcPts val="0"/>
                        </a:spcBef>
                        <a:spcAft>
                          <a:spcPts val="800"/>
                        </a:spcAft>
                        <a:buNone/>
                      </a:pPr>
                      <a:endParaRPr lang="sl-SI" sz="1400" b="0" i="0" u="none" strike="noStrike">
                        <a:effectLst/>
                        <a:latin typeface="Aptos Narrow"/>
                        <a:cs typeface="Times New Roman"/>
                      </a:endParaRPr>
                    </a:p>
                  </a:txBody>
                  <a:tcPr marL="44904" marR="44904" marT="9621" marB="0" anchor="ctr">
                    <a:lnL w="12700">
                      <a:solidFill>
                        <a:srgbClr val="000000"/>
                      </a:solidFill>
                    </a:lnL>
                    <a:lnR w="12700">
                      <a:solidFill>
                        <a:srgbClr val="000000"/>
                      </a:solidFill>
                    </a:lnR>
                    <a:lnT w="12700">
                      <a:solidFill>
                        <a:srgbClr val="000000"/>
                      </a:solidFill>
                    </a:lnT>
                    <a:lnB w="12700">
                      <a:solidFill>
                        <a:srgbClr val="000000"/>
                      </a:solidFill>
                    </a:lnB>
                    <a:solidFill>
                      <a:srgbClr val="DAF2D0"/>
                    </a:solidFill>
                  </a:tcPr>
                </a:tc>
                <a:tc>
                  <a:txBody>
                    <a:bodyPr/>
                    <a:lstStyle/>
                    <a:p>
                      <a:pPr algn="ctr" fontAlgn="ctr">
                        <a:lnSpc>
                          <a:spcPct val="107000"/>
                        </a:lnSpc>
                        <a:spcBef>
                          <a:spcPts val="0"/>
                        </a:spcBef>
                        <a:spcAft>
                          <a:spcPts val="800"/>
                        </a:spcAft>
                      </a:pPr>
                      <a:endParaRPr lang="sl-SI" sz="1400" b="0"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F2D0"/>
                    </a:solidFill>
                  </a:tcPr>
                </a:tc>
                <a:tc>
                  <a:txBody>
                    <a:bodyPr/>
                    <a:lstStyle/>
                    <a:p>
                      <a:pPr lvl="0" algn="ctr">
                        <a:lnSpc>
                          <a:spcPct val="107000"/>
                        </a:lnSpc>
                        <a:spcBef>
                          <a:spcPts val="0"/>
                        </a:spcBef>
                        <a:spcAft>
                          <a:spcPts val="800"/>
                        </a:spcAft>
                        <a:buNone/>
                      </a:pPr>
                      <a:endParaRPr lang="sl-SI" sz="1400" b="0" i="0" u="none" strike="noStrike">
                        <a:effectLst/>
                        <a:latin typeface="Aptos Narrow"/>
                        <a:cs typeface="Times New Roman"/>
                      </a:endParaRPr>
                    </a:p>
                  </a:txBody>
                  <a:tcPr marL="44904" marR="44904" marT="9621" marB="0" anchor="ctr">
                    <a:lnL w="12700">
                      <a:solidFill>
                        <a:srgbClr val="000000"/>
                      </a:solidFill>
                    </a:lnL>
                    <a:lnR w="12700">
                      <a:solidFill>
                        <a:srgbClr val="000000"/>
                      </a:solidFill>
                    </a:lnR>
                    <a:lnT w="12700">
                      <a:solidFill>
                        <a:srgbClr val="000000"/>
                      </a:solidFill>
                    </a:lnT>
                    <a:lnB w="12700">
                      <a:solidFill>
                        <a:srgbClr val="000000"/>
                      </a:solidFill>
                    </a:lnB>
                    <a:solidFill>
                      <a:srgbClr val="DAF2D0"/>
                    </a:solidFill>
                  </a:tcPr>
                </a:tc>
                <a:tc>
                  <a:txBody>
                    <a:bodyPr/>
                    <a:lstStyle/>
                    <a:p>
                      <a:pPr algn="ctr" fontAlgn="ctr">
                        <a:lnSpc>
                          <a:spcPct val="107000"/>
                        </a:lnSpc>
                        <a:spcBef>
                          <a:spcPts val="0"/>
                        </a:spcBef>
                        <a:spcAft>
                          <a:spcPts val="800"/>
                        </a:spcAft>
                      </a:pPr>
                      <a:r>
                        <a:rPr lang="sl-SI" sz="1400" b="0" i="0" u="none" strike="noStrike">
                          <a:solidFill>
                            <a:srgbClr val="000000"/>
                          </a:solidFill>
                          <a:effectLst/>
                          <a:latin typeface="Aptos Narrow"/>
                          <a:ea typeface="Times New Roman" panose="02020603050405020304" pitchFamily="18" charset="0"/>
                          <a:cs typeface="Times New Roman"/>
                        </a:rPr>
                        <a:t>45</a:t>
                      </a:r>
                      <a:endParaRPr lang="sl-SI" sz="1400" b="0"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F2D0"/>
                    </a:solidFill>
                  </a:tcPr>
                </a:tc>
                <a:tc>
                  <a:txBody>
                    <a:bodyPr/>
                    <a:lstStyle/>
                    <a:p>
                      <a:pPr algn="ctr" fontAlgn="ctr">
                        <a:lnSpc>
                          <a:spcPct val="107000"/>
                        </a:lnSpc>
                        <a:spcBef>
                          <a:spcPts val="0"/>
                        </a:spcBef>
                        <a:spcAft>
                          <a:spcPts val="800"/>
                        </a:spcAft>
                      </a:pPr>
                      <a:r>
                        <a:rPr lang="sl-SI" sz="1400" b="0" i="0" u="none" strike="noStrike">
                          <a:solidFill>
                            <a:srgbClr val="000000"/>
                          </a:solidFill>
                          <a:effectLst/>
                          <a:latin typeface="Aptos Narrow"/>
                          <a:ea typeface="Times New Roman" panose="02020603050405020304" pitchFamily="18" charset="0"/>
                          <a:cs typeface="Times New Roman"/>
                        </a:rPr>
                        <a:t>39</a:t>
                      </a:r>
                      <a:endParaRPr lang="sl-SI" sz="1400" b="0"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F2D0"/>
                    </a:solidFill>
                  </a:tcPr>
                </a:tc>
                <a:tc>
                  <a:txBody>
                    <a:bodyPr/>
                    <a:lstStyle/>
                    <a:p>
                      <a:pPr algn="ctr" fontAlgn="ctr">
                        <a:lnSpc>
                          <a:spcPct val="107000"/>
                        </a:lnSpc>
                        <a:spcBef>
                          <a:spcPts val="0"/>
                        </a:spcBef>
                        <a:spcAft>
                          <a:spcPts val="800"/>
                        </a:spcAft>
                      </a:pPr>
                      <a:r>
                        <a:rPr lang="sl-SI" sz="1400" b="1" i="0" u="none" strike="noStrike">
                          <a:solidFill>
                            <a:srgbClr val="000000"/>
                          </a:solidFill>
                          <a:effectLst/>
                          <a:latin typeface="Aptos Narrow"/>
                          <a:ea typeface="Times New Roman" panose="02020603050405020304" pitchFamily="18" charset="0"/>
                          <a:cs typeface="Times New Roman"/>
                        </a:rPr>
                        <a:t>210</a:t>
                      </a:r>
                      <a:endParaRPr lang="sl-SI" sz="1400" b="0" i="0" u="none" strike="noStrike">
                        <a:effectLst/>
                        <a:latin typeface="Aptos Narrow"/>
                        <a:cs typeface="Times New Roman"/>
                      </a:endParaRPr>
                    </a:p>
                  </a:txBody>
                  <a:tcPr marL="44904" marR="44904" marT="962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F2D0"/>
                    </a:solidFill>
                  </a:tcPr>
                </a:tc>
                <a:tc>
                  <a:txBody>
                    <a:bodyPr/>
                    <a:lstStyle/>
                    <a:p>
                      <a:pPr algn="ctr" fontAlgn="b">
                        <a:lnSpc>
                          <a:spcPct val="107000"/>
                        </a:lnSpc>
                        <a:spcBef>
                          <a:spcPts val="0"/>
                        </a:spcBef>
                        <a:spcAft>
                          <a:spcPts val="800"/>
                        </a:spcAft>
                      </a:pPr>
                      <a:r>
                        <a:rPr lang="sl-SI" sz="1400" b="1" i="0" u="none" strike="noStrike">
                          <a:solidFill>
                            <a:srgbClr val="000000"/>
                          </a:solidFill>
                          <a:effectLst/>
                          <a:latin typeface="Aptos Narrow"/>
                          <a:ea typeface="Times New Roman" panose="02020603050405020304" pitchFamily="18" charset="0"/>
                          <a:cs typeface="Times New Roman"/>
                        </a:rPr>
                        <a:t>179</a:t>
                      </a:r>
                      <a:endParaRPr lang="sl-SI" sz="1400" b="0" i="0" u="none" strike="noStrike">
                        <a:effectLst/>
                        <a:latin typeface="Aptos Narrow"/>
                        <a:cs typeface="Times New Roman"/>
                      </a:endParaRPr>
                    </a:p>
                  </a:txBody>
                  <a:tcPr marL="44904" marR="44904" marT="962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AF2D0"/>
                    </a:solidFill>
                  </a:tcPr>
                </a:tc>
                <a:extLst>
                  <a:ext uri="{0D108BD9-81ED-4DB2-BD59-A6C34878D82A}">
                    <a16:rowId xmlns:a16="http://schemas.microsoft.com/office/drawing/2014/main" val="645426205"/>
                  </a:ext>
                </a:extLst>
              </a:tr>
              <a:tr h="230958">
                <a:tc>
                  <a:txBody>
                    <a:bodyPr/>
                    <a:lstStyle/>
                    <a:p>
                      <a:pPr algn="l" fontAlgn="b">
                        <a:lnSpc>
                          <a:spcPct val="107000"/>
                        </a:lnSpc>
                        <a:spcBef>
                          <a:spcPts val="0"/>
                        </a:spcBef>
                        <a:spcAft>
                          <a:spcPts val="800"/>
                        </a:spcAft>
                      </a:pPr>
                      <a:r>
                        <a:rPr lang="sl-SI" sz="1400" b="0" i="0" u="none" strike="noStrike">
                          <a:solidFill>
                            <a:srgbClr val="000000"/>
                          </a:solidFill>
                          <a:effectLst/>
                          <a:latin typeface="Aptos Narrow"/>
                          <a:cs typeface="Times New Roman"/>
                        </a:rPr>
                        <a:t>julij</a:t>
                      </a:r>
                    </a:p>
                  </a:txBody>
                  <a:tcPr marL="44904" marR="44904" marT="962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lnSpc>
                          <a:spcPct val="107000"/>
                        </a:lnSpc>
                        <a:spcBef>
                          <a:spcPts val="0"/>
                        </a:spcBef>
                        <a:spcAft>
                          <a:spcPts val="800"/>
                        </a:spcAft>
                      </a:pPr>
                      <a:r>
                        <a:rPr lang="sl-SI" sz="1400" b="1" i="0" u="none" strike="noStrike">
                          <a:effectLst/>
                          <a:latin typeface="Aptos Narrow"/>
                          <a:cs typeface="Times New Roman"/>
                        </a:rPr>
                        <a:t>142</a:t>
                      </a:r>
                    </a:p>
                  </a:txBody>
                  <a:tcPr marL="44904" marR="44904" marT="962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lnSpc>
                          <a:spcPct val="107000"/>
                        </a:lnSpc>
                        <a:spcBef>
                          <a:spcPts val="0"/>
                        </a:spcBef>
                        <a:spcAft>
                          <a:spcPts val="800"/>
                        </a:spcAft>
                      </a:pPr>
                      <a:r>
                        <a:rPr lang="sl-SI" sz="1400" b="1" i="0" u="none" strike="noStrike">
                          <a:effectLst/>
                          <a:latin typeface="Aptos Narrow"/>
                          <a:cs typeface="Times New Roman"/>
                        </a:rPr>
                        <a:t>78</a:t>
                      </a:r>
                    </a:p>
                  </a:txBody>
                  <a:tcPr marL="44904" marR="44904" marT="962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lnSpc>
                          <a:spcPct val="107000"/>
                        </a:lnSpc>
                        <a:spcBef>
                          <a:spcPts val="0"/>
                        </a:spcBef>
                        <a:spcAft>
                          <a:spcPts val="800"/>
                        </a:spcAft>
                      </a:pPr>
                      <a:r>
                        <a:rPr lang="sl-SI" sz="1400" b="0" i="0" u="none" strike="noStrike">
                          <a:effectLst/>
                          <a:latin typeface="Aptos Narrow"/>
                          <a:cs typeface="Times New Roman"/>
                        </a:rPr>
                        <a:t>16</a:t>
                      </a:r>
                    </a:p>
                  </a:txBody>
                  <a:tcPr marL="44904" marR="44904" marT="962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lnSpc>
                          <a:spcPct val="107000"/>
                        </a:lnSpc>
                        <a:spcBef>
                          <a:spcPts val="0"/>
                        </a:spcBef>
                        <a:spcAft>
                          <a:spcPts val="800"/>
                        </a:spcAft>
                      </a:pPr>
                      <a:r>
                        <a:rPr lang="sl-SI" sz="1400" b="0" i="0" u="none" strike="noStrike">
                          <a:effectLst/>
                          <a:latin typeface="Aptos Narrow"/>
                          <a:cs typeface="Times New Roman"/>
                        </a:rPr>
                        <a:t>18</a:t>
                      </a:r>
                    </a:p>
                  </a:txBody>
                  <a:tcPr marL="44904" marR="44904" marT="962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lnSpc>
                          <a:spcPct val="107000"/>
                        </a:lnSpc>
                        <a:spcBef>
                          <a:spcPts val="0"/>
                        </a:spcBef>
                        <a:spcAft>
                          <a:spcPts val="800"/>
                        </a:spcAft>
                      </a:pPr>
                      <a:r>
                        <a:rPr lang="sl-SI" sz="1400" b="0" i="0" u="none" strike="noStrike">
                          <a:effectLst/>
                          <a:latin typeface="Aptos Narrow"/>
                          <a:cs typeface="Times New Roman"/>
                        </a:rPr>
                        <a:t>126</a:t>
                      </a:r>
                    </a:p>
                  </a:txBody>
                  <a:tcPr marL="44904" marR="44904" marT="962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lnSpc>
                          <a:spcPct val="107000"/>
                        </a:lnSpc>
                        <a:spcBef>
                          <a:spcPts val="0"/>
                        </a:spcBef>
                        <a:spcAft>
                          <a:spcPts val="800"/>
                        </a:spcAft>
                      </a:pPr>
                      <a:r>
                        <a:rPr lang="sl-SI" sz="1400" b="0" i="0" u="none" strike="noStrike">
                          <a:effectLst/>
                          <a:latin typeface="Aptos Narrow"/>
                          <a:cs typeface="Times New Roman"/>
                        </a:rPr>
                        <a:t>60</a:t>
                      </a:r>
                    </a:p>
                  </a:txBody>
                  <a:tcPr marL="44904" marR="44904" marT="962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lnSpc>
                          <a:spcPct val="107000"/>
                        </a:lnSpc>
                        <a:spcBef>
                          <a:spcPts val="0"/>
                        </a:spcBef>
                        <a:spcAft>
                          <a:spcPts val="800"/>
                        </a:spcAft>
                      </a:pPr>
                      <a:r>
                        <a:rPr lang="sl-SI" sz="1400" b="1" i="0" u="none" strike="noStrike">
                          <a:effectLst/>
                          <a:latin typeface="Aptos Narrow"/>
                          <a:cs typeface="Times New Roman"/>
                        </a:rPr>
                        <a:t>24</a:t>
                      </a:r>
                    </a:p>
                  </a:txBody>
                  <a:tcPr marL="44904" marR="44904" marT="962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lnSpc>
                          <a:spcPct val="107000"/>
                        </a:lnSpc>
                        <a:spcBef>
                          <a:spcPts val="0"/>
                        </a:spcBef>
                        <a:spcAft>
                          <a:spcPts val="800"/>
                        </a:spcAft>
                      </a:pPr>
                      <a:r>
                        <a:rPr lang="sl-SI" sz="1400" b="1" i="0" u="none" strike="noStrike">
                          <a:effectLst/>
                          <a:latin typeface="Aptos Narrow"/>
                          <a:cs typeface="Times New Roman"/>
                        </a:rPr>
                        <a:t>17</a:t>
                      </a:r>
                    </a:p>
                  </a:txBody>
                  <a:tcPr marL="44904" marR="44904" marT="962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lnSpc>
                          <a:spcPct val="107000"/>
                        </a:lnSpc>
                        <a:spcBef>
                          <a:spcPts val="0"/>
                        </a:spcBef>
                        <a:spcAft>
                          <a:spcPts val="800"/>
                        </a:spcAft>
                      </a:pPr>
                      <a:r>
                        <a:rPr lang="sl-SI" sz="1400" b="0" i="0" u="none" strike="noStrike">
                          <a:effectLst/>
                          <a:latin typeface="Aptos Narrow"/>
                          <a:cs typeface="Times New Roman"/>
                        </a:rPr>
                        <a:t>5</a:t>
                      </a:r>
                    </a:p>
                  </a:txBody>
                  <a:tcPr marL="44904" marR="44904" marT="962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lvl="0" algn="ctr">
                        <a:lnSpc>
                          <a:spcPct val="107000"/>
                        </a:lnSpc>
                        <a:spcBef>
                          <a:spcPts val="0"/>
                        </a:spcBef>
                        <a:spcAft>
                          <a:spcPts val="800"/>
                        </a:spcAft>
                        <a:buNone/>
                      </a:pPr>
                      <a:endParaRPr lang="sl-SI" sz="1400" b="0" i="0" u="none" strike="noStrike">
                        <a:effectLst/>
                        <a:latin typeface="Aptos Narrow"/>
                        <a:cs typeface="Times New Roman"/>
                      </a:endParaRPr>
                    </a:p>
                  </a:txBody>
                  <a:tcPr marL="44904" marR="44904" marT="9621" marB="0" anchor="b">
                    <a:lnL w="12700">
                      <a:solidFill>
                        <a:srgbClr val="000000"/>
                      </a:solidFill>
                    </a:lnL>
                    <a:lnR w="12700">
                      <a:solidFill>
                        <a:srgbClr val="000000"/>
                      </a:solidFill>
                    </a:lnR>
                    <a:lnT w="12700">
                      <a:solidFill>
                        <a:srgbClr val="000000"/>
                      </a:solidFill>
                    </a:lnT>
                    <a:lnB w="12700">
                      <a:solidFill>
                        <a:srgbClr val="000000"/>
                      </a:solidFill>
                    </a:lnB>
                    <a:noFill/>
                  </a:tcPr>
                </a:tc>
                <a:tc>
                  <a:txBody>
                    <a:bodyPr/>
                    <a:lstStyle/>
                    <a:p>
                      <a:pPr lvl="0" algn="ctr">
                        <a:lnSpc>
                          <a:spcPct val="107000"/>
                        </a:lnSpc>
                        <a:spcBef>
                          <a:spcPts val="0"/>
                        </a:spcBef>
                        <a:spcAft>
                          <a:spcPts val="800"/>
                        </a:spcAft>
                        <a:buNone/>
                      </a:pPr>
                      <a:endParaRPr lang="sl-SI" sz="1400" b="0" i="0" u="none" strike="noStrike">
                        <a:effectLst/>
                        <a:latin typeface="Aptos Narrow"/>
                        <a:cs typeface="Times New Roman"/>
                      </a:endParaRPr>
                    </a:p>
                  </a:txBody>
                  <a:tcPr marL="44904" marR="44904" marT="9621" marB="0" anchor="b">
                    <a:lnL w="12700">
                      <a:solidFill>
                        <a:srgbClr val="000000"/>
                      </a:solidFill>
                    </a:lnL>
                    <a:lnR w="12700">
                      <a:solidFill>
                        <a:srgbClr val="000000"/>
                      </a:solidFill>
                    </a:lnR>
                    <a:lnT w="12700">
                      <a:solidFill>
                        <a:srgbClr val="000000"/>
                      </a:solidFill>
                    </a:lnT>
                    <a:lnB w="12700">
                      <a:solidFill>
                        <a:srgbClr val="000000"/>
                      </a:solidFill>
                    </a:lnB>
                    <a:noFill/>
                  </a:tcPr>
                </a:tc>
                <a:tc>
                  <a:txBody>
                    <a:bodyPr/>
                    <a:lstStyle/>
                    <a:p>
                      <a:pPr algn="ctr" fontAlgn="b">
                        <a:lnSpc>
                          <a:spcPct val="107000"/>
                        </a:lnSpc>
                        <a:spcBef>
                          <a:spcPts val="0"/>
                        </a:spcBef>
                        <a:spcAft>
                          <a:spcPts val="800"/>
                        </a:spcAft>
                      </a:pPr>
                      <a:endParaRPr lang="sl-SI" sz="1400" b="0" i="0" u="none" strike="noStrike">
                        <a:effectLst/>
                        <a:latin typeface="Aptos Narrow"/>
                        <a:cs typeface="Times New Roman"/>
                      </a:endParaRPr>
                    </a:p>
                  </a:txBody>
                  <a:tcPr marL="44904" marR="44904" marT="962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lvl="0" algn="ctr">
                        <a:lnSpc>
                          <a:spcPct val="107000"/>
                        </a:lnSpc>
                        <a:spcBef>
                          <a:spcPts val="0"/>
                        </a:spcBef>
                        <a:spcAft>
                          <a:spcPts val="800"/>
                        </a:spcAft>
                        <a:buNone/>
                      </a:pPr>
                      <a:endParaRPr lang="sl-SI" sz="1400" b="0" i="0" u="none" strike="noStrike">
                        <a:effectLst/>
                        <a:latin typeface="Aptos Narrow"/>
                        <a:cs typeface="Times New Roman"/>
                      </a:endParaRPr>
                    </a:p>
                  </a:txBody>
                  <a:tcPr marL="44904" marR="44904" marT="9621" marB="0" anchor="b">
                    <a:lnL w="12700">
                      <a:solidFill>
                        <a:srgbClr val="000000"/>
                      </a:solidFill>
                    </a:lnL>
                    <a:lnR w="12700">
                      <a:solidFill>
                        <a:srgbClr val="000000"/>
                      </a:solidFill>
                    </a:lnR>
                    <a:lnT w="12700">
                      <a:solidFill>
                        <a:srgbClr val="000000"/>
                      </a:solidFill>
                    </a:lnT>
                    <a:lnB w="12700">
                      <a:solidFill>
                        <a:srgbClr val="000000"/>
                      </a:solidFill>
                    </a:lnB>
                    <a:noFill/>
                  </a:tcPr>
                </a:tc>
                <a:tc>
                  <a:txBody>
                    <a:bodyPr/>
                    <a:lstStyle/>
                    <a:p>
                      <a:pPr algn="ctr" fontAlgn="b">
                        <a:lnSpc>
                          <a:spcPct val="107000"/>
                        </a:lnSpc>
                        <a:spcBef>
                          <a:spcPts val="0"/>
                        </a:spcBef>
                        <a:spcAft>
                          <a:spcPts val="800"/>
                        </a:spcAft>
                      </a:pPr>
                      <a:r>
                        <a:rPr lang="sl-SI" sz="1400" b="0" i="0" u="none" strike="noStrike">
                          <a:effectLst/>
                          <a:latin typeface="Aptos Narrow"/>
                          <a:cs typeface="Times New Roman"/>
                        </a:rPr>
                        <a:t>19</a:t>
                      </a:r>
                    </a:p>
                  </a:txBody>
                  <a:tcPr marL="44904" marR="44904" marT="962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lnSpc>
                          <a:spcPct val="107000"/>
                        </a:lnSpc>
                        <a:spcBef>
                          <a:spcPts val="0"/>
                        </a:spcBef>
                        <a:spcAft>
                          <a:spcPts val="800"/>
                        </a:spcAft>
                      </a:pPr>
                      <a:r>
                        <a:rPr lang="sl-SI" sz="1400" b="0" i="0" u="none" strike="noStrike">
                          <a:effectLst/>
                          <a:latin typeface="Aptos Narrow"/>
                          <a:cs typeface="Times New Roman"/>
                        </a:rPr>
                        <a:t>17</a:t>
                      </a:r>
                    </a:p>
                  </a:txBody>
                  <a:tcPr marL="44904" marR="44904" marT="962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lnSpc>
                          <a:spcPct val="107000"/>
                        </a:lnSpc>
                        <a:spcBef>
                          <a:spcPts val="0"/>
                        </a:spcBef>
                        <a:spcAft>
                          <a:spcPts val="800"/>
                        </a:spcAft>
                      </a:pPr>
                      <a:r>
                        <a:rPr lang="sl-SI" sz="1400" b="1" i="0" u="none" strike="noStrike">
                          <a:solidFill>
                            <a:srgbClr val="000000"/>
                          </a:solidFill>
                          <a:effectLst/>
                          <a:latin typeface="Aptos Narrow"/>
                          <a:cs typeface="Times New Roman"/>
                        </a:rPr>
                        <a:t>166</a:t>
                      </a:r>
                    </a:p>
                  </a:txBody>
                  <a:tcPr marL="44904" marR="44904" marT="962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fontAlgn="b">
                        <a:lnSpc>
                          <a:spcPct val="107000"/>
                        </a:lnSpc>
                        <a:spcBef>
                          <a:spcPts val="0"/>
                        </a:spcBef>
                        <a:spcAft>
                          <a:spcPts val="800"/>
                        </a:spcAft>
                      </a:pPr>
                      <a:r>
                        <a:rPr lang="sl-SI" sz="1400" b="1" i="0" u="none" strike="noStrike">
                          <a:solidFill>
                            <a:srgbClr val="000000"/>
                          </a:solidFill>
                          <a:effectLst/>
                          <a:latin typeface="Aptos Narrow"/>
                          <a:cs typeface="Times New Roman"/>
                        </a:rPr>
                        <a:t>95</a:t>
                      </a:r>
                    </a:p>
                  </a:txBody>
                  <a:tcPr marL="44904" marR="44904" marT="9622"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19844656"/>
                  </a:ext>
                </a:extLst>
              </a:tr>
              <a:tr h="326058">
                <a:tc>
                  <a:txBody>
                    <a:bodyPr/>
                    <a:lstStyle/>
                    <a:p>
                      <a:pPr lvl="0" algn="l">
                        <a:lnSpc>
                          <a:spcPct val="107000"/>
                        </a:lnSpc>
                        <a:spcBef>
                          <a:spcPts val="0"/>
                        </a:spcBef>
                        <a:spcAft>
                          <a:spcPts val="800"/>
                        </a:spcAft>
                        <a:buNone/>
                      </a:pPr>
                      <a:r>
                        <a:rPr lang="sl-SI" sz="1400" b="0" i="0" u="none" strike="noStrike">
                          <a:solidFill>
                            <a:srgbClr val="000000"/>
                          </a:solidFill>
                          <a:effectLst/>
                          <a:latin typeface="Aptos Narrow"/>
                          <a:cs typeface="Times New Roman"/>
                        </a:rPr>
                        <a:t>avgust</a:t>
                      </a:r>
                    </a:p>
                  </a:txBody>
                  <a:tcPr marL="44904" marR="44904" marT="9621" marB="0" anchor="b">
                    <a:lnL w="12700">
                      <a:solidFill>
                        <a:srgbClr val="000000"/>
                      </a:solidFill>
                    </a:lnL>
                    <a:lnR w="12700">
                      <a:solidFill>
                        <a:srgbClr val="000000"/>
                      </a:solidFill>
                    </a:lnR>
                    <a:lnT w="12700">
                      <a:solidFill>
                        <a:srgbClr val="000000"/>
                      </a:solidFill>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lvl="0" algn="ctr">
                        <a:lnSpc>
                          <a:spcPct val="107000"/>
                        </a:lnSpc>
                        <a:spcBef>
                          <a:spcPts val="0"/>
                        </a:spcBef>
                        <a:spcAft>
                          <a:spcPts val="800"/>
                        </a:spcAft>
                        <a:buNone/>
                      </a:pPr>
                      <a:r>
                        <a:rPr lang="sl-SI" sz="1400" b="1" i="0" u="none" strike="noStrike">
                          <a:effectLst/>
                          <a:latin typeface="Aptos Narrow"/>
                          <a:cs typeface="Times New Roman"/>
                        </a:rPr>
                        <a:t>150</a:t>
                      </a:r>
                    </a:p>
                  </a:txBody>
                  <a:tcPr marL="44904" marR="44904" marT="9621" marB="0" anchor="b">
                    <a:lnL w="12700">
                      <a:solidFill>
                        <a:srgbClr val="000000"/>
                      </a:solidFill>
                    </a:lnL>
                    <a:lnR w="12700">
                      <a:solidFill>
                        <a:srgbClr val="000000"/>
                      </a:solidFill>
                    </a:lnR>
                    <a:lnT w="12700">
                      <a:solidFill>
                        <a:srgbClr val="000000"/>
                      </a:solidFill>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lvl="0" algn="ctr">
                        <a:lnSpc>
                          <a:spcPct val="107000"/>
                        </a:lnSpc>
                        <a:spcBef>
                          <a:spcPts val="0"/>
                        </a:spcBef>
                        <a:spcAft>
                          <a:spcPts val="800"/>
                        </a:spcAft>
                        <a:buNone/>
                      </a:pPr>
                      <a:r>
                        <a:rPr lang="sl-SI" sz="1400" b="1" i="0" u="none" strike="noStrike">
                          <a:effectLst/>
                          <a:latin typeface="Aptos Narrow"/>
                          <a:cs typeface="Times New Roman"/>
                        </a:rPr>
                        <a:t>124</a:t>
                      </a:r>
                    </a:p>
                  </a:txBody>
                  <a:tcPr marL="44904" marR="44904" marT="9621" marB="0" anchor="b">
                    <a:lnL w="12700">
                      <a:solidFill>
                        <a:srgbClr val="000000"/>
                      </a:solidFill>
                    </a:lnL>
                    <a:lnR w="12700">
                      <a:solidFill>
                        <a:srgbClr val="000000"/>
                      </a:solidFill>
                    </a:lnR>
                    <a:lnT w="12700">
                      <a:solidFill>
                        <a:srgbClr val="000000"/>
                      </a:solidFill>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lvl="0" algn="ctr">
                        <a:lnSpc>
                          <a:spcPct val="107000"/>
                        </a:lnSpc>
                        <a:spcBef>
                          <a:spcPts val="0"/>
                        </a:spcBef>
                        <a:spcAft>
                          <a:spcPts val="800"/>
                        </a:spcAft>
                        <a:buNone/>
                      </a:pPr>
                      <a:r>
                        <a:rPr lang="sl-SI" sz="1400" b="0" i="0" u="none" strike="noStrike">
                          <a:effectLst/>
                          <a:latin typeface="Aptos Narrow"/>
                          <a:cs typeface="Times New Roman"/>
                        </a:rPr>
                        <a:t>31</a:t>
                      </a:r>
                    </a:p>
                  </a:txBody>
                  <a:tcPr marL="44904" marR="44904" marT="9621" marB="0" anchor="b">
                    <a:lnL w="12700">
                      <a:solidFill>
                        <a:srgbClr val="000000"/>
                      </a:solidFill>
                    </a:lnL>
                    <a:lnR w="12700">
                      <a:solidFill>
                        <a:srgbClr val="000000"/>
                      </a:solidFill>
                    </a:lnR>
                    <a:lnT w="12700">
                      <a:solidFill>
                        <a:srgbClr val="000000"/>
                      </a:solidFill>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lvl="0" algn="ctr">
                        <a:lnSpc>
                          <a:spcPct val="107000"/>
                        </a:lnSpc>
                        <a:spcBef>
                          <a:spcPts val="0"/>
                        </a:spcBef>
                        <a:spcAft>
                          <a:spcPts val="800"/>
                        </a:spcAft>
                        <a:buNone/>
                      </a:pPr>
                      <a:r>
                        <a:rPr lang="sl-SI" sz="1400" b="0" i="0" u="none" strike="noStrike">
                          <a:effectLst/>
                          <a:latin typeface="Aptos Narrow"/>
                          <a:cs typeface="Times New Roman"/>
                        </a:rPr>
                        <a:t>51</a:t>
                      </a:r>
                    </a:p>
                  </a:txBody>
                  <a:tcPr marL="44904" marR="44904" marT="9621" marB="0" anchor="b">
                    <a:lnL w="12700">
                      <a:solidFill>
                        <a:srgbClr val="000000"/>
                      </a:solidFill>
                    </a:lnL>
                    <a:lnR w="12700">
                      <a:solidFill>
                        <a:srgbClr val="000000"/>
                      </a:solidFill>
                    </a:lnR>
                    <a:lnT w="12700">
                      <a:solidFill>
                        <a:srgbClr val="000000"/>
                      </a:solidFill>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lvl="0" algn="ctr">
                        <a:lnSpc>
                          <a:spcPct val="107000"/>
                        </a:lnSpc>
                        <a:spcBef>
                          <a:spcPts val="0"/>
                        </a:spcBef>
                        <a:spcAft>
                          <a:spcPts val="800"/>
                        </a:spcAft>
                        <a:buNone/>
                      </a:pPr>
                      <a:r>
                        <a:rPr lang="sl-SI" sz="1400" b="0" i="0" u="none" strike="noStrike">
                          <a:effectLst/>
                          <a:latin typeface="Aptos Narrow"/>
                          <a:cs typeface="Times New Roman"/>
                        </a:rPr>
                        <a:t>119</a:t>
                      </a:r>
                    </a:p>
                  </a:txBody>
                  <a:tcPr marL="44904" marR="44904" marT="9621" marB="0" anchor="b">
                    <a:lnL w="12700">
                      <a:solidFill>
                        <a:srgbClr val="000000"/>
                      </a:solidFill>
                    </a:lnL>
                    <a:lnR w="12700">
                      <a:solidFill>
                        <a:srgbClr val="000000"/>
                      </a:solidFill>
                    </a:lnR>
                    <a:lnT w="12700">
                      <a:solidFill>
                        <a:srgbClr val="000000"/>
                      </a:solidFill>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lvl="0" algn="ctr">
                        <a:lnSpc>
                          <a:spcPct val="107000"/>
                        </a:lnSpc>
                        <a:spcBef>
                          <a:spcPts val="0"/>
                        </a:spcBef>
                        <a:spcAft>
                          <a:spcPts val="800"/>
                        </a:spcAft>
                        <a:buNone/>
                      </a:pPr>
                      <a:r>
                        <a:rPr lang="sl-SI" sz="1400" b="0" i="0" u="none" strike="noStrike">
                          <a:effectLst/>
                          <a:latin typeface="Aptos Narrow"/>
                          <a:cs typeface="Times New Roman"/>
                        </a:rPr>
                        <a:t>73</a:t>
                      </a:r>
                    </a:p>
                  </a:txBody>
                  <a:tcPr marL="44904" marR="44904" marT="9621" marB="0" anchor="b">
                    <a:lnL w="12700">
                      <a:solidFill>
                        <a:srgbClr val="000000"/>
                      </a:solidFill>
                    </a:lnL>
                    <a:lnR w="12700">
                      <a:solidFill>
                        <a:srgbClr val="000000"/>
                      </a:solidFill>
                    </a:lnR>
                    <a:lnT w="12700">
                      <a:solidFill>
                        <a:srgbClr val="000000"/>
                      </a:solidFill>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lvl="0" algn="ctr">
                        <a:lnSpc>
                          <a:spcPct val="107000"/>
                        </a:lnSpc>
                        <a:spcBef>
                          <a:spcPts val="0"/>
                        </a:spcBef>
                        <a:spcAft>
                          <a:spcPts val="800"/>
                        </a:spcAft>
                        <a:buNone/>
                      </a:pPr>
                      <a:r>
                        <a:rPr lang="sl-SI" sz="1400" b="1" i="0" u="none" strike="noStrike">
                          <a:effectLst/>
                          <a:latin typeface="Aptos Narrow"/>
                          <a:cs typeface="Times New Roman"/>
                        </a:rPr>
                        <a:t>58</a:t>
                      </a:r>
                    </a:p>
                  </a:txBody>
                  <a:tcPr marL="44904" marR="44904" marT="9621" marB="0" anchor="b">
                    <a:lnL w="12700">
                      <a:solidFill>
                        <a:srgbClr val="000000"/>
                      </a:solidFill>
                    </a:lnL>
                    <a:lnR w="12700">
                      <a:solidFill>
                        <a:srgbClr val="000000"/>
                      </a:solidFill>
                    </a:lnR>
                    <a:lnT w="12700">
                      <a:solidFill>
                        <a:srgbClr val="000000"/>
                      </a:solidFill>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lvl="0" algn="ctr">
                        <a:lnSpc>
                          <a:spcPct val="107000"/>
                        </a:lnSpc>
                        <a:spcBef>
                          <a:spcPts val="0"/>
                        </a:spcBef>
                        <a:spcAft>
                          <a:spcPts val="800"/>
                        </a:spcAft>
                        <a:buNone/>
                      </a:pPr>
                      <a:r>
                        <a:rPr lang="sl-SI" sz="1400" b="1" i="0" u="none" strike="noStrike">
                          <a:effectLst/>
                          <a:latin typeface="Aptos Narrow"/>
                          <a:cs typeface="Times New Roman"/>
                        </a:rPr>
                        <a:t>28</a:t>
                      </a:r>
                    </a:p>
                  </a:txBody>
                  <a:tcPr marL="44904" marR="44904" marT="9621" marB="0" anchor="b">
                    <a:lnL w="12700">
                      <a:solidFill>
                        <a:srgbClr val="000000"/>
                      </a:solidFill>
                    </a:lnL>
                    <a:lnR w="12700">
                      <a:solidFill>
                        <a:srgbClr val="000000"/>
                      </a:solidFill>
                    </a:lnR>
                    <a:lnT w="12700">
                      <a:solidFill>
                        <a:srgbClr val="000000"/>
                      </a:solidFill>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lvl="0" algn="ctr">
                        <a:lnSpc>
                          <a:spcPct val="107000"/>
                        </a:lnSpc>
                        <a:spcBef>
                          <a:spcPts val="0"/>
                        </a:spcBef>
                        <a:spcAft>
                          <a:spcPts val="800"/>
                        </a:spcAft>
                        <a:buNone/>
                      </a:pPr>
                      <a:r>
                        <a:rPr lang="sl-SI" sz="1400" b="0" i="0" u="none" strike="noStrike">
                          <a:effectLst/>
                          <a:latin typeface="Aptos Narrow"/>
                          <a:cs typeface="Times New Roman"/>
                        </a:rPr>
                        <a:t>7</a:t>
                      </a:r>
                    </a:p>
                  </a:txBody>
                  <a:tcPr marL="44904" marR="44904" marT="9621" marB="0" anchor="b">
                    <a:lnL w="12700">
                      <a:solidFill>
                        <a:srgbClr val="000000"/>
                      </a:solidFill>
                    </a:lnL>
                    <a:lnR w="12700">
                      <a:solidFill>
                        <a:srgbClr val="000000"/>
                      </a:solidFill>
                    </a:lnR>
                    <a:lnT w="12700">
                      <a:solidFill>
                        <a:srgbClr val="000000"/>
                      </a:solidFill>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lvl="0" algn="ctr">
                        <a:lnSpc>
                          <a:spcPct val="107000"/>
                        </a:lnSpc>
                        <a:spcBef>
                          <a:spcPts val="0"/>
                        </a:spcBef>
                        <a:spcAft>
                          <a:spcPts val="800"/>
                        </a:spcAft>
                        <a:buNone/>
                      </a:pPr>
                      <a:endParaRPr lang="sl-SI" sz="1400" b="0" i="0" u="none" strike="noStrike">
                        <a:effectLst/>
                        <a:latin typeface="Aptos Narrow"/>
                        <a:cs typeface="Times New Roman"/>
                      </a:endParaRPr>
                    </a:p>
                  </a:txBody>
                  <a:tcPr marL="44904" marR="44904" marT="9621" marB="0" anchor="b">
                    <a:lnL w="12700">
                      <a:solidFill>
                        <a:srgbClr val="000000"/>
                      </a:solidFill>
                    </a:lnL>
                    <a:lnR w="12700">
                      <a:solidFill>
                        <a:srgbClr val="000000"/>
                      </a:solidFill>
                    </a:lnR>
                    <a:lnT w="12700">
                      <a:solidFill>
                        <a:srgbClr val="000000"/>
                      </a:solidFill>
                    </a:lnT>
                    <a:lnB w="12700">
                      <a:solidFill>
                        <a:srgbClr val="000000"/>
                      </a:solidFill>
                    </a:lnB>
                    <a:solidFill>
                      <a:schemeClr val="accent6">
                        <a:lumMod val="20000"/>
                        <a:lumOff val="80000"/>
                      </a:schemeClr>
                    </a:solidFill>
                  </a:tcPr>
                </a:tc>
                <a:tc>
                  <a:txBody>
                    <a:bodyPr/>
                    <a:lstStyle/>
                    <a:p>
                      <a:pPr lvl="0" algn="ctr">
                        <a:lnSpc>
                          <a:spcPct val="107000"/>
                        </a:lnSpc>
                        <a:spcBef>
                          <a:spcPts val="0"/>
                        </a:spcBef>
                        <a:spcAft>
                          <a:spcPts val="800"/>
                        </a:spcAft>
                        <a:buNone/>
                      </a:pPr>
                      <a:endParaRPr lang="sl-SI" sz="1400" b="0" i="0" u="none" strike="noStrike">
                        <a:effectLst/>
                        <a:latin typeface="Aptos Narrow"/>
                        <a:cs typeface="Times New Roman"/>
                      </a:endParaRPr>
                    </a:p>
                  </a:txBody>
                  <a:tcPr marL="44904" marR="44904" marT="9621" marB="0" anchor="b">
                    <a:lnL w="12700">
                      <a:solidFill>
                        <a:srgbClr val="000000"/>
                      </a:solidFill>
                    </a:lnL>
                    <a:lnR w="12700">
                      <a:solidFill>
                        <a:srgbClr val="000000"/>
                      </a:solidFill>
                    </a:lnR>
                    <a:lnT w="12700">
                      <a:solidFill>
                        <a:srgbClr val="000000"/>
                      </a:solidFill>
                    </a:lnT>
                    <a:lnB w="12700">
                      <a:solidFill>
                        <a:srgbClr val="000000"/>
                      </a:solidFill>
                    </a:lnB>
                    <a:solidFill>
                      <a:schemeClr val="accent6">
                        <a:lumMod val="20000"/>
                        <a:lumOff val="80000"/>
                      </a:schemeClr>
                    </a:solidFill>
                  </a:tcPr>
                </a:tc>
                <a:tc>
                  <a:txBody>
                    <a:bodyPr/>
                    <a:lstStyle/>
                    <a:p>
                      <a:pPr lvl="0" algn="ctr">
                        <a:lnSpc>
                          <a:spcPct val="107000"/>
                        </a:lnSpc>
                        <a:spcBef>
                          <a:spcPts val="0"/>
                        </a:spcBef>
                        <a:spcAft>
                          <a:spcPts val="800"/>
                        </a:spcAft>
                        <a:buNone/>
                      </a:pPr>
                      <a:r>
                        <a:rPr lang="sl-SI" sz="1400" b="0" i="0" u="none" strike="noStrike">
                          <a:effectLst/>
                          <a:latin typeface="Aptos Narrow"/>
                          <a:cs typeface="Times New Roman"/>
                        </a:rPr>
                        <a:t>4</a:t>
                      </a:r>
                    </a:p>
                  </a:txBody>
                  <a:tcPr marL="44904" marR="44904" marT="9621" marB="0" anchor="b">
                    <a:lnL w="12700">
                      <a:solidFill>
                        <a:srgbClr val="000000"/>
                      </a:solidFill>
                    </a:lnL>
                    <a:lnR w="12700">
                      <a:solidFill>
                        <a:srgbClr val="000000"/>
                      </a:solidFill>
                    </a:lnR>
                    <a:lnT w="12700">
                      <a:solidFill>
                        <a:srgbClr val="000000"/>
                      </a:solidFill>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lvl="0" algn="ctr">
                        <a:lnSpc>
                          <a:spcPct val="107000"/>
                        </a:lnSpc>
                        <a:spcBef>
                          <a:spcPts val="0"/>
                        </a:spcBef>
                        <a:spcAft>
                          <a:spcPts val="800"/>
                        </a:spcAft>
                        <a:buNone/>
                      </a:pPr>
                      <a:endParaRPr lang="sl-SI" sz="1400" b="0" i="0" u="none" strike="noStrike">
                        <a:effectLst/>
                        <a:latin typeface="Aptos Narrow"/>
                        <a:cs typeface="Times New Roman"/>
                      </a:endParaRPr>
                    </a:p>
                  </a:txBody>
                  <a:tcPr marL="44904" marR="44904" marT="9621" marB="0" anchor="b">
                    <a:lnL w="12700">
                      <a:solidFill>
                        <a:srgbClr val="000000"/>
                      </a:solidFill>
                    </a:lnL>
                    <a:lnR w="12700">
                      <a:solidFill>
                        <a:srgbClr val="000000"/>
                      </a:solidFill>
                    </a:lnR>
                    <a:lnT w="12700">
                      <a:solidFill>
                        <a:srgbClr val="000000"/>
                      </a:solidFill>
                    </a:lnT>
                    <a:lnB w="12700">
                      <a:solidFill>
                        <a:srgbClr val="000000"/>
                      </a:solidFill>
                    </a:lnB>
                    <a:solidFill>
                      <a:schemeClr val="accent6">
                        <a:lumMod val="20000"/>
                        <a:lumOff val="80000"/>
                      </a:schemeClr>
                    </a:solidFill>
                  </a:tcPr>
                </a:tc>
                <a:tc>
                  <a:txBody>
                    <a:bodyPr/>
                    <a:lstStyle/>
                    <a:p>
                      <a:pPr lvl="0" algn="ctr">
                        <a:lnSpc>
                          <a:spcPct val="107000"/>
                        </a:lnSpc>
                        <a:spcBef>
                          <a:spcPts val="0"/>
                        </a:spcBef>
                        <a:spcAft>
                          <a:spcPts val="800"/>
                        </a:spcAft>
                        <a:buNone/>
                      </a:pPr>
                      <a:r>
                        <a:rPr lang="sl-SI" sz="1400" b="0" i="0" u="none" strike="noStrike">
                          <a:effectLst/>
                          <a:latin typeface="Aptos Narrow"/>
                          <a:cs typeface="Times New Roman"/>
                        </a:rPr>
                        <a:t>51</a:t>
                      </a:r>
                    </a:p>
                  </a:txBody>
                  <a:tcPr marL="44904" marR="44904" marT="9621" marB="0" anchor="b">
                    <a:lnL w="12700">
                      <a:solidFill>
                        <a:srgbClr val="000000"/>
                      </a:solidFill>
                    </a:lnL>
                    <a:lnR w="12700">
                      <a:solidFill>
                        <a:srgbClr val="000000"/>
                      </a:solidFill>
                    </a:lnR>
                    <a:lnT w="12700">
                      <a:solidFill>
                        <a:srgbClr val="000000"/>
                      </a:solidFill>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lvl="0" algn="ctr">
                        <a:lnSpc>
                          <a:spcPct val="107000"/>
                        </a:lnSpc>
                        <a:spcBef>
                          <a:spcPts val="0"/>
                        </a:spcBef>
                        <a:spcAft>
                          <a:spcPts val="800"/>
                        </a:spcAft>
                        <a:buNone/>
                      </a:pPr>
                      <a:r>
                        <a:rPr lang="sl-SI" sz="1400" b="0" i="0" u="none" strike="noStrike">
                          <a:effectLst/>
                          <a:latin typeface="Aptos Narrow"/>
                          <a:cs typeface="Times New Roman"/>
                        </a:rPr>
                        <a:t>24</a:t>
                      </a:r>
                    </a:p>
                  </a:txBody>
                  <a:tcPr marL="44904" marR="44904" marT="9621" marB="0" anchor="b">
                    <a:lnL w="12700">
                      <a:solidFill>
                        <a:srgbClr val="000000"/>
                      </a:solidFill>
                    </a:lnL>
                    <a:lnR w="12700">
                      <a:solidFill>
                        <a:srgbClr val="000000"/>
                      </a:solidFill>
                    </a:lnR>
                    <a:lnT w="12700">
                      <a:solidFill>
                        <a:srgbClr val="000000"/>
                      </a:solidFill>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lvl="0" algn="ctr">
                        <a:lnSpc>
                          <a:spcPct val="107000"/>
                        </a:lnSpc>
                        <a:spcBef>
                          <a:spcPts val="0"/>
                        </a:spcBef>
                        <a:spcAft>
                          <a:spcPts val="800"/>
                        </a:spcAft>
                        <a:buNone/>
                      </a:pPr>
                      <a:r>
                        <a:rPr lang="sl-SI" sz="1400" b="1" i="0" u="none" strike="noStrike">
                          <a:solidFill>
                            <a:srgbClr val="000000"/>
                          </a:solidFill>
                          <a:effectLst/>
                          <a:latin typeface="Aptos Narrow"/>
                          <a:cs typeface="Times New Roman"/>
                        </a:rPr>
                        <a:t>208</a:t>
                      </a:r>
                    </a:p>
                  </a:txBody>
                  <a:tcPr marL="44904" marR="44904" marT="9621" marB="0" anchor="b">
                    <a:lnL w="12700">
                      <a:solidFill>
                        <a:srgbClr val="000000"/>
                      </a:solidFill>
                    </a:lnL>
                    <a:lnR w="12700">
                      <a:solidFill>
                        <a:srgbClr val="000000"/>
                      </a:solidFill>
                    </a:lnR>
                    <a:lnT w="12700">
                      <a:solidFill>
                        <a:srgbClr val="000000"/>
                      </a:solidFill>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lvl="0" algn="ctr">
                        <a:lnSpc>
                          <a:spcPct val="107000"/>
                        </a:lnSpc>
                        <a:spcBef>
                          <a:spcPts val="0"/>
                        </a:spcBef>
                        <a:spcAft>
                          <a:spcPts val="800"/>
                        </a:spcAft>
                        <a:buNone/>
                      </a:pPr>
                      <a:r>
                        <a:rPr lang="sl-SI" sz="1400" b="1" i="0" u="none" strike="noStrike">
                          <a:solidFill>
                            <a:srgbClr val="000000"/>
                          </a:solidFill>
                          <a:effectLst/>
                          <a:latin typeface="Aptos Narrow"/>
                          <a:cs typeface="Times New Roman"/>
                        </a:rPr>
                        <a:t>152</a:t>
                      </a:r>
                    </a:p>
                  </a:txBody>
                  <a:tcPr marL="44904" marR="44904" marT="9621" marB="0" anchor="b">
                    <a:lnL w="12700">
                      <a:solidFill>
                        <a:srgbClr val="000000"/>
                      </a:solidFill>
                    </a:lnL>
                    <a:lnR w="12700">
                      <a:solidFill>
                        <a:srgbClr val="000000"/>
                      </a:solidFill>
                    </a:lnR>
                    <a:lnT w="12700">
                      <a:solidFill>
                        <a:srgbClr val="000000"/>
                      </a:solidFill>
                    </a:lnT>
                    <a:lnB w="12700" cap="flat" cmpd="sng" algn="ctr">
                      <a:solidFill>
                        <a:srgbClr val="000000"/>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3125667825"/>
                  </a:ext>
                </a:extLst>
              </a:tr>
              <a:tr h="230958">
                <a:tc>
                  <a:txBody>
                    <a:bodyPr/>
                    <a:lstStyle/>
                    <a:p>
                      <a:pPr lvl="0" algn="l">
                        <a:lnSpc>
                          <a:spcPct val="107000"/>
                        </a:lnSpc>
                        <a:spcBef>
                          <a:spcPts val="0"/>
                        </a:spcBef>
                        <a:spcAft>
                          <a:spcPts val="800"/>
                        </a:spcAft>
                        <a:buNone/>
                      </a:pPr>
                      <a:r>
                        <a:rPr lang="sl-SI" sz="1400" b="0" i="0" u="none" strike="noStrike">
                          <a:solidFill>
                            <a:srgbClr val="000000"/>
                          </a:solidFill>
                          <a:effectLst/>
                          <a:latin typeface="Aptos Narrow"/>
                          <a:cs typeface="Times New Roman"/>
                        </a:rPr>
                        <a:t>sept</a:t>
                      </a:r>
                    </a:p>
                  </a:txBody>
                  <a:tcPr marL="44904" marR="44904" marT="9621" marB="0" anchor="b">
                    <a:lnL w="12700">
                      <a:solidFill>
                        <a:srgbClr val="000000"/>
                      </a:solidFill>
                    </a:lnL>
                    <a:lnR w="12700">
                      <a:solidFill>
                        <a:srgbClr val="000000"/>
                      </a:solidFill>
                    </a:lnR>
                    <a:lnT w="12700">
                      <a:solidFill>
                        <a:srgbClr val="000000"/>
                      </a:solidFill>
                    </a:lnT>
                    <a:lnB w="12700" cap="flat" cmpd="sng" algn="ctr">
                      <a:solidFill>
                        <a:srgbClr val="000000"/>
                      </a:solidFill>
                      <a:prstDash val="solid"/>
                      <a:round/>
                      <a:headEnd type="none" w="med" len="med"/>
                      <a:tailEnd type="none" w="med" len="med"/>
                    </a:lnB>
                    <a:noFill/>
                  </a:tcPr>
                </a:tc>
                <a:tc>
                  <a:txBody>
                    <a:bodyPr/>
                    <a:lstStyle/>
                    <a:p>
                      <a:pPr lvl="0" algn="ctr">
                        <a:lnSpc>
                          <a:spcPct val="107000"/>
                        </a:lnSpc>
                        <a:spcBef>
                          <a:spcPts val="0"/>
                        </a:spcBef>
                        <a:spcAft>
                          <a:spcPts val="800"/>
                        </a:spcAft>
                        <a:buNone/>
                      </a:pPr>
                      <a:r>
                        <a:rPr lang="sl-SI" sz="1400" b="1" i="0" u="none" strike="noStrike">
                          <a:effectLst/>
                          <a:latin typeface="Aptos Narrow"/>
                          <a:cs typeface="Times New Roman"/>
                        </a:rPr>
                        <a:t>307</a:t>
                      </a:r>
                    </a:p>
                  </a:txBody>
                  <a:tcPr marL="44904" marR="44904" marT="9621" marB="0" anchor="b">
                    <a:lnL w="12700">
                      <a:solidFill>
                        <a:srgbClr val="000000"/>
                      </a:solidFill>
                    </a:lnL>
                    <a:lnR w="12700">
                      <a:solidFill>
                        <a:srgbClr val="000000"/>
                      </a:solidFill>
                    </a:lnR>
                    <a:lnT w="12700">
                      <a:solidFill>
                        <a:srgbClr val="000000"/>
                      </a:solidFill>
                    </a:lnT>
                    <a:lnB w="12700" cap="flat" cmpd="sng" algn="ctr">
                      <a:solidFill>
                        <a:srgbClr val="000000"/>
                      </a:solidFill>
                      <a:prstDash val="solid"/>
                      <a:round/>
                      <a:headEnd type="none" w="med" len="med"/>
                      <a:tailEnd type="none" w="med" len="med"/>
                    </a:lnB>
                    <a:noFill/>
                  </a:tcPr>
                </a:tc>
                <a:tc>
                  <a:txBody>
                    <a:bodyPr/>
                    <a:lstStyle/>
                    <a:p>
                      <a:pPr lvl="0" algn="ctr">
                        <a:lnSpc>
                          <a:spcPct val="107000"/>
                        </a:lnSpc>
                        <a:spcBef>
                          <a:spcPts val="0"/>
                        </a:spcBef>
                        <a:spcAft>
                          <a:spcPts val="800"/>
                        </a:spcAft>
                        <a:buNone/>
                      </a:pPr>
                      <a:r>
                        <a:rPr lang="sl-SI" sz="1400" b="1" i="0" u="none" strike="noStrike">
                          <a:effectLst/>
                          <a:latin typeface="Aptos Narrow"/>
                          <a:cs typeface="Times New Roman"/>
                        </a:rPr>
                        <a:t>456</a:t>
                      </a:r>
                    </a:p>
                  </a:txBody>
                  <a:tcPr marL="44904" marR="44904" marT="9621" marB="0" anchor="b">
                    <a:lnL w="12700">
                      <a:solidFill>
                        <a:srgbClr val="000000"/>
                      </a:solidFill>
                    </a:lnL>
                    <a:lnR w="12700">
                      <a:solidFill>
                        <a:srgbClr val="000000"/>
                      </a:solidFill>
                    </a:lnR>
                    <a:lnT w="12700">
                      <a:solidFill>
                        <a:srgbClr val="000000"/>
                      </a:solidFill>
                    </a:lnT>
                    <a:lnB w="12700" cap="flat" cmpd="sng" algn="ctr">
                      <a:solidFill>
                        <a:srgbClr val="000000"/>
                      </a:solidFill>
                      <a:prstDash val="solid"/>
                      <a:round/>
                      <a:headEnd type="none" w="med" len="med"/>
                      <a:tailEnd type="none" w="med" len="med"/>
                    </a:lnB>
                    <a:noFill/>
                  </a:tcPr>
                </a:tc>
                <a:tc>
                  <a:txBody>
                    <a:bodyPr/>
                    <a:lstStyle/>
                    <a:p>
                      <a:pPr lvl="0" algn="ctr">
                        <a:lnSpc>
                          <a:spcPct val="107000"/>
                        </a:lnSpc>
                        <a:spcBef>
                          <a:spcPts val="0"/>
                        </a:spcBef>
                        <a:spcAft>
                          <a:spcPts val="800"/>
                        </a:spcAft>
                        <a:buNone/>
                      </a:pPr>
                      <a:r>
                        <a:rPr lang="sl-SI" sz="1400" b="0" i="0" u="none" strike="noStrike">
                          <a:effectLst/>
                          <a:latin typeface="Aptos Narrow"/>
                          <a:cs typeface="Times New Roman"/>
                        </a:rPr>
                        <a:t>85</a:t>
                      </a:r>
                    </a:p>
                  </a:txBody>
                  <a:tcPr marL="44904" marR="44904" marT="9621" marB="0" anchor="b">
                    <a:lnL w="12700">
                      <a:solidFill>
                        <a:srgbClr val="000000"/>
                      </a:solidFill>
                    </a:lnL>
                    <a:lnR w="12700">
                      <a:solidFill>
                        <a:srgbClr val="000000"/>
                      </a:solidFill>
                    </a:lnR>
                    <a:lnT w="12700">
                      <a:solidFill>
                        <a:srgbClr val="000000"/>
                      </a:solidFill>
                    </a:lnT>
                    <a:lnB w="12700" cap="flat" cmpd="sng" algn="ctr">
                      <a:solidFill>
                        <a:srgbClr val="000000"/>
                      </a:solidFill>
                      <a:prstDash val="solid"/>
                      <a:round/>
                      <a:headEnd type="none" w="med" len="med"/>
                      <a:tailEnd type="none" w="med" len="med"/>
                    </a:lnB>
                    <a:noFill/>
                  </a:tcPr>
                </a:tc>
                <a:tc>
                  <a:txBody>
                    <a:bodyPr/>
                    <a:lstStyle/>
                    <a:p>
                      <a:pPr lvl="0" algn="ctr">
                        <a:lnSpc>
                          <a:spcPct val="107000"/>
                        </a:lnSpc>
                        <a:spcBef>
                          <a:spcPts val="0"/>
                        </a:spcBef>
                        <a:spcAft>
                          <a:spcPts val="800"/>
                        </a:spcAft>
                        <a:buNone/>
                      </a:pPr>
                      <a:r>
                        <a:rPr lang="sl-SI" sz="1400" b="0" i="0" u="none" strike="noStrike">
                          <a:effectLst/>
                          <a:latin typeface="Aptos Narrow"/>
                          <a:cs typeface="Times New Roman"/>
                        </a:rPr>
                        <a:t>296</a:t>
                      </a:r>
                    </a:p>
                  </a:txBody>
                  <a:tcPr marL="44904" marR="44904" marT="9621" marB="0" anchor="b">
                    <a:lnL w="12700">
                      <a:solidFill>
                        <a:srgbClr val="000000"/>
                      </a:solidFill>
                    </a:lnL>
                    <a:lnR w="12700">
                      <a:solidFill>
                        <a:srgbClr val="000000"/>
                      </a:solidFill>
                    </a:lnR>
                    <a:lnT w="12700">
                      <a:solidFill>
                        <a:srgbClr val="000000"/>
                      </a:solidFill>
                    </a:lnT>
                    <a:lnB w="12700" cap="flat" cmpd="sng" algn="ctr">
                      <a:solidFill>
                        <a:srgbClr val="000000"/>
                      </a:solidFill>
                      <a:prstDash val="solid"/>
                      <a:round/>
                      <a:headEnd type="none" w="med" len="med"/>
                      <a:tailEnd type="none" w="med" len="med"/>
                    </a:lnB>
                    <a:noFill/>
                  </a:tcPr>
                </a:tc>
                <a:tc>
                  <a:txBody>
                    <a:bodyPr/>
                    <a:lstStyle/>
                    <a:p>
                      <a:pPr lvl="0" algn="ctr">
                        <a:lnSpc>
                          <a:spcPct val="107000"/>
                        </a:lnSpc>
                        <a:spcBef>
                          <a:spcPts val="0"/>
                        </a:spcBef>
                        <a:spcAft>
                          <a:spcPts val="800"/>
                        </a:spcAft>
                        <a:buNone/>
                      </a:pPr>
                      <a:r>
                        <a:rPr lang="sl-SI" sz="1400" b="0" i="0" u="none" strike="noStrike">
                          <a:effectLst/>
                          <a:latin typeface="Aptos Narrow"/>
                          <a:cs typeface="Times New Roman"/>
                        </a:rPr>
                        <a:t>222</a:t>
                      </a:r>
                    </a:p>
                  </a:txBody>
                  <a:tcPr marL="44904" marR="44904" marT="9621" marB="0" anchor="b">
                    <a:lnL w="12700">
                      <a:solidFill>
                        <a:srgbClr val="000000"/>
                      </a:solidFill>
                    </a:lnL>
                    <a:lnR w="12700">
                      <a:solidFill>
                        <a:srgbClr val="000000"/>
                      </a:solidFill>
                    </a:lnR>
                    <a:lnT w="12700">
                      <a:solidFill>
                        <a:srgbClr val="000000"/>
                      </a:solidFill>
                    </a:lnT>
                    <a:lnB w="12700" cap="flat" cmpd="sng" algn="ctr">
                      <a:solidFill>
                        <a:srgbClr val="000000"/>
                      </a:solidFill>
                      <a:prstDash val="solid"/>
                      <a:round/>
                      <a:headEnd type="none" w="med" len="med"/>
                      <a:tailEnd type="none" w="med" len="med"/>
                    </a:lnB>
                    <a:noFill/>
                  </a:tcPr>
                </a:tc>
                <a:tc>
                  <a:txBody>
                    <a:bodyPr/>
                    <a:lstStyle/>
                    <a:p>
                      <a:pPr lvl="0" algn="ctr">
                        <a:lnSpc>
                          <a:spcPct val="107000"/>
                        </a:lnSpc>
                        <a:spcBef>
                          <a:spcPts val="0"/>
                        </a:spcBef>
                        <a:spcAft>
                          <a:spcPts val="800"/>
                        </a:spcAft>
                        <a:buNone/>
                      </a:pPr>
                      <a:r>
                        <a:rPr lang="sl-SI" sz="1400" b="0" i="0" u="none" strike="noStrike">
                          <a:effectLst/>
                          <a:latin typeface="Aptos Narrow"/>
                          <a:cs typeface="Times New Roman"/>
                        </a:rPr>
                        <a:t>160</a:t>
                      </a:r>
                    </a:p>
                  </a:txBody>
                  <a:tcPr marL="44904" marR="44904" marT="9621" marB="0" anchor="b">
                    <a:lnL w="12700">
                      <a:solidFill>
                        <a:srgbClr val="000000"/>
                      </a:solidFill>
                    </a:lnL>
                    <a:lnR w="12700">
                      <a:solidFill>
                        <a:srgbClr val="000000"/>
                      </a:solidFill>
                    </a:lnR>
                    <a:lnT w="12700">
                      <a:solidFill>
                        <a:srgbClr val="000000"/>
                      </a:solidFill>
                    </a:lnT>
                    <a:lnB w="12700" cap="flat" cmpd="sng" algn="ctr">
                      <a:solidFill>
                        <a:srgbClr val="000000"/>
                      </a:solidFill>
                      <a:prstDash val="solid"/>
                      <a:round/>
                      <a:headEnd type="none" w="med" len="med"/>
                      <a:tailEnd type="none" w="med" len="med"/>
                    </a:lnB>
                    <a:noFill/>
                  </a:tcPr>
                </a:tc>
                <a:tc>
                  <a:txBody>
                    <a:bodyPr/>
                    <a:lstStyle/>
                    <a:p>
                      <a:pPr lvl="0" algn="ctr">
                        <a:lnSpc>
                          <a:spcPct val="107000"/>
                        </a:lnSpc>
                        <a:spcBef>
                          <a:spcPts val="0"/>
                        </a:spcBef>
                        <a:spcAft>
                          <a:spcPts val="800"/>
                        </a:spcAft>
                        <a:buNone/>
                      </a:pPr>
                      <a:r>
                        <a:rPr lang="sl-SI" sz="1400" b="1" i="0" u="none" strike="noStrike">
                          <a:effectLst/>
                          <a:latin typeface="Aptos Narrow"/>
                          <a:cs typeface="Times New Roman"/>
                        </a:rPr>
                        <a:t>79</a:t>
                      </a:r>
                    </a:p>
                  </a:txBody>
                  <a:tcPr marL="44904" marR="44904" marT="9621" marB="0" anchor="b">
                    <a:lnL w="12700">
                      <a:solidFill>
                        <a:srgbClr val="000000"/>
                      </a:solidFill>
                    </a:lnL>
                    <a:lnR w="12700">
                      <a:solidFill>
                        <a:srgbClr val="000000"/>
                      </a:solidFill>
                    </a:lnR>
                    <a:lnT w="12700">
                      <a:solidFill>
                        <a:srgbClr val="000000"/>
                      </a:solidFill>
                    </a:lnT>
                    <a:lnB w="12700" cap="flat" cmpd="sng" algn="ctr">
                      <a:solidFill>
                        <a:srgbClr val="000000"/>
                      </a:solidFill>
                      <a:prstDash val="solid"/>
                      <a:round/>
                      <a:headEnd type="none" w="med" len="med"/>
                      <a:tailEnd type="none" w="med" len="med"/>
                    </a:lnB>
                    <a:noFill/>
                  </a:tcPr>
                </a:tc>
                <a:tc>
                  <a:txBody>
                    <a:bodyPr/>
                    <a:lstStyle/>
                    <a:p>
                      <a:pPr lvl="0" algn="ctr">
                        <a:lnSpc>
                          <a:spcPct val="107000"/>
                        </a:lnSpc>
                        <a:spcBef>
                          <a:spcPts val="0"/>
                        </a:spcBef>
                        <a:spcAft>
                          <a:spcPts val="800"/>
                        </a:spcAft>
                        <a:buNone/>
                      </a:pPr>
                      <a:r>
                        <a:rPr lang="sl-SI" sz="1400" b="1" i="0" u="none" strike="noStrike">
                          <a:effectLst/>
                          <a:latin typeface="Aptos Narrow"/>
                          <a:cs typeface="Times New Roman"/>
                        </a:rPr>
                        <a:t>93</a:t>
                      </a:r>
                    </a:p>
                  </a:txBody>
                  <a:tcPr marL="44904" marR="44904" marT="9621" marB="0" anchor="b">
                    <a:lnL w="12700">
                      <a:solidFill>
                        <a:srgbClr val="000000"/>
                      </a:solidFill>
                    </a:lnL>
                    <a:lnR w="12700">
                      <a:solidFill>
                        <a:srgbClr val="000000"/>
                      </a:solidFill>
                    </a:lnR>
                    <a:lnT w="12700">
                      <a:solidFill>
                        <a:srgbClr val="000000"/>
                      </a:solidFill>
                    </a:lnT>
                    <a:lnB w="12700" cap="flat" cmpd="sng" algn="ctr">
                      <a:solidFill>
                        <a:srgbClr val="000000"/>
                      </a:solidFill>
                      <a:prstDash val="solid"/>
                      <a:round/>
                      <a:headEnd type="none" w="med" len="med"/>
                      <a:tailEnd type="none" w="med" len="med"/>
                    </a:lnB>
                    <a:noFill/>
                  </a:tcPr>
                </a:tc>
                <a:tc>
                  <a:txBody>
                    <a:bodyPr/>
                    <a:lstStyle/>
                    <a:p>
                      <a:pPr lvl="0" algn="ctr">
                        <a:lnSpc>
                          <a:spcPct val="107000"/>
                        </a:lnSpc>
                        <a:spcBef>
                          <a:spcPts val="0"/>
                        </a:spcBef>
                        <a:spcAft>
                          <a:spcPts val="800"/>
                        </a:spcAft>
                        <a:buNone/>
                      </a:pPr>
                      <a:r>
                        <a:rPr lang="sl-SI" sz="1400" b="0" i="0" u="none" strike="noStrike">
                          <a:effectLst/>
                          <a:latin typeface="Aptos Narrow"/>
                          <a:cs typeface="Times New Roman"/>
                        </a:rPr>
                        <a:t>18</a:t>
                      </a:r>
                    </a:p>
                  </a:txBody>
                  <a:tcPr marL="44904" marR="44904" marT="9621" marB="0" anchor="b">
                    <a:lnL w="12700">
                      <a:solidFill>
                        <a:srgbClr val="000000"/>
                      </a:solidFill>
                    </a:lnL>
                    <a:lnR w="12700">
                      <a:solidFill>
                        <a:srgbClr val="000000"/>
                      </a:solidFill>
                    </a:lnR>
                    <a:lnT w="12700">
                      <a:solidFill>
                        <a:srgbClr val="000000"/>
                      </a:solidFill>
                    </a:lnT>
                    <a:lnB w="12700" cap="flat" cmpd="sng" algn="ctr">
                      <a:solidFill>
                        <a:srgbClr val="000000"/>
                      </a:solidFill>
                      <a:prstDash val="solid"/>
                      <a:round/>
                      <a:headEnd type="none" w="med" len="med"/>
                      <a:tailEnd type="none" w="med" len="med"/>
                    </a:lnB>
                    <a:noFill/>
                  </a:tcPr>
                </a:tc>
                <a:tc>
                  <a:txBody>
                    <a:bodyPr/>
                    <a:lstStyle/>
                    <a:p>
                      <a:pPr lvl="0" algn="ctr">
                        <a:lnSpc>
                          <a:spcPct val="107000"/>
                        </a:lnSpc>
                        <a:spcBef>
                          <a:spcPts val="0"/>
                        </a:spcBef>
                        <a:spcAft>
                          <a:spcPts val="800"/>
                        </a:spcAft>
                        <a:buNone/>
                      </a:pPr>
                      <a:endParaRPr lang="sl-SI" sz="1400" b="0" i="0" u="none" strike="noStrike">
                        <a:effectLst/>
                        <a:latin typeface="Aptos Narrow"/>
                        <a:cs typeface="Times New Roman"/>
                      </a:endParaRPr>
                    </a:p>
                  </a:txBody>
                  <a:tcPr marL="44904" marR="44904" marT="9621" marB="0" anchor="b">
                    <a:lnL w="12700">
                      <a:solidFill>
                        <a:srgbClr val="000000"/>
                      </a:solidFill>
                    </a:lnL>
                    <a:lnR w="12700">
                      <a:solidFill>
                        <a:srgbClr val="000000"/>
                      </a:solidFill>
                    </a:lnR>
                    <a:lnT w="12700">
                      <a:solidFill>
                        <a:srgbClr val="000000"/>
                      </a:solidFill>
                    </a:lnT>
                    <a:lnB w="12700">
                      <a:solidFill>
                        <a:srgbClr val="000000"/>
                      </a:solidFill>
                    </a:lnB>
                    <a:noFill/>
                  </a:tcPr>
                </a:tc>
                <a:tc>
                  <a:txBody>
                    <a:bodyPr/>
                    <a:lstStyle/>
                    <a:p>
                      <a:pPr lvl="0" algn="ctr">
                        <a:lnSpc>
                          <a:spcPct val="107000"/>
                        </a:lnSpc>
                        <a:spcBef>
                          <a:spcPts val="0"/>
                        </a:spcBef>
                        <a:spcAft>
                          <a:spcPts val="800"/>
                        </a:spcAft>
                        <a:buNone/>
                      </a:pPr>
                      <a:endParaRPr lang="sl-SI" sz="1400" b="0" i="0" u="none" strike="noStrike">
                        <a:effectLst/>
                        <a:latin typeface="Aptos Narrow"/>
                        <a:cs typeface="Times New Roman"/>
                      </a:endParaRPr>
                    </a:p>
                  </a:txBody>
                  <a:tcPr marL="44904" marR="44904" marT="9621" marB="0" anchor="b">
                    <a:lnL w="12700">
                      <a:solidFill>
                        <a:srgbClr val="000000"/>
                      </a:solidFill>
                    </a:lnL>
                    <a:lnR w="12700">
                      <a:solidFill>
                        <a:srgbClr val="000000"/>
                      </a:solidFill>
                    </a:lnR>
                    <a:lnT w="12700">
                      <a:solidFill>
                        <a:srgbClr val="000000"/>
                      </a:solidFill>
                    </a:lnT>
                    <a:lnB w="12700">
                      <a:solidFill>
                        <a:srgbClr val="000000"/>
                      </a:solidFill>
                    </a:lnB>
                    <a:noFill/>
                  </a:tcPr>
                </a:tc>
                <a:tc>
                  <a:txBody>
                    <a:bodyPr/>
                    <a:lstStyle/>
                    <a:p>
                      <a:pPr lvl="0" algn="ctr">
                        <a:lnSpc>
                          <a:spcPct val="107000"/>
                        </a:lnSpc>
                        <a:spcBef>
                          <a:spcPts val="0"/>
                        </a:spcBef>
                        <a:spcAft>
                          <a:spcPts val="800"/>
                        </a:spcAft>
                        <a:buNone/>
                      </a:pPr>
                      <a:r>
                        <a:rPr lang="sl-SI" sz="1400" b="0" i="0" u="none" strike="noStrike">
                          <a:effectLst/>
                          <a:latin typeface="Aptos Narrow"/>
                          <a:cs typeface="Times New Roman"/>
                        </a:rPr>
                        <a:t>26</a:t>
                      </a:r>
                    </a:p>
                  </a:txBody>
                  <a:tcPr marL="44904" marR="44904" marT="9621" marB="0" anchor="b">
                    <a:lnL w="12700">
                      <a:solidFill>
                        <a:srgbClr val="000000"/>
                      </a:solidFill>
                    </a:lnL>
                    <a:lnR w="12700">
                      <a:solidFill>
                        <a:srgbClr val="000000"/>
                      </a:solidFill>
                    </a:lnR>
                    <a:lnT w="12700">
                      <a:solidFill>
                        <a:srgbClr val="000000"/>
                      </a:solidFill>
                    </a:lnT>
                    <a:lnB w="12700" cap="flat" cmpd="sng" algn="ctr">
                      <a:solidFill>
                        <a:srgbClr val="000000"/>
                      </a:solidFill>
                      <a:prstDash val="solid"/>
                      <a:round/>
                      <a:headEnd type="none" w="med" len="med"/>
                      <a:tailEnd type="none" w="med" len="med"/>
                    </a:lnB>
                    <a:noFill/>
                  </a:tcPr>
                </a:tc>
                <a:tc>
                  <a:txBody>
                    <a:bodyPr/>
                    <a:lstStyle/>
                    <a:p>
                      <a:pPr lvl="0" algn="ctr">
                        <a:lnSpc>
                          <a:spcPct val="107000"/>
                        </a:lnSpc>
                        <a:spcBef>
                          <a:spcPts val="0"/>
                        </a:spcBef>
                        <a:spcAft>
                          <a:spcPts val="800"/>
                        </a:spcAft>
                        <a:buNone/>
                      </a:pPr>
                      <a:endParaRPr lang="sl-SI" sz="1400" b="0" i="0" u="none" strike="noStrike">
                        <a:effectLst/>
                        <a:latin typeface="Aptos Narrow"/>
                        <a:cs typeface="Times New Roman"/>
                      </a:endParaRPr>
                    </a:p>
                  </a:txBody>
                  <a:tcPr marL="44904" marR="44904" marT="9621" marB="0" anchor="b">
                    <a:lnL w="12700">
                      <a:solidFill>
                        <a:srgbClr val="000000"/>
                      </a:solidFill>
                    </a:lnL>
                    <a:lnR w="12700">
                      <a:solidFill>
                        <a:srgbClr val="000000"/>
                      </a:solidFill>
                    </a:lnR>
                    <a:lnT w="12700">
                      <a:solidFill>
                        <a:srgbClr val="000000"/>
                      </a:solidFill>
                    </a:lnT>
                    <a:lnB w="12700">
                      <a:solidFill>
                        <a:srgbClr val="000000"/>
                      </a:solidFill>
                    </a:lnB>
                    <a:noFill/>
                  </a:tcPr>
                </a:tc>
                <a:tc>
                  <a:txBody>
                    <a:bodyPr/>
                    <a:lstStyle/>
                    <a:p>
                      <a:pPr lvl="0" algn="ctr">
                        <a:lnSpc>
                          <a:spcPct val="107000"/>
                        </a:lnSpc>
                        <a:spcBef>
                          <a:spcPts val="0"/>
                        </a:spcBef>
                        <a:spcAft>
                          <a:spcPts val="800"/>
                        </a:spcAft>
                        <a:buNone/>
                      </a:pPr>
                      <a:r>
                        <a:rPr lang="sl-SI" sz="1400" b="0" i="0" u="none" strike="noStrike">
                          <a:effectLst/>
                          <a:latin typeface="Aptos Narrow"/>
                          <a:cs typeface="Times New Roman"/>
                        </a:rPr>
                        <a:t>61</a:t>
                      </a:r>
                    </a:p>
                  </a:txBody>
                  <a:tcPr marL="44904" marR="44904" marT="9621" marB="0" anchor="b">
                    <a:lnL w="12700">
                      <a:solidFill>
                        <a:srgbClr val="000000"/>
                      </a:solidFill>
                    </a:lnL>
                    <a:lnR w="12700">
                      <a:solidFill>
                        <a:srgbClr val="000000"/>
                      </a:solidFill>
                    </a:lnR>
                    <a:lnT w="12700">
                      <a:solidFill>
                        <a:srgbClr val="000000"/>
                      </a:solidFill>
                    </a:lnT>
                    <a:lnB w="12700" cap="flat" cmpd="sng" algn="ctr">
                      <a:solidFill>
                        <a:srgbClr val="000000"/>
                      </a:solidFill>
                      <a:prstDash val="solid"/>
                      <a:round/>
                      <a:headEnd type="none" w="med" len="med"/>
                      <a:tailEnd type="none" w="med" len="med"/>
                    </a:lnB>
                    <a:noFill/>
                  </a:tcPr>
                </a:tc>
                <a:tc>
                  <a:txBody>
                    <a:bodyPr/>
                    <a:lstStyle/>
                    <a:p>
                      <a:pPr lvl="0" algn="ctr">
                        <a:lnSpc>
                          <a:spcPct val="107000"/>
                        </a:lnSpc>
                        <a:spcBef>
                          <a:spcPts val="0"/>
                        </a:spcBef>
                        <a:spcAft>
                          <a:spcPts val="800"/>
                        </a:spcAft>
                        <a:buNone/>
                      </a:pPr>
                      <a:r>
                        <a:rPr lang="sl-SI" sz="1400" b="0" i="0" u="none" strike="noStrike">
                          <a:effectLst/>
                          <a:latin typeface="Aptos Narrow"/>
                          <a:cs typeface="Times New Roman"/>
                        </a:rPr>
                        <a:t>67</a:t>
                      </a:r>
                    </a:p>
                  </a:txBody>
                  <a:tcPr marL="44904" marR="44904" marT="9621" marB="0" anchor="b">
                    <a:lnL w="12700">
                      <a:solidFill>
                        <a:srgbClr val="000000"/>
                      </a:solidFill>
                    </a:lnL>
                    <a:lnR w="12700">
                      <a:solidFill>
                        <a:srgbClr val="000000"/>
                      </a:solidFill>
                    </a:lnR>
                    <a:lnT w="12700">
                      <a:solidFill>
                        <a:srgbClr val="000000"/>
                      </a:solidFill>
                    </a:lnT>
                    <a:lnB w="12700" cap="flat" cmpd="sng" algn="ctr">
                      <a:solidFill>
                        <a:srgbClr val="000000"/>
                      </a:solidFill>
                      <a:prstDash val="solid"/>
                      <a:round/>
                      <a:headEnd type="none" w="med" len="med"/>
                      <a:tailEnd type="none" w="med" len="med"/>
                    </a:lnB>
                    <a:noFill/>
                  </a:tcPr>
                </a:tc>
                <a:tc>
                  <a:txBody>
                    <a:bodyPr/>
                    <a:lstStyle/>
                    <a:p>
                      <a:pPr lvl="0" algn="ctr">
                        <a:lnSpc>
                          <a:spcPct val="107000"/>
                        </a:lnSpc>
                        <a:spcBef>
                          <a:spcPts val="0"/>
                        </a:spcBef>
                        <a:spcAft>
                          <a:spcPts val="800"/>
                        </a:spcAft>
                        <a:buNone/>
                      </a:pPr>
                      <a:r>
                        <a:rPr lang="sl-SI" sz="1400" b="1" i="0" u="none" strike="noStrike">
                          <a:solidFill>
                            <a:srgbClr val="000000"/>
                          </a:solidFill>
                          <a:effectLst/>
                          <a:latin typeface="Aptos Narrow"/>
                          <a:cs typeface="Times New Roman"/>
                        </a:rPr>
                        <a:t>386</a:t>
                      </a:r>
                    </a:p>
                  </a:txBody>
                  <a:tcPr marL="44904" marR="44904" marT="9621" marB="0" anchor="b">
                    <a:lnL w="12700">
                      <a:solidFill>
                        <a:srgbClr val="000000"/>
                      </a:solidFill>
                    </a:lnL>
                    <a:lnR w="12700">
                      <a:solidFill>
                        <a:srgbClr val="000000"/>
                      </a:solidFill>
                    </a:lnR>
                    <a:lnT w="12700">
                      <a:solidFill>
                        <a:srgbClr val="000000"/>
                      </a:solidFill>
                    </a:lnT>
                    <a:lnB w="12700" cap="flat" cmpd="sng" algn="ctr">
                      <a:solidFill>
                        <a:srgbClr val="000000"/>
                      </a:solidFill>
                      <a:prstDash val="solid"/>
                      <a:round/>
                      <a:headEnd type="none" w="med" len="med"/>
                      <a:tailEnd type="none" w="med" len="med"/>
                    </a:lnB>
                    <a:noFill/>
                  </a:tcPr>
                </a:tc>
                <a:tc>
                  <a:txBody>
                    <a:bodyPr/>
                    <a:lstStyle/>
                    <a:p>
                      <a:pPr lvl="0" algn="ctr">
                        <a:lnSpc>
                          <a:spcPct val="107000"/>
                        </a:lnSpc>
                        <a:spcBef>
                          <a:spcPts val="0"/>
                        </a:spcBef>
                        <a:spcAft>
                          <a:spcPts val="800"/>
                        </a:spcAft>
                        <a:buNone/>
                      </a:pPr>
                      <a:r>
                        <a:rPr lang="sl-SI" sz="1400" b="1" i="0" u="none" strike="noStrike">
                          <a:solidFill>
                            <a:srgbClr val="000000"/>
                          </a:solidFill>
                          <a:effectLst/>
                          <a:latin typeface="Aptos Narrow"/>
                          <a:cs typeface="Times New Roman"/>
                        </a:rPr>
                        <a:t>549</a:t>
                      </a:r>
                    </a:p>
                  </a:txBody>
                  <a:tcPr marL="44904" marR="44904" marT="9621" marB="0" anchor="b">
                    <a:lnL w="12700">
                      <a:solidFill>
                        <a:srgbClr val="000000"/>
                      </a:solidFill>
                    </a:lnL>
                    <a:lnR w="12700">
                      <a:solidFill>
                        <a:srgbClr val="000000"/>
                      </a:solidFill>
                    </a:lnR>
                    <a:lnT w="12700">
                      <a:solidFill>
                        <a:srgbClr val="000000"/>
                      </a:solidFill>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86970587"/>
                  </a:ext>
                </a:extLst>
              </a:tr>
              <a:tr h="230958">
                <a:tc>
                  <a:txBody>
                    <a:bodyPr/>
                    <a:lstStyle/>
                    <a:p>
                      <a:pPr lvl="0" algn="l">
                        <a:lnSpc>
                          <a:spcPct val="107000"/>
                        </a:lnSpc>
                        <a:spcBef>
                          <a:spcPts val="0"/>
                        </a:spcBef>
                        <a:spcAft>
                          <a:spcPts val="800"/>
                        </a:spcAft>
                        <a:buNone/>
                      </a:pPr>
                      <a:r>
                        <a:rPr lang="sl-SI" sz="1400" b="0" i="0" u="none" strike="noStrike">
                          <a:solidFill>
                            <a:srgbClr val="000000"/>
                          </a:solidFill>
                          <a:effectLst/>
                          <a:latin typeface="Aptos Narrow"/>
                          <a:cs typeface="Times New Roman"/>
                        </a:rPr>
                        <a:t>okt</a:t>
                      </a:r>
                    </a:p>
                  </a:txBody>
                  <a:tcPr marL="44904" marR="44904" marT="9621" marB="0" anchor="b">
                    <a:lnL w="12700">
                      <a:solidFill>
                        <a:srgbClr val="000000"/>
                      </a:solidFill>
                    </a:lnL>
                    <a:lnR w="12700">
                      <a:solidFill>
                        <a:srgbClr val="000000"/>
                      </a:solidFill>
                    </a:lnR>
                    <a:lnT w="12700">
                      <a:solidFill>
                        <a:srgbClr val="000000"/>
                      </a:solidFill>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lvl="0" algn="ctr">
                        <a:lnSpc>
                          <a:spcPct val="107000"/>
                        </a:lnSpc>
                        <a:spcBef>
                          <a:spcPts val="0"/>
                        </a:spcBef>
                        <a:spcAft>
                          <a:spcPts val="800"/>
                        </a:spcAft>
                        <a:buNone/>
                      </a:pPr>
                      <a:r>
                        <a:rPr lang="sl-SI" sz="1400" b="1" i="0" u="none" strike="noStrike">
                          <a:effectLst/>
                          <a:latin typeface="Aptos Narrow"/>
                          <a:cs typeface="Times New Roman"/>
                        </a:rPr>
                        <a:t>279</a:t>
                      </a:r>
                    </a:p>
                  </a:txBody>
                  <a:tcPr marL="44904" marR="44904" marT="9621" marB="0" anchor="b">
                    <a:lnL w="12700">
                      <a:solidFill>
                        <a:srgbClr val="000000"/>
                      </a:solidFill>
                    </a:lnL>
                    <a:lnR w="12700">
                      <a:solidFill>
                        <a:srgbClr val="000000"/>
                      </a:solidFill>
                    </a:lnR>
                    <a:lnT w="12700">
                      <a:solidFill>
                        <a:srgbClr val="000000"/>
                      </a:solidFill>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lvl="0" algn="ctr">
                        <a:lnSpc>
                          <a:spcPct val="107000"/>
                        </a:lnSpc>
                        <a:spcBef>
                          <a:spcPts val="0"/>
                        </a:spcBef>
                        <a:spcAft>
                          <a:spcPts val="800"/>
                        </a:spcAft>
                        <a:buNone/>
                      </a:pPr>
                      <a:r>
                        <a:rPr lang="sl-SI" sz="1400" b="1" i="0" u="none" strike="noStrike">
                          <a:effectLst/>
                          <a:latin typeface="Aptos Narrow"/>
                          <a:cs typeface="Times New Roman"/>
                        </a:rPr>
                        <a:t>483</a:t>
                      </a:r>
                    </a:p>
                  </a:txBody>
                  <a:tcPr marL="44904" marR="44904" marT="9621" marB="0" anchor="b">
                    <a:lnL w="12700">
                      <a:solidFill>
                        <a:srgbClr val="000000"/>
                      </a:solidFill>
                    </a:lnL>
                    <a:lnR w="12700">
                      <a:solidFill>
                        <a:srgbClr val="000000"/>
                      </a:solidFill>
                    </a:lnR>
                    <a:lnT w="12700">
                      <a:solidFill>
                        <a:srgbClr val="000000"/>
                      </a:solidFill>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lvl="0" algn="ctr">
                        <a:lnSpc>
                          <a:spcPct val="107000"/>
                        </a:lnSpc>
                        <a:spcBef>
                          <a:spcPts val="0"/>
                        </a:spcBef>
                        <a:spcAft>
                          <a:spcPts val="800"/>
                        </a:spcAft>
                        <a:buNone/>
                      </a:pPr>
                      <a:r>
                        <a:rPr lang="sl-SI" sz="1400" b="0" i="0" u="none" strike="noStrike">
                          <a:effectLst/>
                          <a:latin typeface="Aptos Narrow"/>
                          <a:cs typeface="Times New Roman"/>
                        </a:rPr>
                        <a:t>135</a:t>
                      </a:r>
                    </a:p>
                  </a:txBody>
                  <a:tcPr marL="44904" marR="44904" marT="9621" marB="0" anchor="b">
                    <a:lnL w="12700">
                      <a:solidFill>
                        <a:srgbClr val="000000"/>
                      </a:solidFill>
                    </a:lnL>
                    <a:lnR w="12700">
                      <a:solidFill>
                        <a:srgbClr val="000000"/>
                      </a:solidFill>
                    </a:lnR>
                    <a:lnT w="12700">
                      <a:solidFill>
                        <a:srgbClr val="000000"/>
                      </a:solidFill>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lvl="0" algn="ctr">
                        <a:lnSpc>
                          <a:spcPct val="107000"/>
                        </a:lnSpc>
                        <a:spcBef>
                          <a:spcPts val="0"/>
                        </a:spcBef>
                        <a:spcAft>
                          <a:spcPts val="800"/>
                        </a:spcAft>
                        <a:buNone/>
                      </a:pPr>
                      <a:r>
                        <a:rPr lang="sl-SI" sz="1400" b="0" i="0" u="none" strike="noStrike">
                          <a:effectLst/>
                          <a:latin typeface="Aptos Narrow"/>
                          <a:cs typeface="Times New Roman"/>
                        </a:rPr>
                        <a:t>245</a:t>
                      </a:r>
                    </a:p>
                  </a:txBody>
                  <a:tcPr marL="44904" marR="44904" marT="9621" marB="0" anchor="b">
                    <a:lnL w="12700">
                      <a:solidFill>
                        <a:srgbClr val="000000"/>
                      </a:solidFill>
                    </a:lnL>
                    <a:lnR w="12700">
                      <a:solidFill>
                        <a:srgbClr val="000000"/>
                      </a:solidFill>
                    </a:lnR>
                    <a:lnT w="12700">
                      <a:solidFill>
                        <a:srgbClr val="000000"/>
                      </a:solidFill>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lvl="0" algn="ctr">
                        <a:lnSpc>
                          <a:spcPct val="107000"/>
                        </a:lnSpc>
                        <a:spcBef>
                          <a:spcPts val="0"/>
                        </a:spcBef>
                        <a:spcAft>
                          <a:spcPts val="800"/>
                        </a:spcAft>
                        <a:buNone/>
                      </a:pPr>
                      <a:r>
                        <a:rPr lang="sl-SI" sz="1400" b="0" i="0" u="none" strike="noStrike">
                          <a:effectLst/>
                          <a:latin typeface="Aptos Narrow"/>
                          <a:cs typeface="Times New Roman"/>
                        </a:rPr>
                        <a:t>144</a:t>
                      </a:r>
                    </a:p>
                  </a:txBody>
                  <a:tcPr marL="44904" marR="44904" marT="9621" marB="0" anchor="b">
                    <a:lnL w="12700">
                      <a:solidFill>
                        <a:srgbClr val="000000"/>
                      </a:solidFill>
                    </a:lnL>
                    <a:lnR w="12700">
                      <a:solidFill>
                        <a:srgbClr val="000000"/>
                      </a:solidFill>
                    </a:lnR>
                    <a:lnT w="12700">
                      <a:solidFill>
                        <a:srgbClr val="000000"/>
                      </a:solidFill>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lvl="0" algn="ctr">
                        <a:lnSpc>
                          <a:spcPct val="107000"/>
                        </a:lnSpc>
                        <a:spcBef>
                          <a:spcPts val="0"/>
                        </a:spcBef>
                        <a:spcAft>
                          <a:spcPts val="800"/>
                        </a:spcAft>
                        <a:buNone/>
                      </a:pPr>
                      <a:r>
                        <a:rPr lang="sl-SI" sz="1400" b="0" i="0" u="none" strike="noStrike">
                          <a:effectLst/>
                          <a:latin typeface="Aptos Narrow"/>
                          <a:cs typeface="Times New Roman"/>
                        </a:rPr>
                        <a:t>238</a:t>
                      </a:r>
                    </a:p>
                  </a:txBody>
                  <a:tcPr marL="44904" marR="44904" marT="9621" marB="0" anchor="b">
                    <a:lnL w="12700">
                      <a:solidFill>
                        <a:srgbClr val="000000"/>
                      </a:solidFill>
                    </a:lnL>
                    <a:lnR w="12700">
                      <a:solidFill>
                        <a:srgbClr val="000000"/>
                      </a:solidFill>
                    </a:lnR>
                    <a:lnT w="12700">
                      <a:solidFill>
                        <a:srgbClr val="000000"/>
                      </a:solidFill>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lvl="0" algn="ctr">
                        <a:lnSpc>
                          <a:spcPct val="107000"/>
                        </a:lnSpc>
                        <a:spcBef>
                          <a:spcPts val="0"/>
                        </a:spcBef>
                        <a:spcAft>
                          <a:spcPts val="800"/>
                        </a:spcAft>
                        <a:buNone/>
                      </a:pPr>
                      <a:r>
                        <a:rPr lang="sl-SI" sz="1400" b="1" i="0" u="none" strike="noStrike">
                          <a:effectLst/>
                          <a:latin typeface="Aptos Narrow"/>
                          <a:cs typeface="Times New Roman"/>
                        </a:rPr>
                        <a:t>50</a:t>
                      </a:r>
                    </a:p>
                  </a:txBody>
                  <a:tcPr marL="44904" marR="44904" marT="9621" marB="0" anchor="b">
                    <a:lnL w="12700">
                      <a:solidFill>
                        <a:srgbClr val="000000"/>
                      </a:solidFill>
                    </a:lnL>
                    <a:lnR w="12700">
                      <a:solidFill>
                        <a:srgbClr val="000000"/>
                      </a:solidFill>
                    </a:lnR>
                    <a:lnT w="12700">
                      <a:solidFill>
                        <a:srgbClr val="000000"/>
                      </a:solidFill>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lvl="0" algn="ctr">
                        <a:lnSpc>
                          <a:spcPct val="107000"/>
                        </a:lnSpc>
                        <a:spcBef>
                          <a:spcPts val="0"/>
                        </a:spcBef>
                        <a:spcAft>
                          <a:spcPts val="800"/>
                        </a:spcAft>
                        <a:buNone/>
                      </a:pPr>
                      <a:r>
                        <a:rPr lang="sl-SI" sz="1400" b="1" i="0" u="none" strike="noStrike">
                          <a:effectLst/>
                          <a:latin typeface="Aptos Narrow"/>
                          <a:cs typeface="Times New Roman"/>
                        </a:rPr>
                        <a:t>86</a:t>
                      </a:r>
                    </a:p>
                  </a:txBody>
                  <a:tcPr marL="44904" marR="44904" marT="9621" marB="0" anchor="b">
                    <a:lnL w="12700">
                      <a:solidFill>
                        <a:srgbClr val="000000"/>
                      </a:solidFill>
                    </a:lnL>
                    <a:lnR w="12700">
                      <a:solidFill>
                        <a:srgbClr val="000000"/>
                      </a:solidFill>
                    </a:lnR>
                    <a:lnT w="12700">
                      <a:solidFill>
                        <a:srgbClr val="000000"/>
                      </a:solidFill>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lvl="0" algn="ctr">
                        <a:lnSpc>
                          <a:spcPct val="107000"/>
                        </a:lnSpc>
                        <a:spcBef>
                          <a:spcPts val="0"/>
                        </a:spcBef>
                        <a:spcAft>
                          <a:spcPts val="800"/>
                        </a:spcAft>
                        <a:buNone/>
                      </a:pPr>
                      <a:r>
                        <a:rPr lang="sl-SI" sz="1400" b="0" i="0" u="none" strike="noStrike">
                          <a:effectLst/>
                          <a:latin typeface="Aptos Narrow"/>
                          <a:cs typeface="Times New Roman"/>
                        </a:rPr>
                        <a:t>20</a:t>
                      </a:r>
                    </a:p>
                  </a:txBody>
                  <a:tcPr marL="44904" marR="44904" marT="9621" marB="0" anchor="b">
                    <a:lnL w="12700">
                      <a:solidFill>
                        <a:srgbClr val="000000"/>
                      </a:solidFill>
                    </a:lnL>
                    <a:lnR w="12700">
                      <a:solidFill>
                        <a:srgbClr val="000000"/>
                      </a:solidFill>
                    </a:lnR>
                    <a:lnT w="12700">
                      <a:solidFill>
                        <a:srgbClr val="000000"/>
                      </a:solidFill>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lvl="0" algn="ctr">
                        <a:lnSpc>
                          <a:spcPct val="107000"/>
                        </a:lnSpc>
                        <a:spcBef>
                          <a:spcPts val="0"/>
                        </a:spcBef>
                        <a:spcAft>
                          <a:spcPts val="800"/>
                        </a:spcAft>
                        <a:buNone/>
                      </a:pPr>
                      <a:endParaRPr lang="sl-SI" sz="1400" b="0" i="0" u="none" strike="noStrike">
                        <a:effectLst/>
                        <a:latin typeface="Aptos Narrow"/>
                        <a:cs typeface="Times New Roman"/>
                      </a:endParaRPr>
                    </a:p>
                  </a:txBody>
                  <a:tcPr marL="44904" marR="44904" marT="9621" marB="0" anchor="b">
                    <a:lnL w="12700">
                      <a:solidFill>
                        <a:srgbClr val="000000"/>
                      </a:solidFill>
                    </a:lnL>
                    <a:lnR w="12700">
                      <a:solidFill>
                        <a:srgbClr val="000000"/>
                      </a:solidFill>
                    </a:lnR>
                    <a:lnT w="12700">
                      <a:solidFill>
                        <a:srgbClr val="000000"/>
                      </a:solidFill>
                    </a:lnT>
                    <a:lnB w="12700">
                      <a:solidFill>
                        <a:srgbClr val="000000"/>
                      </a:solidFill>
                    </a:lnB>
                    <a:solidFill>
                      <a:schemeClr val="accent6">
                        <a:lumMod val="20000"/>
                        <a:lumOff val="80000"/>
                      </a:schemeClr>
                    </a:solidFill>
                  </a:tcPr>
                </a:tc>
                <a:tc>
                  <a:txBody>
                    <a:bodyPr/>
                    <a:lstStyle/>
                    <a:p>
                      <a:pPr lvl="0" algn="ctr">
                        <a:lnSpc>
                          <a:spcPct val="107000"/>
                        </a:lnSpc>
                        <a:spcBef>
                          <a:spcPts val="0"/>
                        </a:spcBef>
                        <a:spcAft>
                          <a:spcPts val="800"/>
                        </a:spcAft>
                        <a:buNone/>
                      </a:pPr>
                      <a:endParaRPr lang="sl-SI" sz="1400" b="0" i="0" u="none" strike="noStrike">
                        <a:effectLst/>
                        <a:latin typeface="Aptos Narrow"/>
                        <a:cs typeface="Times New Roman"/>
                      </a:endParaRPr>
                    </a:p>
                  </a:txBody>
                  <a:tcPr marL="44904" marR="44904" marT="9621" marB="0" anchor="b">
                    <a:lnL w="12700">
                      <a:solidFill>
                        <a:srgbClr val="000000"/>
                      </a:solidFill>
                    </a:lnL>
                    <a:lnR w="12700">
                      <a:solidFill>
                        <a:srgbClr val="000000"/>
                      </a:solidFill>
                    </a:lnR>
                    <a:lnT w="12700">
                      <a:solidFill>
                        <a:srgbClr val="000000"/>
                      </a:solidFill>
                    </a:lnT>
                    <a:lnB w="12700">
                      <a:solidFill>
                        <a:srgbClr val="000000"/>
                      </a:solidFill>
                    </a:lnB>
                    <a:solidFill>
                      <a:schemeClr val="accent6">
                        <a:lumMod val="20000"/>
                        <a:lumOff val="80000"/>
                      </a:schemeClr>
                    </a:solidFill>
                  </a:tcPr>
                </a:tc>
                <a:tc>
                  <a:txBody>
                    <a:bodyPr/>
                    <a:lstStyle/>
                    <a:p>
                      <a:pPr lvl="0" algn="ctr">
                        <a:lnSpc>
                          <a:spcPct val="107000"/>
                        </a:lnSpc>
                        <a:spcBef>
                          <a:spcPts val="0"/>
                        </a:spcBef>
                        <a:spcAft>
                          <a:spcPts val="800"/>
                        </a:spcAft>
                        <a:buNone/>
                      </a:pPr>
                      <a:r>
                        <a:rPr lang="sl-SI" sz="1400" b="0" i="0" u="none" strike="noStrike">
                          <a:effectLst/>
                          <a:latin typeface="Aptos Narrow"/>
                          <a:cs typeface="Times New Roman"/>
                        </a:rPr>
                        <a:t>6</a:t>
                      </a:r>
                    </a:p>
                  </a:txBody>
                  <a:tcPr marL="44904" marR="44904" marT="9621" marB="0" anchor="b">
                    <a:lnL w="12700">
                      <a:solidFill>
                        <a:srgbClr val="000000"/>
                      </a:solidFill>
                    </a:lnL>
                    <a:lnR w="12700">
                      <a:solidFill>
                        <a:srgbClr val="000000"/>
                      </a:solidFill>
                    </a:lnR>
                    <a:lnT w="12700">
                      <a:solidFill>
                        <a:srgbClr val="000000"/>
                      </a:solidFill>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lvl="0" algn="ctr">
                        <a:lnSpc>
                          <a:spcPct val="107000"/>
                        </a:lnSpc>
                        <a:spcBef>
                          <a:spcPts val="0"/>
                        </a:spcBef>
                        <a:spcAft>
                          <a:spcPts val="800"/>
                        </a:spcAft>
                        <a:buNone/>
                      </a:pPr>
                      <a:endParaRPr lang="sl-SI" sz="1400" b="0" i="0" u="none" strike="noStrike">
                        <a:effectLst/>
                        <a:latin typeface="Aptos Narrow"/>
                        <a:cs typeface="Times New Roman"/>
                      </a:endParaRPr>
                    </a:p>
                  </a:txBody>
                  <a:tcPr marL="44904" marR="44904" marT="9621" marB="0" anchor="b">
                    <a:lnL w="12700">
                      <a:solidFill>
                        <a:srgbClr val="000000"/>
                      </a:solidFill>
                    </a:lnL>
                    <a:lnR w="12700">
                      <a:solidFill>
                        <a:srgbClr val="000000"/>
                      </a:solidFill>
                    </a:lnR>
                    <a:lnT w="12700">
                      <a:solidFill>
                        <a:srgbClr val="000000"/>
                      </a:solidFill>
                    </a:lnT>
                    <a:lnB w="12700">
                      <a:solidFill>
                        <a:srgbClr val="000000"/>
                      </a:solidFill>
                    </a:lnB>
                    <a:solidFill>
                      <a:schemeClr val="accent6">
                        <a:lumMod val="20000"/>
                        <a:lumOff val="80000"/>
                      </a:schemeClr>
                    </a:solidFill>
                  </a:tcPr>
                </a:tc>
                <a:tc>
                  <a:txBody>
                    <a:bodyPr/>
                    <a:lstStyle/>
                    <a:p>
                      <a:pPr lvl="0" algn="ctr">
                        <a:lnSpc>
                          <a:spcPct val="107000"/>
                        </a:lnSpc>
                        <a:spcBef>
                          <a:spcPts val="0"/>
                        </a:spcBef>
                        <a:spcAft>
                          <a:spcPts val="800"/>
                        </a:spcAft>
                        <a:buNone/>
                      </a:pPr>
                      <a:r>
                        <a:rPr lang="sl-SI" sz="1400" b="0" i="0" u="none" strike="noStrike">
                          <a:effectLst/>
                          <a:latin typeface="Aptos Narrow"/>
                          <a:cs typeface="Times New Roman"/>
                        </a:rPr>
                        <a:t>30</a:t>
                      </a:r>
                    </a:p>
                  </a:txBody>
                  <a:tcPr marL="44904" marR="44904" marT="9621" marB="0" anchor="b">
                    <a:lnL w="12700">
                      <a:solidFill>
                        <a:srgbClr val="000000"/>
                      </a:solidFill>
                    </a:lnL>
                    <a:lnR w="12700">
                      <a:solidFill>
                        <a:srgbClr val="000000"/>
                      </a:solidFill>
                    </a:lnR>
                    <a:lnT w="12700">
                      <a:solidFill>
                        <a:srgbClr val="000000"/>
                      </a:solidFill>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lvl="0" algn="ctr">
                        <a:lnSpc>
                          <a:spcPct val="107000"/>
                        </a:lnSpc>
                        <a:spcBef>
                          <a:spcPts val="0"/>
                        </a:spcBef>
                        <a:spcAft>
                          <a:spcPts val="800"/>
                        </a:spcAft>
                        <a:buNone/>
                      </a:pPr>
                      <a:r>
                        <a:rPr lang="sl-SI" sz="1400" b="0" i="0" u="none" strike="noStrike">
                          <a:effectLst/>
                          <a:latin typeface="Aptos Narrow"/>
                          <a:cs typeface="Times New Roman"/>
                        </a:rPr>
                        <a:t>80</a:t>
                      </a:r>
                    </a:p>
                  </a:txBody>
                  <a:tcPr marL="44904" marR="44904" marT="9621" marB="0" anchor="b">
                    <a:lnL w="12700">
                      <a:solidFill>
                        <a:srgbClr val="000000"/>
                      </a:solidFill>
                    </a:lnL>
                    <a:lnR w="12700">
                      <a:solidFill>
                        <a:srgbClr val="000000"/>
                      </a:solidFill>
                    </a:lnR>
                    <a:lnT w="12700">
                      <a:solidFill>
                        <a:srgbClr val="000000"/>
                      </a:solidFill>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lvl="0" algn="ctr">
                        <a:lnSpc>
                          <a:spcPct val="107000"/>
                        </a:lnSpc>
                        <a:spcBef>
                          <a:spcPts val="0"/>
                        </a:spcBef>
                        <a:spcAft>
                          <a:spcPts val="800"/>
                        </a:spcAft>
                        <a:buNone/>
                      </a:pPr>
                      <a:r>
                        <a:rPr lang="sl-SI" sz="1400" b="1" i="0" u="none" strike="noStrike">
                          <a:solidFill>
                            <a:srgbClr val="000000"/>
                          </a:solidFill>
                          <a:effectLst/>
                          <a:latin typeface="Aptos Narrow"/>
                          <a:cs typeface="Times New Roman"/>
                        </a:rPr>
                        <a:t>329</a:t>
                      </a:r>
                    </a:p>
                  </a:txBody>
                  <a:tcPr marL="44904" marR="44904" marT="9621" marB="0" anchor="b">
                    <a:lnL w="12700">
                      <a:solidFill>
                        <a:srgbClr val="000000"/>
                      </a:solidFill>
                    </a:lnL>
                    <a:lnR w="12700">
                      <a:solidFill>
                        <a:srgbClr val="000000"/>
                      </a:solidFill>
                    </a:lnR>
                    <a:lnT w="12700">
                      <a:solidFill>
                        <a:srgbClr val="000000"/>
                      </a:solidFill>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lvl="0" algn="ctr">
                        <a:lnSpc>
                          <a:spcPct val="107000"/>
                        </a:lnSpc>
                        <a:spcBef>
                          <a:spcPts val="0"/>
                        </a:spcBef>
                        <a:spcAft>
                          <a:spcPts val="800"/>
                        </a:spcAft>
                        <a:buNone/>
                      </a:pPr>
                      <a:r>
                        <a:rPr lang="sl-SI" sz="1400" b="1" i="0" u="none" strike="noStrike">
                          <a:solidFill>
                            <a:srgbClr val="000000"/>
                          </a:solidFill>
                          <a:effectLst/>
                          <a:latin typeface="Aptos Narrow"/>
                          <a:cs typeface="Times New Roman"/>
                        </a:rPr>
                        <a:t>569</a:t>
                      </a:r>
                    </a:p>
                  </a:txBody>
                  <a:tcPr marL="44904" marR="44904" marT="9621" marB="0" anchor="b">
                    <a:lnL w="12700">
                      <a:solidFill>
                        <a:srgbClr val="000000"/>
                      </a:solidFill>
                    </a:lnL>
                    <a:lnR w="12700">
                      <a:solidFill>
                        <a:srgbClr val="000000"/>
                      </a:solidFill>
                    </a:lnR>
                    <a:lnT w="12700">
                      <a:solidFill>
                        <a:srgbClr val="000000"/>
                      </a:solidFill>
                    </a:lnT>
                    <a:lnB w="12700" cap="flat" cmpd="sng" algn="ctr">
                      <a:solidFill>
                        <a:srgbClr val="000000"/>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865395581"/>
                  </a:ext>
                </a:extLst>
              </a:tr>
              <a:tr h="230958">
                <a:tc>
                  <a:txBody>
                    <a:bodyPr/>
                    <a:lstStyle/>
                    <a:p>
                      <a:pPr lvl="0" algn="l">
                        <a:lnSpc>
                          <a:spcPct val="107000"/>
                        </a:lnSpc>
                        <a:spcBef>
                          <a:spcPts val="0"/>
                        </a:spcBef>
                        <a:spcAft>
                          <a:spcPts val="800"/>
                        </a:spcAft>
                        <a:buNone/>
                      </a:pPr>
                      <a:r>
                        <a:rPr lang="sl-SI" sz="1400" b="0" i="0" u="none" strike="noStrike">
                          <a:solidFill>
                            <a:srgbClr val="000000"/>
                          </a:solidFill>
                          <a:effectLst/>
                          <a:latin typeface="Aptos Narrow"/>
                          <a:cs typeface="Times New Roman"/>
                        </a:rPr>
                        <a:t>nov</a:t>
                      </a:r>
                    </a:p>
                  </a:txBody>
                  <a:tcPr marL="44904" marR="44904" marT="9621" marB="0" anchor="b">
                    <a:lnL w="12700">
                      <a:solidFill>
                        <a:srgbClr val="000000"/>
                      </a:solidFill>
                    </a:lnL>
                    <a:lnR w="12700">
                      <a:solidFill>
                        <a:srgbClr val="000000"/>
                      </a:solidFill>
                    </a:lnR>
                    <a:lnT w="12700">
                      <a:solidFill>
                        <a:srgbClr val="000000"/>
                      </a:solidFill>
                    </a:lnT>
                    <a:lnB w="12700">
                      <a:solidFill>
                        <a:srgbClr val="000000"/>
                      </a:solidFill>
                    </a:lnB>
                    <a:noFill/>
                  </a:tcPr>
                </a:tc>
                <a:tc>
                  <a:txBody>
                    <a:bodyPr/>
                    <a:lstStyle/>
                    <a:p>
                      <a:pPr lvl="0" algn="ctr">
                        <a:lnSpc>
                          <a:spcPct val="107000"/>
                        </a:lnSpc>
                        <a:spcBef>
                          <a:spcPts val="0"/>
                        </a:spcBef>
                        <a:spcAft>
                          <a:spcPts val="800"/>
                        </a:spcAft>
                        <a:buNone/>
                      </a:pPr>
                      <a:r>
                        <a:rPr lang="sl-SI" sz="1400" b="1" i="0" u="none" strike="noStrike">
                          <a:effectLst/>
                          <a:latin typeface="Aptos Narrow"/>
                          <a:cs typeface="Times New Roman"/>
                        </a:rPr>
                        <a:t>245</a:t>
                      </a:r>
                    </a:p>
                  </a:txBody>
                  <a:tcPr marL="44904" marR="44904" marT="9621" marB="0" anchor="b">
                    <a:lnL w="12700">
                      <a:solidFill>
                        <a:srgbClr val="000000"/>
                      </a:solidFill>
                    </a:lnL>
                    <a:lnR w="12700">
                      <a:solidFill>
                        <a:srgbClr val="000000"/>
                      </a:solidFill>
                    </a:lnR>
                    <a:lnT w="12700">
                      <a:solidFill>
                        <a:srgbClr val="000000"/>
                      </a:solidFill>
                    </a:lnT>
                    <a:lnB w="12700">
                      <a:solidFill>
                        <a:srgbClr val="000000"/>
                      </a:solidFill>
                    </a:lnB>
                    <a:noFill/>
                  </a:tcPr>
                </a:tc>
                <a:tc>
                  <a:txBody>
                    <a:bodyPr/>
                    <a:lstStyle/>
                    <a:p>
                      <a:pPr lvl="0" algn="ctr">
                        <a:lnSpc>
                          <a:spcPct val="107000"/>
                        </a:lnSpc>
                        <a:spcBef>
                          <a:spcPts val="0"/>
                        </a:spcBef>
                        <a:spcAft>
                          <a:spcPts val="800"/>
                        </a:spcAft>
                        <a:buNone/>
                      </a:pPr>
                      <a:r>
                        <a:rPr lang="sl-SI" sz="1400" b="1" i="0" u="none" strike="noStrike">
                          <a:effectLst/>
                          <a:latin typeface="Aptos Narrow"/>
                          <a:cs typeface="Times New Roman"/>
                        </a:rPr>
                        <a:t>189</a:t>
                      </a:r>
                    </a:p>
                  </a:txBody>
                  <a:tcPr marL="44904" marR="44904" marT="9621" marB="0" anchor="b">
                    <a:lnL w="12700">
                      <a:solidFill>
                        <a:srgbClr val="000000"/>
                      </a:solidFill>
                    </a:lnL>
                    <a:lnR w="12700">
                      <a:solidFill>
                        <a:srgbClr val="000000"/>
                      </a:solidFill>
                    </a:lnR>
                    <a:lnT w="12700">
                      <a:solidFill>
                        <a:srgbClr val="000000"/>
                      </a:solidFill>
                    </a:lnT>
                    <a:lnB w="12700">
                      <a:solidFill>
                        <a:srgbClr val="000000"/>
                      </a:solidFill>
                    </a:lnB>
                    <a:noFill/>
                  </a:tcPr>
                </a:tc>
                <a:tc>
                  <a:txBody>
                    <a:bodyPr/>
                    <a:lstStyle/>
                    <a:p>
                      <a:pPr lvl="0" algn="ctr">
                        <a:lnSpc>
                          <a:spcPct val="107000"/>
                        </a:lnSpc>
                        <a:spcBef>
                          <a:spcPts val="0"/>
                        </a:spcBef>
                        <a:spcAft>
                          <a:spcPts val="800"/>
                        </a:spcAft>
                        <a:buNone/>
                      </a:pPr>
                      <a:r>
                        <a:rPr lang="sl-SI" sz="1400" b="0" i="0" u="none" strike="noStrike">
                          <a:effectLst/>
                          <a:latin typeface="Aptos Narrow"/>
                          <a:cs typeface="Times New Roman"/>
                        </a:rPr>
                        <a:t>115</a:t>
                      </a:r>
                    </a:p>
                  </a:txBody>
                  <a:tcPr marL="44904" marR="44904" marT="9621" marB="0" anchor="b">
                    <a:lnL w="12700">
                      <a:solidFill>
                        <a:srgbClr val="000000"/>
                      </a:solidFill>
                    </a:lnL>
                    <a:lnR w="12700">
                      <a:solidFill>
                        <a:srgbClr val="000000"/>
                      </a:solidFill>
                    </a:lnR>
                    <a:lnT w="12700">
                      <a:solidFill>
                        <a:srgbClr val="000000"/>
                      </a:solidFill>
                    </a:lnT>
                    <a:lnB w="12700">
                      <a:solidFill>
                        <a:srgbClr val="000000"/>
                      </a:solidFill>
                    </a:lnB>
                    <a:noFill/>
                  </a:tcPr>
                </a:tc>
                <a:tc>
                  <a:txBody>
                    <a:bodyPr/>
                    <a:lstStyle/>
                    <a:p>
                      <a:pPr lvl="0" algn="ctr">
                        <a:lnSpc>
                          <a:spcPct val="107000"/>
                        </a:lnSpc>
                        <a:spcBef>
                          <a:spcPts val="0"/>
                        </a:spcBef>
                        <a:spcAft>
                          <a:spcPts val="800"/>
                        </a:spcAft>
                        <a:buNone/>
                      </a:pPr>
                      <a:r>
                        <a:rPr lang="sl-SI" sz="1400" b="0" i="0" u="none" strike="noStrike">
                          <a:effectLst/>
                          <a:latin typeface="Aptos Narrow"/>
                          <a:cs typeface="Times New Roman"/>
                        </a:rPr>
                        <a:t>44</a:t>
                      </a:r>
                    </a:p>
                  </a:txBody>
                  <a:tcPr marL="44904" marR="44904" marT="9621" marB="0" anchor="b">
                    <a:lnL w="12700">
                      <a:solidFill>
                        <a:srgbClr val="000000"/>
                      </a:solidFill>
                    </a:lnL>
                    <a:lnR w="12700">
                      <a:solidFill>
                        <a:srgbClr val="000000"/>
                      </a:solidFill>
                    </a:lnR>
                    <a:lnT w="12700">
                      <a:solidFill>
                        <a:srgbClr val="000000"/>
                      </a:solidFill>
                    </a:lnT>
                    <a:lnB w="12700">
                      <a:solidFill>
                        <a:srgbClr val="000000"/>
                      </a:solidFill>
                    </a:lnB>
                    <a:noFill/>
                  </a:tcPr>
                </a:tc>
                <a:tc>
                  <a:txBody>
                    <a:bodyPr/>
                    <a:lstStyle/>
                    <a:p>
                      <a:pPr lvl="0" algn="ctr">
                        <a:lnSpc>
                          <a:spcPct val="107000"/>
                        </a:lnSpc>
                        <a:spcBef>
                          <a:spcPts val="0"/>
                        </a:spcBef>
                        <a:spcAft>
                          <a:spcPts val="800"/>
                        </a:spcAft>
                        <a:buNone/>
                      </a:pPr>
                      <a:r>
                        <a:rPr lang="sl-SI" sz="1400" b="0" i="0" u="none" strike="noStrike">
                          <a:effectLst/>
                          <a:latin typeface="Aptos Narrow"/>
                          <a:cs typeface="Times New Roman"/>
                        </a:rPr>
                        <a:t>130</a:t>
                      </a:r>
                    </a:p>
                  </a:txBody>
                  <a:tcPr marL="44904" marR="44904" marT="9621" marB="0" anchor="b">
                    <a:lnL w="12700">
                      <a:solidFill>
                        <a:srgbClr val="000000"/>
                      </a:solidFill>
                    </a:lnL>
                    <a:lnR w="12700">
                      <a:solidFill>
                        <a:srgbClr val="000000"/>
                      </a:solidFill>
                    </a:lnR>
                    <a:lnT w="12700">
                      <a:solidFill>
                        <a:srgbClr val="000000"/>
                      </a:solidFill>
                    </a:lnT>
                    <a:lnB w="12700">
                      <a:solidFill>
                        <a:srgbClr val="000000"/>
                      </a:solidFill>
                    </a:lnB>
                    <a:noFill/>
                  </a:tcPr>
                </a:tc>
                <a:tc>
                  <a:txBody>
                    <a:bodyPr/>
                    <a:lstStyle/>
                    <a:p>
                      <a:pPr lvl="0" algn="ctr">
                        <a:lnSpc>
                          <a:spcPct val="107000"/>
                        </a:lnSpc>
                        <a:spcBef>
                          <a:spcPts val="0"/>
                        </a:spcBef>
                        <a:spcAft>
                          <a:spcPts val="800"/>
                        </a:spcAft>
                        <a:buNone/>
                      </a:pPr>
                      <a:r>
                        <a:rPr lang="sl-SI" sz="1400" b="0" i="0" u="none" strike="noStrike">
                          <a:effectLst/>
                          <a:latin typeface="Aptos Narrow"/>
                          <a:cs typeface="Times New Roman"/>
                        </a:rPr>
                        <a:t>145</a:t>
                      </a:r>
                    </a:p>
                  </a:txBody>
                  <a:tcPr marL="44904" marR="44904" marT="9621" marB="0" anchor="b">
                    <a:lnL w="12700">
                      <a:solidFill>
                        <a:srgbClr val="000000"/>
                      </a:solidFill>
                    </a:lnL>
                    <a:lnR w="12700">
                      <a:solidFill>
                        <a:srgbClr val="000000"/>
                      </a:solidFill>
                    </a:lnR>
                    <a:lnT w="12700">
                      <a:solidFill>
                        <a:srgbClr val="000000"/>
                      </a:solidFill>
                    </a:lnT>
                    <a:lnB w="12700">
                      <a:solidFill>
                        <a:srgbClr val="000000"/>
                      </a:solidFill>
                    </a:lnB>
                    <a:noFill/>
                  </a:tcPr>
                </a:tc>
                <a:tc>
                  <a:txBody>
                    <a:bodyPr/>
                    <a:lstStyle/>
                    <a:p>
                      <a:pPr lvl="0" algn="ctr">
                        <a:lnSpc>
                          <a:spcPct val="107000"/>
                        </a:lnSpc>
                        <a:spcBef>
                          <a:spcPts val="0"/>
                        </a:spcBef>
                        <a:spcAft>
                          <a:spcPts val="800"/>
                        </a:spcAft>
                        <a:buNone/>
                      </a:pPr>
                      <a:r>
                        <a:rPr lang="sl-SI" sz="1400" b="1" i="0" u="none" strike="noStrike">
                          <a:effectLst/>
                          <a:latin typeface="Aptos Narrow"/>
                          <a:cs typeface="Times New Roman"/>
                        </a:rPr>
                        <a:t>35</a:t>
                      </a:r>
                    </a:p>
                  </a:txBody>
                  <a:tcPr marL="44904" marR="44904" marT="9621" marB="0" anchor="b">
                    <a:lnL w="12700">
                      <a:solidFill>
                        <a:srgbClr val="000000"/>
                      </a:solidFill>
                    </a:lnL>
                    <a:lnR w="12700">
                      <a:solidFill>
                        <a:srgbClr val="000000"/>
                      </a:solidFill>
                    </a:lnR>
                    <a:lnT w="12700">
                      <a:solidFill>
                        <a:srgbClr val="000000"/>
                      </a:solidFill>
                    </a:lnT>
                    <a:lnB w="12700">
                      <a:solidFill>
                        <a:srgbClr val="000000"/>
                      </a:solidFill>
                    </a:lnB>
                    <a:noFill/>
                  </a:tcPr>
                </a:tc>
                <a:tc>
                  <a:txBody>
                    <a:bodyPr/>
                    <a:lstStyle/>
                    <a:p>
                      <a:pPr lvl="0" algn="ctr">
                        <a:lnSpc>
                          <a:spcPct val="107000"/>
                        </a:lnSpc>
                        <a:spcBef>
                          <a:spcPts val="0"/>
                        </a:spcBef>
                        <a:spcAft>
                          <a:spcPts val="800"/>
                        </a:spcAft>
                        <a:buNone/>
                      </a:pPr>
                      <a:r>
                        <a:rPr lang="sl-SI" sz="1400" b="1" i="0" u="none" strike="noStrike">
                          <a:effectLst/>
                          <a:latin typeface="Aptos Narrow"/>
                          <a:cs typeface="Times New Roman"/>
                        </a:rPr>
                        <a:t>31</a:t>
                      </a:r>
                    </a:p>
                  </a:txBody>
                  <a:tcPr marL="44904" marR="44904" marT="9621" marB="0" anchor="b">
                    <a:lnL w="12700">
                      <a:solidFill>
                        <a:srgbClr val="000000"/>
                      </a:solidFill>
                    </a:lnL>
                    <a:lnR w="12700">
                      <a:solidFill>
                        <a:srgbClr val="000000"/>
                      </a:solidFill>
                    </a:lnR>
                    <a:lnT w="12700">
                      <a:solidFill>
                        <a:srgbClr val="000000"/>
                      </a:solidFill>
                    </a:lnT>
                    <a:lnB w="12700">
                      <a:solidFill>
                        <a:srgbClr val="000000"/>
                      </a:solidFill>
                    </a:lnB>
                    <a:noFill/>
                  </a:tcPr>
                </a:tc>
                <a:tc>
                  <a:txBody>
                    <a:bodyPr/>
                    <a:lstStyle/>
                    <a:p>
                      <a:pPr lvl="0" algn="ctr">
                        <a:lnSpc>
                          <a:spcPct val="107000"/>
                        </a:lnSpc>
                        <a:spcBef>
                          <a:spcPts val="0"/>
                        </a:spcBef>
                        <a:spcAft>
                          <a:spcPts val="800"/>
                        </a:spcAft>
                        <a:buNone/>
                      </a:pPr>
                      <a:r>
                        <a:rPr lang="sl-SI" sz="1400" b="0" i="0" u="none" strike="noStrike">
                          <a:effectLst/>
                          <a:latin typeface="Aptos Narrow"/>
                          <a:cs typeface="Times New Roman"/>
                        </a:rPr>
                        <a:t>12</a:t>
                      </a:r>
                    </a:p>
                  </a:txBody>
                  <a:tcPr marL="44904" marR="44904" marT="9621" marB="0" anchor="b">
                    <a:lnL w="12700">
                      <a:solidFill>
                        <a:srgbClr val="000000"/>
                      </a:solidFill>
                    </a:lnL>
                    <a:lnR w="12700">
                      <a:solidFill>
                        <a:srgbClr val="000000"/>
                      </a:solidFill>
                    </a:lnR>
                    <a:lnT w="12700">
                      <a:solidFill>
                        <a:srgbClr val="000000"/>
                      </a:solidFill>
                    </a:lnT>
                    <a:lnB w="12700">
                      <a:solidFill>
                        <a:srgbClr val="000000"/>
                      </a:solidFill>
                    </a:lnB>
                    <a:noFill/>
                  </a:tcPr>
                </a:tc>
                <a:tc>
                  <a:txBody>
                    <a:bodyPr/>
                    <a:lstStyle/>
                    <a:p>
                      <a:pPr lvl="0" algn="ctr">
                        <a:lnSpc>
                          <a:spcPct val="107000"/>
                        </a:lnSpc>
                        <a:spcBef>
                          <a:spcPts val="0"/>
                        </a:spcBef>
                        <a:spcAft>
                          <a:spcPts val="800"/>
                        </a:spcAft>
                        <a:buNone/>
                      </a:pPr>
                      <a:endParaRPr lang="sl-SI" sz="1400" b="0" i="0" u="none" strike="noStrike">
                        <a:effectLst/>
                        <a:latin typeface="Aptos Narrow"/>
                        <a:cs typeface="Times New Roman"/>
                      </a:endParaRPr>
                    </a:p>
                  </a:txBody>
                  <a:tcPr marL="44904" marR="44904" marT="9621" marB="0" anchor="b">
                    <a:lnL w="12700">
                      <a:solidFill>
                        <a:srgbClr val="000000"/>
                      </a:solidFill>
                    </a:lnL>
                    <a:lnR w="12700">
                      <a:solidFill>
                        <a:srgbClr val="000000"/>
                      </a:solidFill>
                    </a:lnR>
                    <a:lnT w="12700">
                      <a:solidFill>
                        <a:srgbClr val="000000"/>
                      </a:solidFill>
                    </a:lnT>
                    <a:lnB w="12700">
                      <a:solidFill>
                        <a:srgbClr val="000000"/>
                      </a:solidFill>
                    </a:lnB>
                    <a:noFill/>
                  </a:tcPr>
                </a:tc>
                <a:tc>
                  <a:txBody>
                    <a:bodyPr/>
                    <a:lstStyle/>
                    <a:p>
                      <a:pPr lvl="0" algn="ctr">
                        <a:lnSpc>
                          <a:spcPct val="107000"/>
                        </a:lnSpc>
                        <a:spcBef>
                          <a:spcPts val="0"/>
                        </a:spcBef>
                        <a:spcAft>
                          <a:spcPts val="800"/>
                        </a:spcAft>
                        <a:buNone/>
                      </a:pPr>
                      <a:endParaRPr lang="sl-SI" sz="1400" b="0" i="0" u="none" strike="noStrike">
                        <a:effectLst/>
                        <a:latin typeface="Aptos Narrow"/>
                        <a:cs typeface="Times New Roman"/>
                      </a:endParaRPr>
                    </a:p>
                  </a:txBody>
                  <a:tcPr marL="44904" marR="44904" marT="9621" marB="0" anchor="b">
                    <a:lnL w="12700">
                      <a:solidFill>
                        <a:srgbClr val="000000"/>
                      </a:solidFill>
                    </a:lnL>
                    <a:lnR w="12700">
                      <a:solidFill>
                        <a:srgbClr val="000000"/>
                      </a:solidFill>
                    </a:lnR>
                    <a:lnT w="12700">
                      <a:solidFill>
                        <a:srgbClr val="000000"/>
                      </a:solidFill>
                    </a:lnT>
                    <a:lnB w="12700">
                      <a:solidFill>
                        <a:srgbClr val="000000"/>
                      </a:solidFill>
                    </a:lnB>
                    <a:noFill/>
                  </a:tcPr>
                </a:tc>
                <a:tc>
                  <a:txBody>
                    <a:bodyPr/>
                    <a:lstStyle/>
                    <a:p>
                      <a:pPr lvl="0" algn="ctr">
                        <a:lnSpc>
                          <a:spcPct val="107000"/>
                        </a:lnSpc>
                        <a:spcBef>
                          <a:spcPts val="0"/>
                        </a:spcBef>
                        <a:spcAft>
                          <a:spcPts val="800"/>
                        </a:spcAft>
                        <a:buNone/>
                      </a:pPr>
                      <a:endParaRPr lang="sl-SI" sz="1400" b="0" i="0" u="none" strike="noStrike">
                        <a:effectLst/>
                        <a:latin typeface="Aptos Narrow"/>
                        <a:cs typeface="Times New Roman"/>
                      </a:endParaRPr>
                    </a:p>
                  </a:txBody>
                  <a:tcPr marL="44904" marR="44904" marT="9621" marB="0" anchor="b">
                    <a:lnL w="12700">
                      <a:solidFill>
                        <a:srgbClr val="000000"/>
                      </a:solidFill>
                    </a:lnL>
                    <a:lnR w="12700">
                      <a:solidFill>
                        <a:srgbClr val="000000"/>
                      </a:solidFill>
                    </a:lnR>
                    <a:lnT w="12700">
                      <a:solidFill>
                        <a:srgbClr val="000000"/>
                      </a:solidFill>
                    </a:lnT>
                    <a:lnB w="12700">
                      <a:solidFill>
                        <a:srgbClr val="000000"/>
                      </a:solidFill>
                    </a:lnB>
                    <a:noFill/>
                  </a:tcPr>
                </a:tc>
                <a:tc>
                  <a:txBody>
                    <a:bodyPr/>
                    <a:lstStyle/>
                    <a:p>
                      <a:pPr lvl="0" algn="ctr">
                        <a:lnSpc>
                          <a:spcPct val="107000"/>
                        </a:lnSpc>
                        <a:spcBef>
                          <a:spcPts val="0"/>
                        </a:spcBef>
                        <a:spcAft>
                          <a:spcPts val="800"/>
                        </a:spcAft>
                        <a:buNone/>
                      </a:pPr>
                      <a:endParaRPr lang="sl-SI" sz="1400" b="0" i="0" u="none" strike="noStrike">
                        <a:effectLst/>
                        <a:latin typeface="Aptos Narrow"/>
                        <a:cs typeface="Times New Roman"/>
                      </a:endParaRPr>
                    </a:p>
                  </a:txBody>
                  <a:tcPr marL="44904" marR="44904" marT="9621" marB="0" anchor="b">
                    <a:lnL w="12700">
                      <a:solidFill>
                        <a:srgbClr val="000000"/>
                      </a:solidFill>
                    </a:lnL>
                    <a:lnR w="12700">
                      <a:solidFill>
                        <a:srgbClr val="000000"/>
                      </a:solidFill>
                    </a:lnR>
                    <a:lnT w="12700">
                      <a:solidFill>
                        <a:srgbClr val="000000"/>
                      </a:solidFill>
                    </a:lnT>
                    <a:lnB w="12700">
                      <a:solidFill>
                        <a:srgbClr val="000000"/>
                      </a:solidFill>
                    </a:lnB>
                    <a:noFill/>
                  </a:tcPr>
                </a:tc>
                <a:tc>
                  <a:txBody>
                    <a:bodyPr/>
                    <a:lstStyle/>
                    <a:p>
                      <a:pPr lvl="0" algn="ctr">
                        <a:lnSpc>
                          <a:spcPct val="107000"/>
                        </a:lnSpc>
                        <a:spcBef>
                          <a:spcPts val="0"/>
                        </a:spcBef>
                        <a:spcAft>
                          <a:spcPts val="800"/>
                        </a:spcAft>
                        <a:buNone/>
                      </a:pPr>
                      <a:r>
                        <a:rPr lang="sl-SI" sz="1400" b="0" i="0" u="none" strike="noStrike">
                          <a:effectLst/>
                          <a:latin typeface="Aptos Narrow"/>
                          <a:cs typeface="Times New Roman"/>
                        </a:rPr>
                        <a:t>23</a:t>
                      </a:r>
                    </a:p>
                  </a:txBody>
                  <a:tcPr marL="44904" marR="44904" marT="9621" marB="0" anchor="b">
                    <a:lnL w="12700">
                      <a:solidFill>
                        <a:srgbClr val="000000"/>
                      </a:solidFill>
                    </a:lnL>
                    <a:lnR w="12700">
                      <a:solidFill>
                        <a:srgbClr val="000000"/>
                      </a:solidFill>
                    </a:lnR>
                    <a:lnT w="12700">
                      <a:solidFill>
                        <a:srgbClr val="000000"/>
                      </a:solidFill>
                    </a:lnT>
                    <a:lnB w="12700">
                      <a:solidFill>
                        <a:srgbClr val="000000"/>
                      </a:solidFill>
                    </a:lnB>
                    <a:noFill/>
                  </a:tcPr>
                </a:tc>
                <a:tc>
                  <a:txBody>
                    <a:bodyPr/>
                    <a:lstStyle/>
                    <a:p>
                      <a:pPr lvl="0" algn="ctr">
                        <a:lnSpc>
                          <a:spcPct val="107000"/>
                        </a:lnSpc>
                        <a:spcBef>
                          <a:spcPts val="0"/>
                        </a:spcBef>
                        <a:spcAft>
                          <a:spcPts val="800"/>
                        </a:spcAft>
                        <a:buNone/>
                      </a:pPr>
                      <a:r>
                        <a:rPr lang="sl-SI" sz="1400" b="0" i="0" u="none" strike="noStrike">
                          <a:effectLst/>
                          <a:latin typeface="Aptos Narrow"/>
                          <a:cs typeface="Times New Roman"/>
                        </a:rPr>
                        <a:t>31</a:t>
                      </a:r>
                    </a:p>
                  </a:txBody>
                  <a:tcPr marL="44904" marR="44904" marT="9621" marB="0" anchor="b">
                    <a:lnL w="12700">
                      <a:solidFill>
                        <a:srgbClr val="000000"/>
                      </a:solidFill>
                    </a:lnL>
                    <a:lnR w="12700">
                      <a:solidFill>
                        <a:srgbClr val="000000"/>
                      </a:solidFill>
                    </a:lnR>
                    <a:lnT w="12700">
                      <a:solidFill>
                        <a:srgbClr val="000000"/>
                      </a:solidFill>
                    </a:lnT>
                    <a:lnB w="12700">
                      <a:solidFill>
                        <a:srgbClr val="000000"/>
                      </a:solidFill>
                    </a:lnB>
                    <a:noFill/>
                  </a:tcPr>
                </a:tc>
                <a:tc>
                  <a:txBody>
                    <a:bodyPr/>
                    <a:lstStyle/>
                    <a:p>
                      <a:pPr lvl="0" algn="ctr">
                        <a:lnSpc>
                          <a:spcPct val="107000"/>
                        </a:lnSpc>
                        <a:spcBef>
                          <a:spcPts val="0"/>
                        </a:spcBef>
                        <a:spcAft>
                          <a:spcPts val="800"/>
                        </a:spcAft>
                        <a:buNone/>
                      </a:pPr>
                      <a:r>
                        <a:rPr lang="sl-SI" sz="1400" b="1" i="0" u="none" strike="noStrike">
                          <a:solidFill>
                            <a:srgbClr val="000000"/>
                          </a:solidFill>
                          <a:effectLst/>
                          <a:latin typeface="Aptos Narrow"/>
                          <a:cs typeface="Times New Roman"/>
                        </a:rPr>
                        <a:t>280</a:t>
                      </a:r>
                    </a:p>
                  </a:txBody>
                  <a:tcPr marL="44904" marR="44904" marT="9621" marB="0" anchor="b">
                    <a:lnL w="12700">
                      <a:solidFill>
                        <a:srgbClr val="000000"/>
                      </a:solidFill>
                    </a:lnL>
                    <a:lnR w="12700">
                      <a:solidFill>
                        <a:srgbClr val="000000"/>
                      </a:solidFill>
                    </a:lnR>
                    <a:lnT w="12700">
                      <a:solidFill>
                        <a:srgbClr val="000000"/>
                      </a:solidFill>
                    </a:lnT>
                    <a:lnB w="12700">
                      <a:solidFill>
                        <a:srgbClr val="000000"/>
                      </a:solidFill>
                    </a:lnB>
                    <a:noFill/>
                  </a:tcPr>
                </a:tc>
                <a:tc>
                  <a:txBody>
                    <a:bodyPr/>
                    <a:lstStyle/>
                    <a:p>
                      <a:pPr lvl="0" algn="ctr">
                        <a:lnSpc>
                          <a:spcPct val="107000"/>
                        </a:lnSpc>
                        <a:spcBef>
                          <a:spcPts val="0"/>
                        </a:spcBef>
                        <a:spcAft>
                          <a:spcPts val="800"/>
                        </a:spcAft>
                        <a:buNone/>
                      </a:pPr>
                      <a:r>
                        <a:rPr lang="sl-SI" sz="1400" b="1" i="0" u="none" strike="noStrike">
                          <a:solidFill>
                            <a:srgbClr val="000000"/>
                          </a:solidFill>
                          <a:effectLst/>
                          <a:latin typeface="Aptos Narrow"/>
                          <a:cs typeface="Times New Roman"/>
                        </a:rPr>
                        <a:t>220</a:t>
                      </a:r>
                    </a:p>
                  </a:txBody>
                  <a:tcPr marL="44904" marR="44904" marT="9621" marB="0" anchor="b">
                    <a:lnL w="12700">
                      <a:solidFill>
                        <a:srgbClr val="000000"/>
                      </a:solidFill>
                    </a:lnL>
                    <a:lnR w="12700">
                      <a:solidFill>
                        <a:srgbClr val="000000"/>
                      </a:solidFill>
                    </a:lnR>
                    <a:lnT w="12700">
                      <a:solidFill>
                        <a:srgbClr val="000000"/>
                      </a:solidFill>
                    </a:lnT>
                    <a:lnB w="12700">
                      <a:solidFill>
                        <a:srgbClr val="000000"/>
                      </a:solidFill>
                    </a:lnB>
                    <a:noFill/>
                  </a:tcPr>
                </a:tc>
                <a:extLst>
                  <a:ext uri="{0D108BD9-81ED-4DB2-BD59-A6C34878D82A}">
                    <a16:rowId xmlns:a16="http://schemas.microsoft.com/office/drawing/2014/main" val="667793232"/>
                  </a:ext>
                </a:extLst>
              </a:tr>
              <a:tr h="230958">
                <a:tc>
                  <a:txBody>
                    <a:bodyPr/>
                    <a:lstStyle/>
                    <a:p>
                      <a:pPr lvl="0" algn="l">
                        <a:lnSpc>
                          <a:spcPct val="107000"/>
                        </a:lnSpc>
                        <a:spcBef>
                          <a:spcPts val="0"/>
                        </a:spcBef>
                        <a:spcAft>
                          <a:spcPts val="800"/>
                        </a:spcAft>
                        <a:buNone/>
                      </a:pPr>
                      <a:r>
                        <a:rPr lang="sl-SI" sz="1400" b="0" i="0" u="none" strike="noStrike">
                          <a:solidFill>
                            <a:srgbClr val="000000"/>
                          </a:solidFill>
                          <a:effectLst/>
                          <a:latin typeface="Aptos Narrow"/>
                          <a:cs typeface="Times New Roman"/>
                        </a:rPr>
                        <a:t>dec</a:t>
                      </a:r>
                    </a:p>
                  </a:txBody>
                  <a:tcPr marL="44904" marR="44904" marT="9621" marB="0" anchor="b">
                    <a:lnL w="12700">
                      <a:solidFill>
                        <a:srgbClr val="000000"/>
                      </a:solidFill>
                    </a:lnL>
                    <a:lnR w="12700">
                      <a:solidFill>
                        <a:srgbClr val="000000"/>
                      </a:solidFill>
                    </a:lnR>
                    <a:lnT w="12700">
                      <a:solidFill>
                        <a:srgbClr val="000000"/>
                      </a:solidFill>
                    </a:lnT>
                    <a:lnB w="12700">
                      <a:solidFill>
                        <a:srgbClr val="000000"/>
                      </a:solidFill>
                    </a:lnB>
                    <a:solidFill>
                      <a:schemeClr val="accent6">
                        <a:lumMod val="20000"/>
                        <a:lumOff val="80000"/>
                      </a:schemeClr>
                    </a:solidFill>
                  </a:tcPr>
                </a:tc>
                <a:tc>
                  <a:txBody>
                    <a:bodyPr/>
                    <a:lstStyle/>
                    <a:p>
                      <a:pPr lvl="0" algn="ctr">
                        <a:lnSpc>
                          <a:spcPct val="107000"/>
                        </a:lnSpc>
                        <a:spcBef>
                          <a:spcPts val="0"/>
                        </a:spcBef>
                        <a:spcAft>
                          <a:spcPts val="800"/>
                        </a:spcAft>
                        <a:buNone/>
                      </a:pPr>
                      <a:r>
                        <a:rPr lang="sl-SI" sz="1400" b="1" i="0" u="none" strike="noStrike">
                          <a:effectLst/>
                          <a:latin typeface="Aptos Narrow"/>
                          <a:cs typeface="Times New Roman"/>
                        </a:rPr>
                        <a:t>212</a:t>
                      </a:r>
                    </a:p>
                  </a:txBody>
                  <a:tcPr marL="44904" marR="44904" marT="9621" marB="0" anchor="b">
                    <a:lnL w="12700">
                      <a:solidFill>
                        <a:srgbClr val="000000"/>
                      </a:solidFill>
                    </a:lnL>
                    <a:lnR w="12700">
                      <a:solidFill>
                        <a:srgbClr val="000000"/>
                      </a:solidFill>
                    </a:lnR>
                    <a:lnT w="12700">
                      <a:solidFill>
                        <a:srgbClr val="000000"/>
                      </a:solidFill>
                    </a:lnT>
                    <a:lnB w="12700">
                      <a:solidFill>
                        <a:srgbClr val="000000"/>
                      </a:solidFill>
                    </a:lnB>
                    <a:solidFill>
                      <a:schemeClr val="accent6">
                        <a:lumMod val="20000"/>
                        <a:lumOff val="80000"/>
                      </a:schemeClr>
                    </a:solidFill>
                  </a:tcPr>
                </a:tc>
                <a:tc>
                  <a:txBody>
                    <a:bodyPr/>
                    <a:lstStyle/>
                    <a:p>
                      <a:pPr lvl="0" algn="ctr">
                        <a:lnSpc>
                          <a:spcPct val="107000"/>
                        </a:lnSpc>
                        <a:spcBef>
                          <a:spcPts val="0"/>
                        </a:spcBef>
                        <a:spcAft>
                          <a:spcPts val="800"/>
                        </a:spcAft>
                        <a:buNone/>
                      </a:pPr>
                      <a:r>
                        <a:rPr lang="sl-SI" sz="1400" b="1" i="0" u="none" strike="noStrike">
                          <a:effectLst/>
                          <a:latin typeface="Aptos Narrow"/>
                          <a:cs typeface="Times New Roman"/>
                        </a:rPr>
                        <a:t>76</a:t>
                      </a:r>
                    </a:p>
                  </a:txBody>
                  <a:tcPr marL="44904" marR="44904" marT="9621" marB="0" anchor="b">
                    <a:lnL w="12700">
                      <a:solidFill>
                        <a:srgbClr val="000000"/>
                      </a:solidFill>
                    </a:lnL>
                    <a:lnR w="12700">
                      <a:solidFill>
                        <a:srgbClr val="000000"/>
                      </a:solidFill>
                    </a:lnR>
                    <a:lnT w="12700">
                      <a:solidFill>
                        <a:srgbClr val="000000"/>
                      </a:solidFill>
                    </a:lnT>
                    <a:lnB w="12700">
                      <a:solidFill>
                        <a:srgbClr val="000000"/>
                      </a:solidFill>
                    </a:lnB>
                    <a:solidFill>
                      <a:schemeClr val="accent6">
                        <a:lumMod val="20000"/>
                        <a:lumOff val="80000"/>
                      </a:schemeClr>
                    </a:solidFill>
                  </a:tcPr>
                </a:tc>
                <a:tc>
                  <a:txBody>
                    <a:bodyPr/>
                    <a:lstStyle/>
                    <a:p>
                      <a:pPr lvl="0" algn="ctr">
                        <a:lnSpc>
                          <a:spcPct val="107000"/>
                        </a:lnSpc>
                        <a:spcBef>
                          <a:spcPts val="0"/>
                        </a:spcBef>
                        <a:spcAft>
                          <a:spcPts val="800"/>
                        </a:spcAft>
                        <a:buNone/>
                      </a:pPr>
                      <a:r>
                        <a:rPr lang="sl-SI" sz="1400" b="0" i="0" u="none" strike="noStrike">
                          <a:effectLst/>
                          <a:latin typeface="Aptos Narrow"/>
                          <a:cs typeface="Times New Roman"/>
                        </a:rPr>
                        <a:t>49</a:t>
                      </a:r>
                    </a:p>
                  </a:txBody>
                  <a:tcPr marL="44904" marR="44904" marT="9621" marB="0" anchor="b">
                    <a:lnL w="12700">
                      <a:solidFill>
                        <a:srgbClr val="000000"/>
                      </a:solidFill>
                    </a:lnL>
                    <a:lnR w="12700">
                      <a:solidFill>
                        <a:srgbClr val="000000"/>
                      </a:solidFill>
                    </a:lnR>
                    <a:lnT w="12700">
                      <a:solidFill>
                        <a:srgbClr val="000000"/>
                      </a:solidFill>
                    </a:lnT>
                    <a:lnB w="12700">
                      <a:solidFill>
                        <a:srgbClr val="000000"/>
                      </a:solidFill>
                    </a:lnB>
                    <a:solidFill>
                      <a:schemeClr val="accent6">
                        <a:lumMod val="20000"/>
                        <a:lumOff val="80000"/>
                      </a:schemeClr>
                    </a:solidFill>
                  </a:tcPr>
                </a:tc>
                <a:tc>
                  <a:txBody>
                    <a:bodyPr/>
                    <a:lstStyle/>
                    <a:p>
                      <a:pPr lvl="0" algn="ctr">
                        <a:lnSpc>
                          <a:spcPct val="107000"/>
                        </a:lnSpc>
                        <a:spcBef>
                          <a:spcPts val="0"/>
                        </a:spcBef>
                        <a:spcAft>
                          <a:spcPts val="800"/>
                        </a:spcAft>
                        <a:buNone/>
                      </a:pPr>
                      <a:r>
                        <a:rPr lang="sl-SI" sz="1400" b="0" i="0" u="none" strike="noStrike">
                          <a:effectLst/>
                          <a:latin typeface="Aptos Narrow"/>
                          <a:cs typeface="Times New Roman"/>
                        </a:rPr>
                        <a:t>19</a:t>
                      </a:r>
                    </a:p>
                  </a:txBody>
                  <a:tcPr marL="44904" marR="44904" marT="9621" marB="0" anchor="b">
                    <a:lnL w="12700">
                      <a:solidFill>
                        <a:srgbClr val="000000"/>
                      </a:solidFill>
                    </a:lnL>
                    <a:lnR w="12700">
                      <a:solidFill>
                        <a:srgbClr val="000000"/>
                      </a:solidFill>
                    </a:lnR>
                    <a:lnT w="12700">
                      <a:solidFill>
                        <a:srgbClr val="000000"/>
                      </a:solidFill>
                    </a:lnT>
                    <a:lnB w="12700">
                      <a:solidFill>
                        <a:srgbClr val="000000"/>
                      </a:solidFill>
                    </a:lnB>
                    <a:solidFill>
                      <a:schemeClr val="accent6">
                        <a:lumMod val="20000"/>
                        <a:lumOff val="80000"/>
                      </a:schemeClr>
                    </a:solidFill>
                  </a:tcPr>
                </a:tc>
                <a:tc>
                  <a:txBody>
                    <a:bodyPr/>
                    <a:lstStyle/>
                    <a:p>
                      <a:pPr lvl="0" algn="ctr">
                        <a:lnSpc>
                          <a:spcPct val="107000"/>
                        </a:lnSpc>
                        <a:spcBef>
                          <a:spcPts val="0"/>
                        </a:spcBef>
                        <a:spcAft>
                          <a:spcPts val="800"/>
                        </a:spcAft>
                        <a:buNone/>
                      </a:pPr>
                      <a:r>
                        <a:rPr lang="sl-SI" sz="1400" b="0" i="0" u="none" strike="noStrike">
                          <a:effectLst/>
                          <a:latin typeface="Aptos Narrow"/>
                          <a:cs typeface="Times New Roman"/>
                        </a:rPr>
                        <a:t>163</a:t>
                      </a:r>
                    </a:p>
                  </a:txBody>
                  <a:tcPr marL="44904" marR="44904" marT="9621" marB="0" anchor="b">
                    <a:lnL w="12700">
                      <a:solidFill>
                        <a:srgbClr val="000000"/>
                      </a:solidFill>
                    </a:lnL>
                    <a:lnR w="12700">
                      <a:solidFill>
                        <a:srgbClr val="000000"/>
                      </a:solidFill>
                    </a:lnR>
                    <a:lnT w="12700">
                      <a:solidFill>
                        <a:srgbClr val="000000"/>
                      </a:solidFill>
                    </a:lnT>
                    <a:lnB w="12700">
                      <a:solidFill>
                        <a:srgbClr val="000000"/>
                      </a:solidFill>
                    </a:lnB>
                    <a:solidFill>
                      <a:schemeClr val="accent6">
                        <a:lumMod val="20000"/>
                        <a:lumOff val="80000"/>
                      </a:schemeClr>
                    </a:solidFill>
                  </a:tcPr>
                </a:tc>
                <a:tc>
                  <a:txBody>
                    <a:bodyPr/>
                    <a:lstStyle/>
                    <a:p>
                      <a:pPr lvl="0" algn="ctr">
                        <a:lnSpc>
                          <a:spcPct val="107000"/>
                        </a:lnSpc>
                        <a:spcBef>
                          <a:spcPts val="0"/>
                        </a:spcBef>
                        <a:spcAft>
                          <a:spcPts val="800"/>
                        </a:spcAft>
                        <a:buNone/>
                      </a:pPr>
                      <a:r>
                        <a:rPr lang="sl-SI" sz="1400" b="0" i="0" u="none" strike="noStrike">
                          <a:effectLst/>
                          <a:latin typeface="Aptos Narrow"/>
                          <a:cs typeface="Times New Roman"/>
                        </a:rPr>
                        <a:t>48</a:t>
                      </a:r>
                    </a:p>
                  </a:txBody>
                  <a:tcPr marL="44904" marR="44904" marT="9621" marB="0" anchor="b">
                    <a:lnL w="12700">
                      <a:solidFill>
                        <a:srgbClr val="000000"/>
                      </a:solidFill>
                    </a:lnL>
                    <a:lnR w="12700">
                      <a:solidFill>
                        <a:srgbClr val="000000"/>
                      </a:solidFill>
                    </a:lnR>
                    <a:lnT w="12700">
                      <a:solidFill>
                        <a:srgbClr val="000000"/>
                      </a:solidFill>
                    </a:lnT>
                    <a:lnB w="12700">
                      <a:solidFill>
                        <a:srgbClr val="000000"/>
                      </a:solidFill>
                    </a:lnB>
                    <a:solidFill>
                      <a:schemeClr val="accent6">
                        <a:lumMod val="20000"/>
                        <a:lumOff val="80000"/>
                      </a:schemeClr>
                    </a:solidFill>
                  </a:tcPr>
                </a:tc>
                <a:tc>
                  <a:txBody>
                    <a:bodyPr/>
                    <a:lstStyle/>
                    <a:p>
                      <a:pPr lvl="0" algn="ctr">
                        <a:lnSpc>
                          <a:spcPct val="107000"/>
                        </a:lnSpc>
                        <a:spcBef>
                          <a:spcPts val="0"/>
                        </a:spcBef>
                        <a:spcAft>
                          <a:spcPts val="800"/>
                        </a:spcAft>
                        <a:buNone/>
                      </a:pPr>
                      <a:r>
                        <a:rPr lang="sl-SI" sz="1400" b="1" i="0" u="none" strike="noStrike">
                          <a:effectLst/>
                          <a:latin typeface="Aptos Narrow"/>
                          <a:cs typeface="Times New Roman"/>
                        </a:rPr>
                        <a:t>71</a:t>
                      </a:r>
                    </a:p>
                  </a:txBody>
                  <a:tcPr marL="44904" marR="44904" marT="9621" marB="0" anchor="b">
                    <a:lnL w="12700">
                      <a:solidFill>
                        <a:srgbClr val="000000"/>
                      </a:solidFill>
                    </a:lnL>
                    <a:lnR w="12700">
                      <a:solidFill>
                        <a:srgbClr val="000000"/>
                      </a:solidFill>
                    </a:lnR>
                    <a:lnT w="12700">
                      <a:solidFill>
                        <a:srgbClr val="000000"/>
                      </a:solidFill>
                    </a:lnT>
                    <a:lnB w="12700">
                      <a:solidFill>
                        <a:srgbClr val="000000"/>
                      </a:solidFill>
                    </a:lnB>
                    <a:solidFill>
                      <a:schemeClr val="accent6">
                        <a:lumMod val="20000"/>
                        <a:lumOff val="80000"/>
                      </a:schemeClr>
                    </a:solidFill>
                  </a:tcPr>
                </a:tc>
                <a:tc>
                  <a:txBody>
                    <a:bodyPr/>
                    <a:lstStyle/>
                    <a:p>
                      <a:pPr lvl="0" algn="ctr">
                        <a:lnSpc>
                          <a:spcPct val="107000"/>
                        </a:lnSpc>
                        <a:spcBef>
                          <a:spcPts val="0"/>
                        </a:spcBef>
                        <a:spcAft>
                          <a:spcPts val="800"/>
                        </a:spcAft>
                        <a:buNone/>
                      </a:pPr>
                      <a:r>
                        <a:rPr lang="sl-SI" sz="1400" b="1" i="0" u="none" strike="noStrike">
                          <a:effectLst/>
                          <a:latin typeface="Aptos Narrow"/>
                          <a:cs typeface="Times New Roman"/>
                        </a:rPr>
                        <a:t>19</a:t>
                      </a:r>
                    </a:p>
                  </a:txBody>
                  <a:tcPr marL="44904" marR="44904" marT="9621" marB="0" anchor="b">
                    <a:lnL w="12700">
                      <a:solidFill>
                        <a:srgbClr val="000000"/>
                      </a:solidFill>
                    </a:lnL>
                    <a:lnR w="12700">
                      <a:solidFill>
                        <a:srgbClr val="000000"/>
                      </a:solidFill>
                    </a:lnR>
                    <a:lnT w="12700">
                      <a:solidFill>
                        <a:srgbClr val="000000"/>
                      </a:solidFill>
                    </a:lnT>
                    <a:lnB w="12700">
                      <a:solidFill>
                        <a:srgbClr val="000000"/>
                      </a:solidFill>
                    </a:lnB>
                    <a:solidFill>
                      <a:schemeClr val="accent6">
                        <a:lumMod val="20000"/>
                        <a:lumOff val="80000"/>
                      </a:schemeClr>
                    </a:solidFill>
                  </a:tcPr>
                </a:tc>
                <a:tc>
                  <a:txBody>
                    <a:bodyPr/>
                    <a:lstStyle/>
                    <a:p>
                      <a:pPr lvl="0" algn="ctr">
                        <a:lnSpc>
                          <a:spcPct val="107000"/>
                        </a:lnSpc>
                        <a:spcBef>
                          <a:spcPts val="0"/>
                        </a:spcBef>
                        <a:spcAft>
                          <a:spcPts val="800"/>
                        </a:spcAft>
                        <a:buNone/>
                      </a:pPr>
                      <a:r>
                        <a:rPr lang="sl-SI" sz="1400" b="0" i="0" u="none" strike="noStrike">
                          <a:effectLst/>
                          <a:latin typeface="Aptos Narrow"/>
                          <a:cs typeface="Times New Roman"/>
                        </a:rPr>
                        <a:t>7</a:t>
                      </a:r>
                    </a:p>
                  </a:txBody>
                  <a:tcPr marL="44904" marR="44904" marT="9621" marB="0" anchor="b">
                    <a:lnL w="12700">
                      <a:solidFill>
                        <a:srgbClr val="000000"/>
                      </a:solidFill>
                    </a:lnL>
                    <a:lnR w="12700">
                      <a:solidFill>
                        <a:srgbClr val="000000"/>
                      </a:solidFill>
                    </a:lnR>
                    <a:lnT w="12700">
                      <a:solidFill>
                        <a:srgbClr val="000000"/>
                      </a:solidFill>
                    </a:lnT>
                    <a:lnB w="12700">
                      <a:solidFill>
                        <a:srgbClr val="000000"/>
                      </a:solidFill>
                    </a:lnB>
                    <a:solidFill>
                      <a:schemeClr val="accent6">
                        <a:lumMod val="20000"/>
                        <a:lumOff val="80000"/>
                      </a:schemeClr>
                    </a:solidFill>
                  </a:tcPr>
                </a:tc>
                <a:tc>
                  <a:txBody>
                    <a:bodyPr/>
                    <a:lstStyle/>
                    <a:p>
                      <a:pPr lvl="0" algn="ctr">
                        <a:lnSpc>
                          <a:spcPct val="107000"/>
                        </a:lnSpc>
                        <a:spcBef>
                          <a:spcPts val="0"/>
                        </a:spcBef>
                        <a:spcAft>
                          <a:spcPts val="800"/>
                        </a:spcAft>
                        <a:buNone/>
                      </a:pPr>
                      <a:endParaRPr lang="sl-SI" sz="1400" b="0" i="0" u="none" strike="noStrike">
                        <a:effectLst/>
                        <a:latin typeface="Aptos Narrow"/>
                        <a:cs typeface="Times New Roman"/>
                      </a:endParaRPr>
                    </a:p>
                  </a:txBody>
                  <a:tcPr marL="44904" marR="44904" marT="9621" marB="0" anchor="b">
                    <a:lnL w="12700">
                      <a:solidFill>
                        <a:srgbClr val="000000"/>
                      </a:solidFill>
                    </a:lnL>
                    <a:lnR w="12700">
                      <a:solidFill>
                        <a:srgbClr val="000000"/>
                      </a:solidFill>
                    </a:lnR>
                    <a:lnT w="12700">
                      <a:solidFill>
                        <a:srgbClr val="000000"/>
                      </a:solidFill>
                    </a:lnT>
                    <a:lnB w="12700">
                      <a:solidFill>
                        <a:srgbClr val="000000"/>
                      </a:solidFill>
                    </a:lnB>
                    <a:solidFill>
                      <a:schemeClr val="accent6">
                        <a:lumMod val="20000"/>
                        <a:lumOff val="80000"/>
                      </a:schemeClr>
                    </a:solidFill>
                  </a:tcPr>
                </a:tc>
                <a:tc>
                  <a:txBody>
                    <a:bodyPr/>
                    <a:lstStyle/>
                    <a:p>
                      <a:pPr lvl="0" algn="ctr">
                        <a:lnSpc>
                          <a:spcPct val="107000"/>
                        </a:lnSpc>
                        <a:spcBef>
                          <a:spcPts val="0"/>
                        </a:spcBef>
                        <a:spcAft>
                          <a:spcPts val="800"/>
                        </a:spcAft>
                        <a:buNone/>
                      </a:pPr>
                      <a:endParaRPr lang="sl-SI" sz="1400" b="0" i="0" u="none" strike="noStrike">
                        <a:effectLst/>
                        <a:latin typeface="Aptos Narrow"/>
                        <a:cs typeface="Times New Roman"/>
                      </a:endParaRPr>
                    </a:p>
                  </a:txBody>
                  <a:tcPr marL="44904" marR="44904" marT="9621" marB="0" anchor="b">
                    <a:lnL w="12700">
                      <a:solidFill>
                        <a:srgbClr val="000000"/>
                      </a:solidFill>
                    </a:lnL>
                    <a:lnR w="12700">
                      <a:solidFill>
                        <a:srgbClr val="000000"/>
                      </a:solidFill>
                    </a:lnR>
                    <a:lnT w="12700">
                      <a:solidFill>
                        <a:srgbClr val="000000"/>
                      </a:solidFill>
                    </a:lnT>
                    <a:lnB w="12700">
                      <a:solidFill>
                        <a:srgbClr val="000000"/>
                      </a:solidFill>
                    </a:lnB>
                    <a:solidFill>
                      <a:schemeClr val="accent6">
                        <a:lumMod val="20000"/>
                        <a:lumOff val="80000"/>
                      </a:schemeClr>
                    </a:solidFill>
                  </a:tcPr>
                </a:tc>
                <a:tc>
                  <a:txBody>
                    <a:bodyPr/>
                    <a:lstStyle/>
                    <a:p>
                      <a:pPr lvl="0" algn="ctr">
                        <a:lnSpc>
                          <a:spcPct val="107000"/>
                        </a:lnSpc>
                        <a:spcBef>
                          <a:spcPts val="0"/>
                        </a:spcBef>
                        <a:spcAft>
                          <a:spcPts val="800"/>
                        </a:spcAft>
                        <a:buNone/>
                      </a:pPr>
                      <a:endParaRPr lang="sl-SI" sz="1400" b="0" i="0" u="none" strike="noStrike">
                        <a:effectLst/>
                        <a:latin typeface="Aptos Narrow"/>
                        <a:cs typeface="Times New Roman"/>
                      </a:endParaRPr>
                    </a:p>
                  </a:txBody>
                  <a:tcPr marL="44904" marR="44904" marT="9621" marB="0" anchor="b">
                    <a:lnL w="12700">
                      <a:solidFill>
                        <a:srgbClr val="000000"/>
                      </a:solidFill>
                    </a:lnL>
                    <a:lnR w="12700">
                      <a:solidFill>
                        <a:srgbClr val="000000"/>
                      </a:solidFill>
                    </a:lnR>
                    <a:lnT w="12700">
                      <a:solidFill>
                        <a:srgbClr val="000000"/>
                      </a:solidFill>
                    </a:lnT>
                    <a:lnB w="12700">
                      <a:solidFill>
                        <a:srgbClr val="000000"/>
                      </a:solidFill>
                    </a:lnB>
                    <a:solidFill>
                      <a:schemeClr val="accent6">
                        <a:lumMod val="20000"/>
                        <a:lumOff val="80000"/>
                      </a:schemeClr>
                    </a:solidFill>
                  </a:tcPr>
                </a:tc>
                <a:tc>
                  <a:txBody>
                    <a:bodyPr/>
                    <a:lstStyle/>
                    <a:p>
                      <a:pPr lvl="0" algn="ctr">
                        <a:lnSpc>
                          <a:spcPct val="107000"/>
                        </a:lnSpc>
                        <a:spcBef>
                          <a:spcPts val="0"/>
                        </a:spcBef>
                        <a:spcAft>
                          <a:spcPts val="800"/>
                        </a:spcAft>
                        <a:buNone/>
                      </a:pPr>
                      <a:endParaRPr lang="sl-SI" sz="1400" b="0" i="0" u="none" strike="noStrike">
                        <a:effectLst/>
                        <a:latin typeface="Aptos Narrow"/>
                        <a:cs typeface="Times New Roman"/>
                      </a:endParaRPr>
                    </a:p>
                  </a:txBody>
                  <a:tcPr marL="44904" marR="44904" marT="9621" marB="0" anchor="b">
                    <a:lnL w="12700">
                      <a:solidFill>
                        <a:srgbClr val="000000"/>
                      </a:solidFill>
                    </a:lnL>
                    <a:lnR w="12700">
                      <a:solidFill>
                        <a:srgbClr val="000000"/>
                      </a:solidFill>
                    </a:lnR>
                    <a:lnT w="12700">
                      <a:solidFill>
                        <a:srgbClr val="000000"/>
                      </a:solidFill>
                    </a:lnT>
                    <a:lnB w="12700">
                      <a:solidFill>
                        <a:srgbClr val="000000"/>
                      </a:solidFill>
                    </a:lnB>
                    <a:solidFill>
                      <a:schemeClr val="accent6">
                        <a:lumMod val="20000"/>
                        <a:lumOff val="80000"/>
                      </a:schemeClr>
                    </a:solidFill>
                  </a:tcPr>
                </a:tc>
                <a:tc>
                  <a:txBody>
                    <a:bodyPr/>
                    <a:lstStyle/>
                    <a:p>
                      <a:pPr lvl="0" algn="ctr">
                        <a:lnSpc>
                          <a:spcPct val="107000"/>
                        </a:lnSpc>
                        <a:spcBef>
                          <a:spcPts val="0"/>
                        </a:spcBef>
                        <a:spcAft>
                          <a:spcPts val="800"/>
                        </a:spcAft>
                        <a:buNone/>
                      </a:pPr>
                      <a:r>
                        <a:rPr lang="sl-SI" sz="1400" b="0" i="0" u="none" strike="noStrike">
                          <a:effectLst/>
                          <a:latin typeface="Aptos Narrow"/>
                          <a:cs typeface="Times New Roman"/>
                        </a:rPr>
                        <a:t>64</a:t>
                      </a:r>
                    </a:p>
                  </a:txBody>
                  <a:tcPr marL="44904" marR="44904" marT="9621" marB="0" anchor="b">
                    <a:lnL w="12700">
                      <a:solidFill>
                        <a:srgbClr val="000000"/>
                      </a:solidFill>
                    </a:lnL>
                    <a:lnR w="12700">
                      <a:solidFill>
                        <a:srgbClr val="000000"/>
                      </a:solidFill>
                    </a:lnR>
                    <a:lnT w="12700">
                      <a:solidFill>
                        <a:srgbClr val="000000"/>
                      </a:solidFill>
                    </a:lnT>
                    <a:lnB w="12700">
                      <a:solidFill>
                        <a:srgbClr val="000000"/>
                      </a:solidFill>
                    </a:lnB>
                    <a:solidFill>
                      <a:schemeClr val="accent6">
                        <a:lumMod val="20000"/>
                        <a:lumOff val="80000"/>
                      </a:schemeClr>
                    </a:solidFill>
                  </a:tcPr>
                </a:tc>
                <a:tc>
                  <a:txBody>
                    <a:bodyPr/>
                    <a:lstStyle/>
                    <a:p>
                      <a:pPr lvl="0" algn="ctr">
                        <a:lnSpc>
                          <a:spcPct val="107000"/>
                        </a:lnSpc>
                        <a:spcBef>
                          <a:spcPts val="0"/>
                        </a:spcBef>
                        <a:spcAft>
                          <a:spcPts val="800"/>
                        </a:spcAft>
                        <a:buNone/>
                      </a:pPr>
                      <a:r>
                        <a:rPr lang="sl-SI" sz="1400" b="0" i="0" u="none" strike="noStrike">
                          <a:effectLst/>
                          <a:latin typeface="Aptos Narrow"/>
                          <a:cs typeface="Times New Roman"/>
                        </a:rPr>
                        <a:t>19</a:t>
                      </a:r>
                    </a:p>
                  </a:txBody>
                  <a:tcPr marL="44904" marR="44904" marT="9621" marB="0" anchor="b">
                    <a:lnL w="12700">
                      <a:solidFill>
                        <a:srgbClr val="000000"/>
                      </a:solidFill>
                    </a:lnL>
                    <a:lnR w="12700">
                      <a:solidFill>
                        <a:srgbClr val="000000"/>
                      </a:solidFill>
                    </a:lnR>
                    <a:lnT w="12700">
                      <a:solidFill>
                        <a:srgbClr val="000000"/>
                      </a:solidFill>
                    </a:lnT>
                    <a:lnB w="12700">
                      <a:solidFill>
                        <a:srgbClr val="000000"/>
                      </a:solidFill>
                    </a:lnB>
                    <a:solidFill>
                      <a:schemeClr val="accent6">
                        <a:lumMod val="20000"/>
                        <a:lumOff val="80000"/>
                      </a:schemeClr>
                    </a:solidFill>
                  </a:tcPr>
                </a:tc>
                <a:tc>
                  <a:txBody>
                    <a:bodyPr/>
                    <a:lstStyle/>
                    <a:p>
                      <a:pPr lvl="0" algn="ctr">
                        <a:lnSpc>
                          <a:spcPct val="107000"/>
                        </a:lnSpc>
                        <a:spcBef>
                          <a:spcPts val="0"/>
                        </a:spcBef>
                        <a:spcAft>
                          <a:spcPts val="800"/>
                        </a:spcAft>
                        <a:buNone/>
                      </a:pPr>
                      <a:r>
                        <a:rPr lang="sl-SI" sz="1400" b="1" i="0" u="none" strike="noStrike">
                          <a:solidFill>
                            <a:srgbClr val="000000"/>
                          </a:solidFill>
                          <a:effectLst/>
                          <a:latin typeface="Aptos Narrow"/>
                          <a:cs typeface="Times New Roman"/>
                        </a:rPr>
                        <a:t>283</a:t>
                      </a:r>
                    </a:p>
                  </a:txBody>
                  <a:tcPr marL="44904" marR="44904" marT="9621" marB="0" anchor="b">
                    <a:lnL w="12700">
                      <a:solidFill>
                        <a:srgbClr val="000000"/>
                      </a:solidFill>
                    </a:lnL>
                    <a:lnR w="12700">
                      <a:solidFill>
                        <a:srgbClr val="000000"/>
                      </a:solidFill>
                    </a:lnR>
                    <a:lnT w="12700">
                      <a:solidFill>
                        <a:srgbClr val="000000"/>
                      </a:solidFill>
                    </a:lnT>
                    <a:lnB w="12700">
                      <a:solidFill>
                        <a:srgbClr val="000000"/>
                      </a:solidFill>
                    </a:lnB>
                    <a:solidFill>
                      <a:schemeClr val="accent6">
                        <a:lumMod val="20000"/>
                        <a:lumOff val="80000"/>
                      </a:schemeClr>
                    </a:solidFill>
                  </a:tcPr>
                </a:tc>
                <a:tc>
                  <a:txBody>
                    <a:bodyPr/>
                    <a:lstStyle/>
                    <a:p>
                      <a:pPr lvl="0" algn="ctr">
                        <a:lnSpc>
                          <a:spcPct val="107000"/>
                        </a:lnSpc>
                        <a:spcBef>
                          <a:spcPts val="0"/>
                        </a:spcBef>
                        <a:spcAft>
                          <a:spcPts val="800"/>
                        </a:spcAft>
                        <a:buNone/>
                      </a:pPr>
                      <a:r>
                        <a:rPr lang="sl-SI" sz="1400" b="1" i="0" u="none" strike="noStrike">
                          <a:solidFill>
                            <a:srgbClr val="000000"/>
                          </a:solidFill>
                          <a:effectLst/>
                          <a:latin typeface="Aptos Narrow"/>
                          <a:cs typeface="Times New Roman"/>
                        </a:rPr>
                        <a:t>95</a:t>
                      </a:r>
                    </a:p>
                  </a:txBody>
                  <a:tcPr marL="44904" marR="44904" marT="9621" marB="0" anchor="b">
                    <a:lnL w="12700">
                      <a:solidFill>
                        <a:srgbClr val="000000"/>
                      </a:solidFill>
                    </a:lnL>
                    <a:lnR w="12700">
                      <a:solidFill>
                        <a:srgbClr val="000000"/>
                      </a:solidFill>
                    </a:lnR>
                    <a:lnT w="12700">
                      <a:solidFill>
                        <a:srgbClr val="000000"/>
                      </a:solidFill>
                    </a:lnT>
                    <a:lnB w="12700">
                      <a:solidFill>
                        <a:srgbClr val="000000"/>
                      </a:solidFill>
                    </a:lnB>
                    <a:solidFill>
                      <a:schemeClr val="accent6">
                        <a:lumMod val="20000"/>
                        <a:lumOff val="80000"/>
                      </a:schemeClr>
                    </a:solidFill>
                  </a:tcPr>
                </a:tc>
                <a:extLst>
                  <a:ext uri="{0D108BD9-81ED-4DB2-BD59-A6C34878D82A}">
                    <a16:rowId xmlns:a16="http://schemas.microsoft.com/office/drawing/2014/main" val="1191924268"/>
                  </a:ext>
                </a:extLst>
              </a:tr>
              <a:tr h="353230">
                <a:tc>
                  <a:txBody>
                    <a:bodyPr/>
                    <a:lstStyle/>
                    <a:p>
                      <a:pPr lvl="0" algn="l">
                        <a:lnSpc>
                          <a:spcPct val="107000"/>
                        </a:lnSpc>
                        <a:spcBef>
                          <a:spcPts val="0"/>
                        </a:spcBef>
                        <a:spcAft>
                          <a:spcPts val="800"/>
                        </a:spcAft>
                        <a:buNone/>
                      </a:pPr>
                      <a:r>
                        <a:rPr lang="sl-SI" sz="1400" b="1" i="0" u="none" strike="noStrike">
                          <a:solidFill>
                            <a:srgbClr val="000000"/>
                          </a:solidFill>
                          <a:effectLst/>
                          <a:latin typeface="Aptos Narrow"/>
                          <a:cs typeface="Times New Roman"/>
                        </a:rPr>
                        <a:t>SKUPAJ</a:t>
                      </a:r>
                    </a:p>
                  </a:txBody>
                  <a:tcPr marL="44904" marR="44904" marT="9621" marB="0" anchor="b">
                    <a:lnL w="12700">
                      <a:solidFill>
                        <a:srgbClr val="000000"/>
                      </a:solidFill>
                    </a:lnL>
                    <a:lnR w="12700">
                      <a:solidFill>
                        <a:srgbClr val="000000"/>
                      </a:solidFill>
                    </a:lnR>
                    <a:lnT w="12700">
                      <a:solidFill>
                        <a:srgbClr val="000000"/>
                      </a:solidFill>
                    </a:lnT>
                    <a:lnB w="12700">
                      <a:solidFill>
                        <a:srgbClr val="000000"/>
                      </a:solidFill>
                    </a:lnB>
                    <a:noFill/>
                  </a:tcPr>
                </a:tc>
                <a:tc>
                  <a:txBody>
                    <a:bodyPr/>
                    <a:lstStyle/>
                    <a:p>
                      <a:pPr lvl="0" algn="ctr">
                        <a:lnSpc>
                          <a:spcPct val="107000"/>
                        </a:lnSpc>
                        <a:spcBef>
                          <a:spcPts val="0"/>
                        </a:spcBef>
                        <a:spcAft>
                          <a:spcPts val="800"/>
                        </a:spcAft>
                        <a:buNone/>
                      </a:pPr>
                      <a:r>
                        <a:rPr lang="sl-SI" sz="1400" b="1" i="0" u="none" strike="noStrike">
                          <a:effectLst/>
                          <a:latin typeface="Aptos Narrow"/>
                          <a:cs typeface="Times New Roman"/>
                        </a:rPr>
                        <a:t>2415</a:t>
                      </a:r>
                    </a:p>
                  </a:txBody>
                  <a:tcPr marL="44904" marR="44904" marT="9621" marB="0" anchor="b">
                    <a:lnL w="12700">
                      <a:solidFill>
                        <a:srgbClr val="000000"/>
                      </a:solidFill>
                    </a:lnL>
                    <a:lnR w="12700">
                      <a:solidFill>
                        <a:srgbClr val="000000"/>
                      </a:solidFill>
                    </a:lnR>
                    <a:lnT w="12700">
                      <a:solidFill>
                        <a:srgbClr val="000000"/>
                      </a:solidFill>
                    </a:lnT>
                    <a:lnB w="12700">
                      <a:solidFill>
                        <a:srgbClr val="000000"/>
                      </a:solidFill>
                    </a:lnB>
                    <a:noFill/>
                  </a:tcPr>
                </a:tc>
                <a:tc>
                  <a:txBody>
                    <a:bodyPr/>
                    <a:lstStyle/>
                    <a:p>
                      <a:pPr lvl="0" algn="ctr">
                        <a:lnSpc>
                          <a:spcPct val="107000"/>
                        </a:lnSpc>
                        <a:spcBef>
                          <a:spcPts val="0"/>
                        </a:spcBef>
                        <a:spcAft>
                          <a:spcPts val="800"/>
                        </a:spcAft>
                        <a:buNone/>
                      </a:pPr>
                      <a:r>
                        <a:rPr lang="sl-SI" sz="1400" b="1" i="0" u="none" strike="noStrike">
                          <a:effectLst/>
                          <a:latin typeface="Aptos Narrow"/>
                          <a:cs typeface="Times New Roman"/>
                        </a:rPr>
                        <a:t>2557</a:t>
                      </a:r>
                    </a:p>
                  </a:txBody>
                  <a:tcPr marL="44904" marR="44904" marT="9621" marB="0" anchor="b">
                    <a:lnL w="12700">
                      <a:solidFill>
                        <a:srgbClr val="000000"/>
                      </a:solidFill>
                    </a:lnL>
                    <a:lnR w="12700">
                      <a:solidFill>
                        <a:srgbClr val="000000"/>
                      </a:solidFill>
                    </a:lnR>
                    <a:lnT w="12700">
                      <a:solidFill>
                        <a:srgbClr val="000000"/>
                      </a:solidFill>
                    </a:lnT>
                    <a:lnB w="12700">
                      <a:solidFill>
                        <a:srgbClr val="000000"/>
                      </a:solidFill>
                    </a:lnB>
                    <a:noFill/>
                  </a:tcPr>
                </a:tc>
                <a:tc>
                  <a:txBody>
                    <a:bodyPr/>
                    <a:lstStyle/>
                    <a:p>
                      <a:pPr lvl="0" algn="ctr">
                        <a:lnSpc>
                          <a:spcPct val="107000"/>
                        </a:lnSpc>
                        <a:spcBef>
                          <a:spcPts val="0"/>
                        </a:spcBef>
                        <a:spcAft>
                          <a:spcPts val="800"/>
                        </a:spcAft>
                        <a:buNone/>
                      </a:pPr>
                      <a:r>
                        <a:rPr lang="sl-SI" sz="1400" b="0" i="0" u="none" strike="noStrike">
                          <a:effectLst/>
                          <a:latin typeface="Aptos Narrow"/>
                          <a:cs typeface="Times New Roman"/>
                        </a:rPr>
                        <a:t>977</a:t>
                      </a:r>
                    </a:p>
                  </a:txBody>
                  <a:tcPr marL="44904" marR="44904" marT="9621" marB="0" anchor="b">
                    <a:lnL w="12700">
                      <a:solidFill>
                        <a:srgbClr val="000000"/>
                      </a:solidFill>
                    </a:lnL>
                    <a:lnR w="12700">
                      <a:solidFill>
                        <a:srgbClr val="000000"/>
                      </a:solidFill>
                    </a:lnR>
                    <a:lnT w="12700">
                      <a:solidFill>
                        <a:srgbClr val="000000"/>
                      </a:solidFill>
                    </a:lnT>
                    <a:lnB w="12700">
                      <a:solidFill>
                        <a:srgbClr val="000000"/>
                      </a:solidFill>
                    </a:lnB>
                    <a:noFill/>
                  </a:tcPr>
                </a:tc>
                <a:tc>
                  <a:txBody>
                    <a:bodyPr/>
                    <a:lstStyle/>
                    <a:p>
                      <a:pPr lvl="0" algn="ctr">
                        <a:lnSpc>
                          <a:spcPct val="107000"/>
                        </a:lnSpc>
                        <a:spcBef>
                          <a:spcPts val="0"/>
                        </a:spcBef>
                        <a:spcAft>
                          <a:spcPts val="800"/>
                        </a:spcAft>
                        <a:buNone/>
                      </a:pPr>
                      <a:r>
                        <a:rPr lang="sl-SI" sz="1400" b="0" i="0" u="none" strike="noStrike">
                          <a:effectLst/>
                          <a:latin typeface="Aptos Narrow"/>
                          <a:cs typeface="Times New Roman"/>
                        </a:rPr>
                        <a:t>935</a:t>
                      </a:r>
                    </a:p>
                  </a:txBody>
                  <a:tcPr marL="44904" marR="44904" marT="9621" marB="0" anchor="b">
                    <a:lnL w="12700">
                      <a:solidFill>
                        <a:srgbClr val="000000"/>
                      </a:solidFill>
                    </a:lnL>
                    <a:lnR w="12700">
                      <a:solidFill>
                        <a:srgbClr val="000000"/>
                      </a:solidFill>
                    </a:lnR>
                    <a:lnT w="12700">
                      <a:solidFill>
                        <a:srgbClr val="000000"/>
                      </a:solidFill>
                    </a:lnT>
                    <a:lnB w="12700">
                      <a:solidFill>
                        <a:srgbClr val="000000"/>
                      </a:solidFill>
                    </a:lnB>
                    <a:noFill/>
                  </a:tcPr>
                </a:tc>
                <a:tc>
                  <a:txBody>
                    <a:bodyPr/>
                    <a:lstStyle/>
                    <a:p>
                      <a:pPr lvl="0" algn="ctr">
                        <a:lnSpc>
                          <a:spcPct val="107000"/>
                        </a:lnSpc>
                        <a:spcBef>
                          <a:spcPts val="0"/>
                        </a:spcBef>
                        <a:spcAft>
                          <a:spcPts val="800"/>
                        </a:spcAft>
                        <a:buNone/>
                      </a:pPr>
                      <a:r>
                        <a:rPr lang="sl-SI" sz="1400" b="0" i="0" u="none" strike="noStrike">
                          <a:effectLst/>
                          <a:latin typeface="Aptos Narrow"/>
                          <a:cs typeface="Times New Roman"/>
                        </a:rPr>
                        <a:t>1.438</a:t>
                      </a:r>
                    </a:p>
                  </a:txBody>
                  <a:tcPr marL="44904" marR="44904" marT="9621" marB="0" anchor="b">
                    <a:lnL w="12700">
                      <a:solidFill>
                        <a:srgbClr val="000000"/>
                      </a:solidFill>
                    </a:lnL>
                    <a:lnR w="12700">
                      <a:solidFill>
                        <a:srgbClr val="000000"/>
                      </a:solidFill>
                    </a:lnR>
                    <a:lnT w="12700">
                      <a:solidFill>
                        <a:srgbClr val="000000"/>
                      </a:solidFill>
                    </a:lnT>
                    <a:lnB w="12700">
                      <a:solidFill>
                        <a:srgbClr val="000000"/>
                      </a:solidFill>
                    </a:lnB>
                    <a:noFill/>
                  </a:tcPr>
                </a:tc>
                <a:tc>
                  <a:txBody>
                    <a:bodyPr/>
                    <a:lstStyle/>
                    <a:p>
                      <a:pPr lvl="0" algn="ctr">
                        <a:lnSpc>
                          <a:spcPct val="107000"/>
                        </a:lnSpc>
                        <a:spcBef>
                          <a:spcPts val="0"/>
                        </a:spcBef>
                        <a:spcAft>
                          <a:spcPts val="800"/>
                        </a:spcAft>
                        <a:buNone/>
                      </a:pPr>
                      <a:r>
                        <a:rPr lang="sl-SI" sz="1400" b="0" i="0" u="none" strike="noStrike">
                          <a:effectLst/>
                          <a:latin typeface="Aptos Narrow"/>
                          <a:cs typeface="Times New Roman"/>
                        </a:rPr>
                        <a:t>1613</a:t>
                      </a:r>
                    </a:p>
                  </a:txBody>
                  <a:tcPr marL="44904" marR="44904" marT="9621" marB="0" anchor="b">
                    <a:lnL w="12700">
                      <a:solidFill>
                        <a:srgbClr val="000000"/>
                      </a:solidFill>
                    </a:lnL>
                    <a:lnR w="12700">
                      <a:solidFill>
                        <a:srgbClr val="000000"/>
                      </a:solidFill>
                    </a:lnR>
                    <a:lnT w="12700">
                      <a:solidFill>
                        <a:srgbClr val="000000"/>
                      </a:solidFill>
                    </a:lnT>
                    <a:lnB w="12700">
                      <a:solidFill>
                        <a:srgbClr val="000000"/>
                      </a:solidFill>
                    </a:lnB>
                    <a:noFill/>
                  </a:tcPr>
                </a:tc>
                <a:tc>
                  <a:txBody>
                    <a:bodyPr/>
                    <a:lstStyle/>
                    <a:p>
                      <a:pPr lvl="0" algn="ctr">
                        <a:lnSpc>
                          <a:spcPct val="107000"/>
                        </a:lnSpc>
                        <a:spcBef>
                          <a:spcPts val="0"/>
                        </a:spcBef>
                        <a:spcAft>
                          <a:spcPts val="800"/>
                        </a:spcAft>
                        <a:buNone/>
                      </a:pPr>
                      <a:r>
                        <a:rPr lang="sl-SI" sz="1400" b="1" i="0" u="none" strike="noStrike">
                          <a:effectLst/>
                          <a:latin typeface="Aptos Narrow"/>
                          <a:cs typeface="Times New Roman"/>
                        </a:rPr>
                        <a:t>502</a:t>
                      </a:r>
                    </a:p>
                  </a:txBody>
                  <a:tcPr marL="44904" marR="44904" marT="9621" marB="0" anchor="b">
                    <a:lnL w="12700">
                      <a:solidFill>
                        <a:srgbClr val="000000"/>
                      </a:solidFill>
                    </a:lnL>
                    <a:lnR w="12700">
                      <a:solidFill>
                        <a:srgbClr val="000000"/>
                      </a:solidFill>
                    </a:lnR>
                    <a:lnT w="12700">
                      <a:solidFill>
                        <a:srgbClr val="000000"/>
                      </a:solidFill>
                    </a:lnT>
                    <a:lnB w="12700">
                      <a:solidFill>
                        <a:srgbClr val="000000"/>
                      </a:solidFill>
                    </a:lnB>
                    <a:noFill/>
                  </a:tcPr>
                </a:tc>
                <a:tc>
                  <a:txBody>
                    <a:bodyPr/>
                    <a:lstStyle/>
                    <a:p>
                      <a:pPr lvl="0" algn="ctr">
                        <a:lnSpc>
                          <a:spcPct val="107000"/>
                        </a:lnSpc>
                        <a:spcBef>
                          <a:spcPts val="0"/>
                        </a:spcBef>
                        <a:spcAft>
                          <a:spcPts val="800"/>
                        </a:spcAft>
                        <a:buNone/>
                      </a:pPr>
                      <a:r>
                        <a:rPr lang="sl-SI" sz="1400" b="1" i="0" u="none" strike="noStrike">
                          <a:effectLst/>
                          <a:latin typeface="Aptos Narrow"/>
                          <a:cs typeface="Times New Roman"/>
                        </a:rPr>
                        <a:t>530</a:t>
                      </a:r>
                    </a:p>
                  </a:txBody>
                  <a:tcPr marL="44904" marR="44904" marT="9621" marB="0" anchor="b">
                    <a:lnL w="12700">
                      <a:solidFill>
                        <a:srgbClr val="000000"/>
                      </a:solidFill>
                    </a:lnL>
                    <a:lnR w="12700">
                      <a:solidFill>
                        <a:srgbClr val="000000"/>
                      </a:solidFill>
                    </a:lnR>
                    <a:lnT w="12700">
                      <a:solidFill>
                        <a:srgbClr val="000000"/>
                      </a:solidFill>
                    </a:lnT>
                    <a:lnB w="12700">
                      <a:solidFill>
                        <a:srgbClr val="000000"/>
                      </a:solidFill>
                    </a:lnB>
                    <a:noFill/>
                  </a:tcPr>
                </a:tc>
                <a:tc>
                  <a:txBody>
                    <a:bodyPr/>
                    <a:lstStyle/>
                    <a:p>
                      <a:pPr lvl="0" algn="ctr">
                        <a:lnSpc>
                          <a:spcPct val="107000"/>
                        </a:lnSpc>
                        <a:spcBef>
                          <a:spcPts val="0"/>
                        </a:spcBef>
                        <a:spcAft>
                          <a:spcPts val="800"/>
                        </a:spcAft>
                        <a:buNone/>
                      </a:pPr>
                      <a:r>
                        <a:rPr lang="sl-SI" sz="1400" b="0" i="0" u="none" strike="noStrike">
                          <a:effectLst/>
                          <a:latin typeface="Aptos Narrow"/>
                          <a:cs typeface="Times New Roman"/>
                        </a:rPr>
                        <a:t>92</a:t>
                      </a:r>
                    </a:p>
                  </a:txBody>
                  <a:tcPr marL="44904" marR="44904" marT="9621" marB="0" anchor="b">
                    <a:lnL w="12700">
                      <a:solidFill>
                        <a:srgbClr val="000000"/>
                      </a:solidFill>
                    </a:lnL>
                    <a:lnR w="12700">
                      <a:solidFill>
                        <a:srgbClr val="000000"/>
                      </a:solidFill>
                    </a:lnR>
                    <a:lnT w="12700">
                      <a:solidFill>
                        <a:srgbClr val="000000"/>
                      </a:solidFill>
                    </a:lnT>
                    <a:lnB w="12700">
                      <a:solidFill>
                        <a:srgbClr val="000000"/>
                      </a:solidFill>
                    </a:lnB>
                    <a:noFill/>
                  </a:tcPr>
                </a:tc>
                <a:tc>
                  <a:txBody>
                    <a:bodyPr/>
                    <a:lstStyle/>
                    <a:p>
                      <a:pPr lvl="0" algn="ctr">
                        <a:lnSpc>
                          <a:spcPct val="107000"/>
                        </a:lnSpc>
                        <a:spcBef>
                          <a:spcPts val="0"/>
                        </a:spcBef>
                        <a:spcAft>
                          <a:spcPts val="800"/>
                        </a:spcAft>
                        <a:buNone/>
                      </a:pPr>
                      <a:endParaRPr lang="sl-SI" sz="1400" b="0" i="0" u="none" strike="noStrike">
                        <a:effectLst/>
                        <a:latin typeface="Aptos Narrow"/>
                        <a:cs typeface="Times New Roman"/>
                      </a:endParaRPr>
                    </a:p>
                  </a:txBody>
                  <a:tcPr marL="44904" marR="44904" marT="9621" marB="0" anchor="b">
                    <a:lnL w="12700">
                      <a:solidFill>
                        <a:srgbClr val="000000"/>
                      </a:solidFill>
                    </a:lnL>
                    <a:lnR w="12700">
                      <a:solidFill>
                        <a:srgbClr val="000000"/>
                      </a:solidFill>
                    </a:lnR>
                    <a:lnT w="12700">
                      <a:solidFill>
                        <a:srgbClr val="000000"/>
                      </a:solidFill>
                    </a:lnT>
                    <a:lnB w="12700">
                      <a:solidFill>
                        <a:srgbClr val="000000"/>
                      </a:solidFill>
                    </a:lnB>
                    <a:noFill/>
                  </a:tcPr>
                </a:tc>
                <a:tc>
                  <a:txBody>
                    <a:bodyPr/>
                    <a:lstStyle/>
                    <a:p>
                      <a:pPr lvl="0" algn="ctr">
                        <a:lnSpc>
                          <a:spcPct val="107000"/>
                        </a:lnSpc>
                        <a:spcBef>
                          <a:spcPts val="0"/>
                        </a:spcBef>
                        <a:spcAft>
                          <a:spcPts val="800"/>
                        </a:spcAft>
                        <a:buNone/>
                      </a:pPr>
                      <a:endParaRPr lang="sl-SI" sz="1400" b="0" i="0" u="none" strike="noStrike">
                        <a:effectLst/>
                        <a:latin typeface="Aptos Narrow"/>
                        <a:cs typeface="Times New Roman"/>
                      </a:endParaRPr>
                    </a:p>
                  </a:txBody>
                  <a:tcPr marL="44904" marR="44904" marT="9621" marB="0" anchor="b">
                    <a:lnL w="12700">
                      <a:solidFill>
                        <a:srgbClr val="000000"/>
                      </a:solidFill>
                    </a:lnL>
                    <a:lnR w="12700">
                      <a:solidFill>
                        <a:srgbClr val="000000"/>
                      </a:solidFill>
                    </a:lnR>
                    <a:lnT w="12700">
                      <a:solidFill>
                        <a:srgbClr val="000000"/>
                      </a:solidFill>
                    </a:lnT>
                    <a:lnB w="12700">
                      <a:solidFill>
                        <a:srgbClr val="000000"/>
                      </a:solidFill>
                    </a:lnB>
                    <a:noFill/>
                  </a:tcPr>
                </a:tc>
                <a:tc>
                  <a:txBody>
                    <a:bodyPr/>
                    <a:lstStyle/>
                    <a:p>
                      <a:pPr lvl="0" algn="ctr">
                        <a:lnSpc>
                          <a:spcPct val="107000"/>
                        </a:lnSpc>
                        <a:spcBef>
                          <a:spcPts val="0"/>
                        </a:spcBef>
                        <a:spcAft>
                          <a:spcPts val="800"/>
                        </a:spcAft>
                        <a:buNone/>
                      </a:pPr>
                      <a:r>
                        <a:rPr lang="sl-SI" sz="1400" b="0" i="0" u="none" strike="noStrike">
                          <a:effectLst/>
                          <a:latin typeface="Aptos Narrow"/>
                          <a:cs typeface="Times New Roman"/>
                        </a:rPr>
                        <a:t>71</a:t>
                      </a:r>
                    </a:p>
                  </a:txBody>
                  <a:tcPr marL="44904" marR="44904" marT="9621" marB="0" anchor="b">
                    <a:lnL w="12700">
                      <a:solidFill>
                        <a:srgbClr val="000000"/>
                      </a:solidFill>
                    </a:lnL>
                    <a:lnR w="12700">
                      <a:solidFill>
                        <a:srgbClr val="000000"/>
                      </a:solidFill>
                    </a:lnR>
                    <a:lnT w="12700">
                      <a:solidFill>
                        <a:srgbClr val="000000"/>
                      </a:solidFill>
                    </a:lnT>
                    <a:lnB w="12700">
                      <a:solidFill>
                        <a:srgbClr val="000000"/>
                      </a:solidFill>
                    </a:lnB>
                    <a:noFill/>
                  </a:tcPr>
                </a:tc>
                <a:tc>
                  <a:txBody>
                    <a:bodyPr/>
                    <a:lstStyle/>
                    <a:p>
                      <a:pPr lvl="0" algn="ctr">
                        <a:lnSpc>
                          <a:spcPct val="107000"/>
                        </a:lnSpc>
                        <a:spcBef>
                          <a:spcPts val="0"/>
                        </a:spcBef>
                        <a:spcAft>
                          <a:spcPts val="800"/>
                        </a:spcAft>
                        <a:buNone/>
                      </a:pPr>
                      <a:endParaRPr lang="sl-SI" sz="1400" b="0" i="0" u="none" strike="noStrike">
                        <a:effectLst/>
                        <a:latin typeface="Aptos Narrow"/>
                        <a:cs typeface="Times New Roman"/>
                      </a:endParaRPr>
                    </a:p>
                  </a:txBody>
                  <a:tcPr marL="44904" marR="44904" marT="9621" marB="0" anchor="b">
                    <a:lnL w="12700">
                      <a:solidFill>
                        <a:srgbClr val="000000"/>
                      </a:solidFill>
                    </a:lnL>
                    <a:lnR w="12700">
                      <a:solidFill>
                        <a:srgbClr val="000000"/>
                      </a:solidFill>
                    </a:lnR>
                    <a:lnT w="12700">
                      <a:solidFill>
                        <a:srgbClr val="000000"/>
                      </a:solidFill>
                    </a:lnT>
                    <a:lnB w="12700">
                      <a:solidFill>
                        <a:srgbClr val="000000"/>
                      </a:solidFill>
                    </a:lnB>
                    <a:noFill/>
                  </a:tcPr>
                </a:tc>
                <a:tc>
                  <a:txBody>
                    <a:bodyPr/>
                    <a:lstStyle/>
                    <a:p>
                      <a:pPr lvl="0" algn="ctr">
                        <a:lnSpc>
                          <a:spcPct val="107000"/>
                        </a:lnSpc>
                        <a:spcBef>
                          <a:spcPts val="0"/>
                        </a:spcBef>
                        <a:spcAft>
                          <a:spcPts val="800"/>
                        </a:spcAft>
                        <a:buNone/>
                      </a:pPr>
                      <a:r>
                        <a:rPr lang="sl-SI" sz="1400" b="0" i="0" u="none" strike="noStrike">
                          <a:effectLst/>
                          <a:latin typeface="Aptos Narrow"/>
                          <a:cs typeface="Times New Roman"/>
                        </a:rPr>
                        <a:t>410</a:t>
                      </a:r>
                    </a:p>
                  </a:txBody>
                  <a:tcPr marL="44904" marR="44904" marT="9621" marB="0" anchor="b">
                    <a:lnL w="12700">
                      <a:solidFill>
                        <a:srgbClr val="000000"/>
                      </a:solidFill>
                    </a:lnL>
                    <a:lnR w="12700">
                      <a:solidFill>
                        <a:srgbClr val="000000"/>
                      </a:solidFill>
                    </a:lnR>
                    <a:lnT w="12700">
                      <a:solidFill>
                        <a:srgbClr val="000000"/>
                      </a:solidFill>
                    </a:lnT>
                    <a:lnB w="12700">
                      <a:solidFill>
                        <a:srgbClr val="000000"/>
                      </a:solidFill>
                    </a:lnB>
                    <a:noFill/>
                  </a:tcPr>
                </a:tc>
                <a:tc>
                  <a:txBody>
                    <a:bodyPr/>
                    <a:lstStyle/>
                    <a:p>
                      <a:pPr lvl="0" algn="ctr">
                        <a:lnSpc>
                          <a:spcPct val="107000"/>
                        </a:lnSpc>
                        <a:spcBef>
                          <a:spcPts val="0"/>
                        </a:spcBef>
                        <a:spcAft>
                          <a:spcPts val="800"/>
                        </a:spcAft>
                        <a:buNone/>
                      </a:pPr>
                      <a:r>
                        <a:rPr lang="sl-SI" sz="1400" b="0" i="0" u="none" strike="noStrike">
                          <a:effectLst/>
                          <a:latin typeface="Aptos Narrow"/>
                          <a:cs typeface="Times New Roman"/>
                        </a:rPr>
                        <a:t>459</a:t>
                      </a:r>
                    </a:p>
                  </a:txBody>
                  <a:tcPr marL="44904" marR="44904" marT="9621" marB="0" anchor="b">
                    <a:lnL w="12700">
                      <a:solidFill>
                        <a:srgbClr val="000000"/>
                      </a:solidFill>
                    </a:lnL>
                    <a:lnR w="12700">
                      <a:solidFill>
                        <a:srgbClr val="000000"/>
                      </a:solidFill>
                    </a:lnR>
                    <a:lnT w="12700">
                      <a:solidFill>
                        <a:srgbClr val="000000"/>
                      </a:solidFill>
                    </a:lnT>
                    <a:lnB w="12700">
                      <a:solidFill>
                        <a:srgbClr val="000000"/>
                      </a:solidFill>
                    </a:lnB>
                    <a:noFill/>
                  </a:tcPr>
                </a:tc>
                <a:tc>
                  <a:txBody>
                    <a:bodyPr/>
                    <a:lstStyle/>
                    <a:p>
                      <a:pPr lvl="0" algn="ctr">
                        <a:lnSpc>
                          <a:spcPct val="107000"/>
                        </a:lnSpc>
                        <a:spcBef>
                          <a:spcPts val="0"/>
                        </a:spcBef>
                        <a:spcAft>
                          <a:spcPts val="800"/>
                        </a:spcAft>
                        <a:buNone/>
                      </a:pPr>
                      <a:r>
                        <a:rPr lang="sl-SI" sz="1400" b="1" i="0" u="none" strike="noStrike">
                          <a:solidFill>
                            <a:srgbClr val="000000"/>
                          </a:solidFill>
                          <a:effectLst/>
                          <a:latin typeface="Aptos Narrow"/>
                          <a:cs typeface="Times New Roman"/>
                        </a:rPr>
                        <a:t>2917</a:t>
                      </a:r>
                    </a:p>
                  </a:txBody>
                  <a:tcPr marL="44904" marR="44904" marT="9621" marB="0" anchor="b">
                    <a:lnL w="12700">
                      <a:solidFill>
                        <a:srgbClr val="000000"/>
                      </a:solidFill>
                    </a:lnL>
                    <a:lnR w="12700">
                      <a:solidFill>
                        <a:srgbClr val="000000"/>
                      </a:solidFill>
                    </a:lnR>
                    <a:lnT w="12700">
                      <a:solidFill>
                        <a:srgbClr val="000000"/>
                      </a:solidFill>
                    </a:lnT>
                    <a:lnB w="12700">
                      <a:solidFill>
                        <a:srgbClr val="000000"/>
                      </a:solidFill>
                    </a:lnB>
                    <a:noFill/>
                  </a:tcPr>
                </a:tc>
                <a:tc>
                  <a:txBody>
                    <a:bodyPr/>
                    <a:lstStyle/>
                    <a:p>
                      <a:pPr lvl="0" algn="ctr">
                        <a:lnSpc>
                          <a:spcPct val="107000"/>
                        </a:lnSpc>
                        <a:spcBef>
                          <a:spcPts val="0"/>
                        </a:spcBef>
                        <a:spcAft>
                          <a:spcPts val="800"/>
                        </a:spcAft>
                        <a:buNone/>
                      </a:pPr>
                      <a:r>
                        <a:rPr lang="sl-SI" sz="1400" b="1" i="0" u="none" strike="noStrike">
                          <a:solidFill>
                            <a:srgbClr val="000000"/>
                          </a:solidFill>
                          <a:effectLst/>
                          <a:latin typeface="Aptos Narrow"/>
                          <a:cs typeface="Times New Roman"/>
                        </a:rPr>
                        <a:t>3087</a:t>
                      </a:r>
                    </a:p>
                  </a:txBody>
                  <a:tcPr marL="44904" marR="44904" marT="9621" marB="0" anchor="b">
                    <a:lnL w="12700">
                      <a:solidFill>
                        <a:srgbClr val="000000"/>
                      </a:solidFill>
                    </a:lnL>
                    <a:lnR w="12700">
                      <a:solidFill>
                        <a:srgbClr val="000000"/>
                      </a:solidFill>
                    </a:lnR>
                    <a:lnT w="12700">
                      <a:solidFill>
                        <a:srgbClr val="000000"/>
                      </a:solidFill>
                    </a:lnT>
                    <a:lnB w="12700">
                      <a:solidFill>
                        <a:srgbClr val="000000"/>
                      </a:solidFill>
                    </a:lnB>
                    <a:noFill/>
                  </a:tcPr>
                </a:tc>
                <a:extLst>
                  <a:ext uri="{0D108BD9-81ED-4DB2-BD59-A6C34878D82A}">
                    <a16:rowId xmlns:a16="http://schemas.microsoft.com/office/drawing/2014/main" val="1662367862"/>
                  </a:ext>
                </a:extLst>
              </a:tr>
            </a:tbl>
          </a:graphicData>
        </a:graphic>
      </p:graphicFrame>
      <p:sp>
        <p:nvSpPr>
          <p:cNvPr id="7" name="PoljeZBesedilom 6">
            <a:extLst>
              <a:ext uri="{FF2B5EF4-FFF2-40B4-BE49-F238E27FC236}">
                <a16:creationId xmlns:a16="http://schemas.microsoft.com/office/drawing/2014/main" id="{A08080DE-AC66-A051-B46B-4ED2E938F94D}"/>
              </a:ext>
            </a:extLst>
          </p:cNvPr>
          <p:cNvSpPr txBox="1"/>
          <p:nvPr/>
        </p:nvSpPr>
        <p:spPr>
          <a:xfrm>
            <a:off x="300928" y="6236215"/>
            <a:ext cx="10707329" cy="492443"/>
          </a:xfrm>
          <a:prstGeom prst="rect">
            <a:avLst/>
          </a:prstGeom>
          <a:noFill/>
        </p:spPr>
        <p:txBody>
          <a:bodyPr wrap="square" lIns="91440" tIns="45720" rIns="91440" bIns="45720" rtlCol="0" anchor="t">
            <a:spAutoFit/>
          </a:bodyPr>
          <a:lstStyle/>
          <a:p>
            <a:r>
              <a:rPr lang="sl-SI" sz="1300">
                <a:latin typeface="Calibri"/>
                <a:ea typeface="Calibri"/>
                <a:cs typeface="Calibri"/>
              </a:rPr>
              <a:t>Vodenje po razstavi Mitske in druge resničnosti (nakup kamnitega oz. lesenega </a:t>
            </a:r>
            <a:r>
              <a:rPr lang="sl-SI" sz="1300" err="1">
                <a:latin typeface="Calibri"/>
                <a:ea typeface="Calibri"/>
                <a:cs typeface="Calibri"/>
              </a:rPr>
              <a:t>kovančka</a:t>
            </a:r>
            <a:r>
              <a:rPr lang="sl-SI" sz="1300">
                <a:latin typeface="Calibri"/>
                <a:ea typeface="Calibri"/>
                <a:cs typeface="Calibri"/>
              </a:rPr>
              <a:t> z vgraviranim mitskim likom ob vstopu);</a:t>
            </a:r>
            <a:endParaRPr lang="sl-SI" sz="1300">
              <a:latin typeface="Calibri" panose="020F0502020204030204" pitchFamily="34" charset="0"/>
            </a:endParaRPr>
          </a:p>
          <a:p>
            <a:r>
              <a:rPr lang="sl-SI" sz="1300">
                <a:latin typeface="Calibri"/>
                <a:ea typeface="Calibri"/>
                <a:cs typeface="Calibri"/>
              </a:rPr>
              <a:t>večina obiskovalcev se je v Centru oglasilo po zemljevid mitskih poti ter informacije o parku ali destinaciji.</a:t>
            </a:r>
          </a:p>
        </p:txBody>
      </p:sp>
    </p:spTree>
    <p:extLst>
      <p:ext uri="{BB962C8B-B14F-4D97-AF65-F5344CB8AC3E}">
        <p14:creationId xmlns:p14="http://schemas.microsoft.com/office/powerpoint/2010/main" val="26121451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0B3457C-083D-6894-16E4-E13A145BBF11}"/>
              </a:ext>
            </a:extLst>
          </p:cNvPr>
          <p:cNvSpPr>
            <a:spLocks noGrp="1"/>
          </p:cNvSpPr>
          <p:nvPr>
            <p:ph type="title"/>
          </p:nvPr>
        </p:nvSpPr>
        <p:spPr>
          <a:xfrm>
            <a:off x="838200" y="365125"/>
            <a:ext cx="9033387" cy="1325563"/>
          </a:xfrm>
        </p:spPr>
        <p:txBody>
          <a:bodyPr/>
          <a:lstStyle/>
          <a:p>
            <a:r>
              <a:rPr lang="sl-SI"/>
              <a:t>1.5 Enota Hrpelje-Kozina </a:t>
            </a:r>
            <a:br>
              <a:rPr lang="sl-SI"/>
            </a:br>
            <a:r>
              <a:rPr lang="sl-SI"/>
              <a:t>– vsebinsko poročilo</a:t>
            </a:r>
          </a:p>
        </p:txBody>
      </p:sp>
      <p:sp>
        <p:nvSpPr>
          <p:cNvPr id="3" name="Označba mesta vsebine 2">
            <a:extLst>
              <a:ext uri="{FF2B5EF4-FFF2-40B4-BE49-F238E27FC236}">
                <a16:creationId xmlns:a16="http://schemas.microsoft.com/office/drawing/2014/main" id="{C536E2E3-5FA4-43E4-40A3-C539A6DFBA2B}"/>
              </a:ext>
            </a:extLst>
          </p:cNvPr>
          <p:cNvSpPr>
            <a:spLocks noGrp="1"/>
          </p:cNvSpPr>
          <p:nvPr>
            <p:ph idx="1"/>
          </p:nvPr>
        </p:nvSpPr>
        <p:spPr>
          <a:xfrm>
            <a:off x="703110" y="1764393"/>
            <a:ext cx="11417554" cy="4606909"/>
          </a:xfrm>
        </p:spPr>
        <p:txBody>
          <a:bodyPr vert="horz" lIns="91440" tIns="45720" rIns="91440" bIns="45720" rtlCol="0" anchor="t">
            <a:noAutofit/>
          </a:bodyPr>
          <a:lstStyle/>
          <a:p>
            <a:pPr marL="0" indent="0">
              <a:spcBef>
                <a:spcPts val="0"/>
              </a:spcBef>
              <a:buNone/>
            </a:pPr>
            <a:r>
              <a:rPr lang="sl-SI" sz="2000" b="1">
                <a:solidFill>
                  <a:srgbClr val="FF6600"/>
                </a:solidFill>
                <a:effectLst/>
                <a:latin typeface="Aptos (Telo)"/>
                <a:ea typeface="Times New Roman" panose="02020603050405020304" pitchFamily="18" charset="0"/>
              </a:rPr>
              <a:t>1.5.2. TURISTIČNO INFORMACIJSKA DEJAVNOST</a:t>
            </a:r>
          </a:p>
          <a:p>
            <a:pPr>
              <a:lnSpc>
                <a:spcPct val="110000"/>
              </a:lnSpc>
              <a:spcBef>
                <a:spcPts val="0"/>
              </a:spcBef>
            </a:pPr>
            <a:r>
              <a:rPr lang="sl-SI" sz="1800">
                <a:latin typeface="Aptos (Telo)"/>
              </a:rPr>
              <a:t>Informiranje obiskovalcev ter skrb za promocijski material, posredovanje informacij in kontaktov okoliških ponudnikov obiskovalcem, usmerjanje na ostale zanimive turistične lokacije v regiji</a:t>
            </a:r>
          </a:p>
          <a:p>
            <a:pPr>
              <a:lnSpc>
                <a:spcPct val="110000"/>
              </a:lnSpc>
              <a:spcBef>
                <a:spcPts val="0"/>
              </a:spcBef>
            </a:pPr>
            <a:r>
              <a:rPr lang="sl-SI" sz="1800">
                <a:latin typeface="Aptos (Telo)"/>
              </a:rPr>
              <a:t>Trajnostno ozaveščanje obiskovalcev</a:t>
            </a:r>
          </a:p>
          <a:p>
            <a:pPr>
              <a:lnSpc>
                <a:spcPct val="110000"/>
              </a:lnSpc>
              <a:spcBef>
                <a:spcPts val="0"/>
              </a:spcBef>
            </a:pPr>
            <a:r>
              <a:rPr lang="sl-SI" sz="1800">
                <a:latin typeface="Aptos (Telo)"/>
              </a:rPr>
              <a:t>Oblikovanje, promocija in trženje celovite turistične ponudbe Brkinov</a:t>
            </a:r>
          </a:p>
          <a:p>
            <a:pPr>
              <a:lnSpc>
                <a:spcPct val="110000"/>
              </a:lnSpc>
              <a:spcBef>
                <a:spcPts val="0"/>
              </a:spcBef>
            </a:pPr>
            <a:r>
              <a:rPr lang="sl-SI" sz="1800">
                <a:latin typeface="Aptos (Telo)"/>
              </a:rPr>
              <a:t>Vodenje mitske trgovinice na enoti Mitski park: prodaja, označevanje artiklov, poročila glede prodaje, pridobivanje novih artiklov, pogodbe in ostala dokumentacija z dobavitelji, izdelava poročil in usposabljanje za HACCP</a:t>
            </a:r>
          </a:p>
          <a:p>
            <a:pPr>
              <a:lnSpc>
                <a:spcPct val="110000"/>
              </a:lnSpc>
              <a:spcBef>
                <a:spcPts val="0"/>
              </a:spcBef>
            </a:pPr>
            <a:r>
              <a:rPr lang="sl-SI" sz="1800">
                <a:latin typeface="Aptos (Telo)"/>
              </a:rPr>
              <a:t>Skrb za zadovoljstvo turističnih ponudnikov: obiskovanje turističnih ponudnikov in distribucija promocijskih materialov ponudnikom</a:t>
            </a:r>
          </a:p>
          <a:p>
            <a:pPr>
              <a:lnSpc>
                <a:spcPct val="110000"/>
              </a:lnSpc>
              <a:spcBef>
                <a:spcPts val="0"/>
              </a:spcBef>
            </a:pPr>
            <a:r>
              <a:rPr lang="sl-SI" sz="1800">
                <a:latin typeface="Aptos (Telo)"/>
              </a:rPr>
              <a:t>Sodelovanje pri </a:t>
            </a:r>
            <a:r>
              <a:rPr lang="sl-SI" sz="1800" err="1">
                <a:latin typeface="Aptos (Telo)"/>
              </a:rPr>
              <a:t>destinacijskih</a:t>
            </a:r>
            <a:r>
              <a:rPr lang="sl-SI" sz="1800">
                <a:latin typeface="Aptos (Telo)"/>
              </a:rPr>
              <a:t> akcijah in </a:t>
            </a:r>
            <a:r>
              <a:rPr lang="sl-SI" sz="1800" err="1">
                <a:latin typeface="Aptos (Telo)"/>
              </a:rPr>
              <a:t>destinacijskih</a:t>
            </a:r>
            <a:r>
              <a:rPr lang="sl-SI" sz="1800">
                <a:latin typeface="Aptos (Telo)"/>
              </a:rPr>
              <a:t> aktivnostih:</a:t>
            </a:r>
          </a:p>
          <a:p>
            <a:pPr lvl="1">
              <a:lnSpc>
                <a:spcPct val="110000"/>
              </a:lnSpc>
              <a:spcBef>
                <a:spcPts val="0"/>
              </a:spcBef>
            </a:pPr>
            <a:r>
              <a:rPr lang="sl-SI" sz="1800">
                <a:latin typeface="Aptos (Telo)"/>
              </a:rPr>
              <a:t>Sejmi – priprava materialov za sejem Stuttgart, sejem München, sejem Celovec, prisotnost sejem Dunaj, Praga (dogodek za vinarje), sejem Leipzig, sejem Budimpešta, predstavitev v </a:t>
            </a:r>
            <a:r>
              <a:rPr lang="sl-SI" sz="1800" err="1">
                <a:latin typeface="Aptos (Telo)"/>
              </a:rPr>
              <a:t>Marbachu</a:t>
            </a:r>
            <a:endParaRPr lang="sl-SI" sz="1800">
              <a:latin typeface="Aptos (Telo)"/>
            </a:endParaRPr>
          </a:p>
          <a:p>
            <a:pPr lvl="0">
              <a:lnSpc>
                <a:spcPct val="110000"/>
              </a:lnSpc>
              <a:spcBef>
                <a:spcPts val="0"/>
              </a:spcBef>
            </a:pPr>
            <a:r>
              <a:rPr lang="sl-SI" sz="1800">
                <a:latin typeface="Aptos (Telo)"/>
              </a:rPr>
              <a:t>Snemanja, informiranje medijev, priprava oglaševanja, podajanje informacij medijem</a:t>
            </a:r>
          </a:p>
          <a:p>
            <a:pPr lvl="0">
              <a:lnSpc>
                <a:spcPct val="110000"/>
              </a:lnSpc>
              <a:spcBef>
                <a:spcPts val="0"/>
              </a:spcBef>
            </a:pPr>
            <a:r>
              <a:rPr lang="sl-SI" sz="1800">
                <a:latin typeface="Aptos (Telo)"/>
              </a:rPr>
              <a:t>Vodenje statistik obiska Centra za obiskovalce</a:t>
            </a:r>
          </a:p>
          <a:p>
            <a:pPr marL="0" indent="0">
              <a:spcBef>
                <a:spcPts val="0"/>
              </a:spcBef>
              <a:buNone/>
            </a:pPr>
            <a:endParaRPr lang="sl-SI" sz="2000">
              <a:latin typeface="Aptos (Telo)"/>
            </a:endParaRPr>
          </a:p>
        </p:txBody>
      </p:sp>
    </p:spTree>
    <p:extLst>
      <p:ext uri="{BB962C8B-B14F-4D97-AF65-F5344CB8AC3E}">
        <p14:creationId xmlns:p14="http://schemas.microsoft.com/office/powerpoint/2010/main" val="107482871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0B3457C-083D-6894-16E4-E13A145BBF11}"/>
              </a:ext>
            </a:extLst>
          </p:cNvPr>
          <p:cNvSpPr>
            <a:spLocks noGrp="1"/>
          </p:cNvSpPr>
          <p:nvPr>
            <p:ph type="title"/>
          </p:nvPr>
        </p:nvSpPr>
        <p:spPr>
          <a:xfrm>
            <a:off x="411281" y="297031"/>
            <a:ext cx="9033387" cy="1325563"/>
          </a:xfrm>
        </p:spPr>
        <p:txBody>
          <a:bodyPr/>
          <a:lstStyle/>
          <a:p>
            <a:r>
              <a:rPr lang="sl-SI"/>
              <a:t>1.5 Enota Hrpelje-Kozina </a:t>
            </a:r>
            <a:br>
              <a:rPr lang="sl-SI"/>
            </a:br>
            <a:r>
              <a:rPr lang="sl-SI"/>
              <a:t>– vsebinsko poročilo</a:t>
            </a:r>
          </a:p>
        </p:txBody>
      </p:sp>
      <p:sp>
        <p:nvSpPr>
          <p:cNvPr id="3" name="Označba mesta vsebine 2">
            <a:extLst>
              <a:ext uri="{FF2B5EF4-FFF2-40B4-BE49-F238E27FC236}">
                <a16:creationId xmlns:a16="http://schemas.microsoft.com/office/drawing/2014/main" id="{C536E2E3-5FA4-43E4-40A3-C539A6DFBA2B}"/>
              </a:ext>
            </a:extLst>
          </p:cNvPr>
          <p:cNvSpPr>
            <a:spLocks noGrp="1"/>
          </p:cNvSpPr>
          <p:nvPr>
            <p:ph idx="1"/>
          </p:nvPr>
        </p:nvSpPr>
        <p:spPr>
          <a:xfrm>
            <a:off x="411281" y="1690688"/>
            <a:ext cx="11407093" cy="4641286"/>
          </a:xfrm>
        </p:spPr>
        <p:txBody>
          <a:bodyPr vert="horz" lIns="91440" tIns="45720" rIns="91440" bIns="45720" rtlCol="0" anchor="t">
            <a:noAutofit/>
          </a:bodyPr>
          <a:lstStyle/>
          <a:p>
            <a:pPr marL="0" indent="0">
              <a:spcBef>
                <a:spcPts val="0"/>
              </a:spcBef>
              <a:buNone/>
            </a:pPr>
            <a:r>
              <a:rPr lang="sl-SI" sz="2000" b="1">
                <a:solidFill>
                  <a:srgbClr val="FF6600"/>
                </a:solidFill>
                <a:effectLst/>
                <a:latin typeface="Aptos (Telo)"/>
                <a:ea typeface="Times New Roman" panose="02020603050405020304" pitchFamily="18" charset="0"/>
              </a:rPr>
              <a:t>1.5.3. </a:t>
            </a:r>
            <a:r>
              <a:rPr lang="sl-SI" sz="2000" b="1">
                <a:solidFill>
                  <a:srgbClr val="FF6600"/>
                </a:solidFill>
                <a:latin typeface="Aptos (Telo)"/>
                <a:ea typeface="Times New Roman" panose="02020603050405020304" pitchFamily="18" charset="0"/>
              </a:rPr>
              <a:t>PRIREDITVE</a:t>
            </a:r>
            <a:endParaRPr lang="sl-SI" sz="2000" b="1">
              <a:solidFill>
                <a:srgbClr val="FF6600"/>
              </a:solidFill>
              <a:effectLst/>
              <a:latin typeface="Aptos (Telo)"/>
              <a:ea typeface="Times New Roman" panose="02020603050405020304" pitchFamily="18" charset="0"/>
            </a:endParaRPr>
          </a:p>
          <a:p>
            <a:pPr marL="0" lvl="0" indent="0">
              <a:lnSpc>
                <a:spcPct val="110000"/>
              </a:lnSpc>
              <a:spcBef>
                <a:spcPts val="0"/>
              </a:spcBef>
              <a:buNone/>
            </a:pPr>
            <a:r>
              <a:rPr lang="sl-SI" sz="1600">
                <a:latin typeface="Aptos (Telo)"/>
              </a:rPr>
              <a:t>Organizacija lastnih dogodkov v Mitskem parku in prireditve, ki se odvijajo in so financirane na občinski ravni (šport)</a:t>
            </a:r>
          </a:p>
          <a:p>
            <a:pPr lvl="0">
              <a:lnSpc>
                <a:spcPct val="110000"/>
              </a:lnSpc>
              <a:spcBef>
                <a:spcPts val="0"/>
              </a:spcBef>
            </a:pPr>
            <a:r>
              <a:rPr lang="sl-SI" sz="1600">
                <a:latin typeface="Aptos (Telo)"/>
              </a:rPr>
              <a:t>Aktivna organizacija največjega gorsko kolesarskega dogodka v Sloveniji, MTB Slavnik (občina soorganizator) (5/2024 – 530 udeleženih kolesarjev)</a:t>
            </a:r>
          </a:p>
          <a:p>
            <a:pPr>
              <a:lnSpc>
                <a:spcPct val="110000"/>
              </a:lnSpc>
              <a:spcBef>
                <a:spcPts val="0"/>
              </a:spcBef>
            </a:pPr>
            <a:r>
              <a:rPr lang="sl-SI" sz="1600">
                <a:latin typeface="Aptos (Telo)"/>
              </a:rPr>
              <a:t>Promocijsko vodenje ob dnevu turističnih vodnikov (Klanec – Beka, 2/2024 - 25 obiskovalcev)</a:t>
            </a:r>
          </a:p>
          <a:p>
            <a:pPr lvl="0">
              <a:lnSpc>
                <a:spcPct val="110000"/>
              </a:lnSpc>
              <a:spcBef>
                <a:spcPts val="0"/>
              </a:spcBef>
            </a:pPr>
            <a:r>
              <a:rPr lang="sl-SI" sz="1600">
                <a:latin typeface="Aptos (Telo)"/>
              </a:rPr>
              <a:t>Olimpijska bakla (6/2024 – 100 udeležencev)</a:t>
            </a:r>
          </a:p>
          <a:p>
            <a:pPr lvl="0">
              <a:lnSpc>
                <a:spcPct val="110000"/>
              </a:lnSpc>
              <a:spcBef>
                <a:spcPts val="0"/>
              </a:spcBef>
            </a:pPr>
            <a:r>
              <a:rPr lang="sl-SI" sz="1600">
                <a:latin typeface="Aptos (Telo)"/>
              </a:rPr>
              <a:t>Sprejem kolesarjev Kolesarimo Skupaj! (5/2024 – 150 kolesarjev)</a:t>
            </a:r>
          </a:p>
          <a:p>
            <a:pPr lvl="0">
              <a:lnSpc>
                <a:spcPct val="110000"/>
              </a:lnSpc>
              <a:spcBef>
                <a:spcPts val="0"/>
              </a:spcBef>
            </a:pPr>
            <a:r>
              <a:rPr lang="sl-SI" sz="1600">
                <a:latin typeface="Aptos (Telo)"/>
              </a:rPr>
              <a:t>Organizacija tematskih prireditev v sklopu Mitskega parka:</a:t>
            </a:r>
          </a:p>
          <a:p>
            <a:pPr lvl="1">
              <a:lnSpc>
                <a:spcPct val="110000"/>
              </a:lnSpc>
              <a:spcBef>
                <a:spcPts val="0"/>
              </a:spcBef>
            </a:pPr>
            <a:r>
              <a:rPr lang="sl-SI" sz="1600">
                <a:latin typeface="Aptos (Telo)"/>
              </a:rPr>
              <a:t>Dogodek s patrom Karlom </a:t>
            </a:r>
            <a:r>
              <a:rPr lang="sl-SI" sz="1600" err="1">
                <a:latin typeface="Aptos (Telo)"/>
              </a:rPr>
              <a:t>Gržanom</a:t>
            </a:r>
            <a:r>
              <a:rPr lang="sl-SI" sz="1600">
                <a:latin typeface="Aptos (Telo)"/>
              </a:rPr>
              <a:t> (4/2024 – 90 obiskovalcev)</a:t>
            </a:r>
          </a:p>
          <a:p>
            <a:pPr lvl="1">
              <a:lnSpc>
                <a:spcPct val="110000"/>
              </a:lnSpc>
              <a:spcBef>
                <a:spcPts val="0"/>
              </a:spcBef>
            </a:pPr>
            <a:r>
              <a:rPr lang="sl-SI" sz="1600">
                <a:latin typeface="Aptos (Telo)"/>
              </a:rPr>
              <a:t>Pravljični studio v Mitskem parku (5/2024 – 35 obiskovalcev)</a:t>
            </a:r>
          </a:p>
          <a:p>
            <a:pPr lvl="1">
              <a:lnSpc>
                <a:spcPct val="110000"/>
              </a:lnSpc>
              <a:spcBef>
                <a:spcPts val="0"/>
              </a:spcBef>
            </a:pPr>
            <a:r>
              <a:rPr lang="sl-SI" sz="1600">
                <a:latin typeface="Aptos (Telo)"/>
              </a:rPr>
              <a:t>Tematski teden za čas zimskih šolskih počitnic – Iskanje </a:t>
            </a:r>
            <a:r>
              <a:rPr lang="sl-SI" sz="1600" err="1">
                <a:latin typeface="Aptos (Telo)"/>
              </a:rPr>
              <a:t>Lintverjevega</a:t>
            </a:r>
            <a:r>
              <a:rPr lang="sl-SI" sz="1600">
                <a:latin typeface="Aptos (Telo)"/>
              </a:rPr>
              <a:t> zaklada (2/2024 – cca. 20 družin)</a:t>
            </a:r>
          </a:p>
          <a:p>
            <a:pPr lvl="1">
              <a:lnSpc>
                <a:spcPct val="110000"/>
              </a:lnSpc>
              <a:spcBef>
                <a:spcPts val="0"/>
              </a:spcBef>
            </a:pPr>
            <a:r>
              <a:rPr lang="sl-SI" sz="1600">
                <a:latin typeface="Aptos (Telo)"/>
              </a:rPr>
              <a:t>Mitski park in lokalna ponudba – dogodek v Mitskem parku z </a:t>
            </a:r>
            <a:r>
              <a:rPr lang="sl-SI" sz="1600" err="1">
                <a:latin typeface="Aptos (Telo)"/>
              </a:rPr>
              <a:t>Musikras</a:t>
            </a:r>
            <a:r>
              <a:rPr lang="sl-SI" sz="1600">
                <a:latin typeface="Aptos (Telo)"/>
              </a:rPr>
              <a:t> (8/2024 – 50 obiskovalcev)</a:t>
            </a:r>
          </a:p>
          <a:p>
            <a:pPr lvl="1">
              <a:lnSpc>
                <a:spcPct val="110000"/>
              </a:lnSpc>
              <a:spcBef>
                <a:spcPts val="0"/>
              </a:spcBef>
            </a:pPr>
            <a:r>
              <a:rPr lang="sl-SI" sz="1600">
                <a:latin typeface="Aptos (Telo)"/>
              </a:rPr>
              <a:t>Noč raziskovalcev – pripovedovanje zgodb s pripovedovalko Renato Lapanja (9/2024 – zaradi omejenega št. 39 obiskovalcev)</a:t>
            </a:r>
          </a:p>
          <a:p>
            <a:pPr lvl="1">
              <a:lnSpc>
                <a:spcPct val="110000"/>
              </a:lnSpc>
              <a:spcBef>
                <a:spcPts val="0"/>
              </a:spcBef>
            </a:pPr>
            <a:r>
              <a:rPr lang="sl-SI" sz="1600">
                <a:latin typeface="Aptos (Telo)"/>
              </a:rPr>
              <a:t>Spoznaj dediščino s pomočjo pasjega smrčka (9/2024 – 5 psov 8 spremljevalcev)</a:t>
            </a:r>
          </a:p>
          <a:p>
            <a:pPr lvl="1">
              <a:lnSpc>
                <a:spcPct val="110000"/>
              </a:lnSpc>
              <a:spcBef>
                <a:spcPts val="0"/>
              </a:spcBef>
            </a:pPr>
            <a:r>
              <a:rPr lang="sl-SI" sz="1600">
                <a:latin typeface="Aptos (Telo)"/>
              </a:rPr>
              <a:t>Filmski večer z Zavodom dobra pot (10/24)</a:t>
            </a:r>
          </a:p>
          <a:p>
            <a:pPr lvl="1">
              <a:lnSpc>
                <a:spcPct val="110000"/>
              </a:lnSpc>
              <a:spcBef>
                <a:spcPts val="0"/>
              </a:spcBef>
            </a:pPr>
            <a:r>
              <a:rPr lang="sl-SI" sz="1600">
                <a:latin typeface="Aptos (Telo)"/>
              </a:rPr>
              <a:t>Dan odprtih vrat ob dnevu "Ta veseli dan kulture" (3/12/24)</a:t>
            </a:r>
          </a:p>
          <a:p>
            <a:pPr lvl="1">
              <a:lnSpc>
                <a:spcPct val="110000"/>
              </a:lnSpc>
              <a:spcBef>
                <a:spcPts val="0"/>
              </a:spcBef>
            </a:pPr>
            <a:endParaRPr lang="sl-SI" sz="1600">
              <a:latin typeface="Aptos (Telo)"/>
            </a:endParaRPr>
          </a:p>
          <a:p>
            <a:pPr marL="457200" lvl="1" indent="0">
              <a:lnSpc>
                <a:spcPct val="110000"/>
              </a:lnSpc>
              <a:spcBef>
                <a:spcPts val="0"/>
              </a:spcBef>
              <a:buNone/>
            </a:pPr>
            <a:endParaRPr lang="sl-SI" sz="1600">
              <a:latin typeface="Aptos (Telo)"/>
            </a:endParaRPr>
          </a:p>
          <a:p>
            <a:pPr lvl="1">
              <a:lnSpc>
                <a:spcPct val="110000"/>
              </a:lnSpc>
              <a:spcBef>
                <a:spcPts val="0"/>
              </a:spcBef>
            </a:pPr>
            <a:endParaRPr lang="sl-SI" sz="1600">
              <a:latin typeface="Aptos (Telo)"/>
            </a:endParaRPr>
          </a:p>
          <a:p>
            <a:pPr marL="0" indent="0">
              <a:lnSpc>
                <a:spcPct val="110000"/>
              </a:lnSpc>
              <a:spcBef>
                <a:spcPts val="0"/>
              </a:spcBef>
              <a:buNone/>
            </a:pPr>
            <a:endParaRPr lang="sl-SI" sz="1600">
              <a:latin typeface="Aptos (Telo)"/>
            </a:endParaRPr>
          </a:p>
          <a:p>
            <a:pPr marL="0" indent="0">
              <a:spcBef>
                <a:spcPts val="0"/>
              </a:spcBef>
              <a:buNone/>
            </a:pPr>
            <a:endParaRPr lang="sl-SI" sz="2000">
              <a:latin typeface="Aptos (Telo)"/>
            </a:endParaRPr>
          </a:p>
        </p:txBody>
      </p:sp>
    </p:spTree>
    <p:extLst>
      <p:ext uri="{BB962C8B-B14F-4D97-AF65-F5344CB8AC3E}">
        <p14:creationId xmlns:p14="http://schemas.microsoft.com/office/powerpoint/2010/main" val="229670093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22955F-96BC-E53A-9D0C-C216A3B9B550}"/>
            </a:ext>
          </a:extLst>
        </p:cNvPr>
        <p:cNvGrpSpPr/>
        <p:nvPr/>
      </p:nvGrpSpPr>
      <p:grpSpPr>
        <a:xfrm>
          <a:off x="0" y="0"/>
          <a:ext cx="0" cy="0"/>
          <a:chOff x="0" y="0"/>
          <a:chExt cx="0" cy="0"/>
        </a:xfrm>
      </p:grpSpPr>
      <p:sp>
        <p:nvSpPr>
          <p:cNvPr id="2" name="Naslov 1">
            <a:extLst>
              <a:ext uri="{FF2B5EF4-FFF2-40B4-BE49-F238E27FC236}">
                <a16:creationId xmlns:a16="http://schemas.microsoft.com/office/drawing/2014/main" id="{C6A6CC95-55A4-A2C4-E3A2-A608C9F2B564}"/>
              </a:ext>
            </a:extLst>
          </p:cNvPr>
          <p:cNvSpPr>
            <a:spLocks noGrp="1"/>
          </p:cNvSpPr>
          <p:nvPr>
            <p:ph type="title"/>
          </p:nvPr>
        </p:nvSpPr>
        <p:spPr>
          <a:xfrm>
            <a:off x="411281" y="297031"/>
            <a:ext cx="9033387" cy="1325563"/>
          </a:xfrm>
        </p:spPr>
        <p:txBody>
          <a:bodyPr/>
          <a:lstStyle/>
          <a:p>
            <a:r>
              <a:rPr lang="sl-SI"/>
              <a:t>1.5 Enota Hrpelje-Kozina </a:t>
            </a:r>
            <a:br>
              <a:rPr lang="sl-SI"/>
            </a:br>
            <a:r>
              <a:rPr lang="sl-SI"/>
              <a:t>– vsebinsko poročilo</a:t>
            </a:r>
          </a:p>
        </p:txBody>
      </p:sp>
      <p:sp>
        <p:nvSpPr>
          <p:cNvPr id="3" name="Označba mesta vsebine 2">
            <a:extLst>
              <a:ext uri="{FF2B5EF4-FFF2-40B4-BE49-F238E27FC236}">
                <a16:creationId xmlns:a16="http://schemas.microsoft.com/office/drawing/2014/main" id="{6E146BBB-967D-C540-8BA5-326909A04566}"/>
              </a:ext>
            </a:extLst>
          </p:cNvPr>
          <p:cNvSpPr>
            <a:spLocks noGrp="1"/>
          </p:cNvSpPr>
          <p:nvPr>
            <p:ph idx="1"/>
          </p:nvPr>
        </p:nvSpPr>
        <p:spPr>
          <a:xfrm>
            <a:off x="411281" y="1690687"/>
            <a:ext cx="11865026" cy="5070035"/>
          </a:xfrm>
        </p:spPr>
        <p:txBody>
          <a:bodyPr>
            <a:noAutofit/>
          </a:bodyPr>
          <a:lstStyle/>
          <a:p>
            <a:pPr marL="0" indent="0">
              <a:spcBef>
                <a:spcPts val="0"/>
              </a:spcBef>
              <a:buNone/>
            </a:pPr>
            <a:r>
              <a:rPr lang="sl-SI" sz="2000" b="1">
                <a:solidFill>
                  <a:srgbClr val="FF6600"/>
                </a:solidFill>
                <a:effectLst/>
                <a:latin typeface="Aptos (Telo)"/>
                <a:ea typeface="Times New Roman" panose="02020603050405020304" pitchFamily="18" charset="0"/>
              </a:rPr>
              <a:t>1.5.3. </a:t>
            </a:r>
            <a:r>
              <a:rPr lang="sl-SI" sz="2000" b="1">
                <a:solidFill>
                  <a:srgbClr val="FF6600"/>
                </a:solidFill>
                <a:latin typeface="Aptos (Telo)"/>
                <a:ea typeface="Times New Roman" panose="02020603050405020304" pitchFamily="18" charset="0"/>
              </a:rPr>
              <a:t>PRIREDITVE</a:t>
            </a:r>
            <a:endParaRPr lang="sl-SI" sz="2000" b="1">
              <a:solidFill>
                <a:srgbClr val="FF6600"/>
              </a:solidFill>
              <a:effectLst/>
              <a:latin typeface="Aptos (Telo)"/>
              <a:ea typeface="Times New Roman" panose="02020603050405020304" pitchFamily="18" charset="0"/>
            </a:endParaRPr>
          </a:p>
          <a:p>
            <a:pPr>
              <a:lnSpc>
                <a:spcPct val="110000"/>
              </a:lnSpc>
              <a:spcBef>
                <a:spcPts val="0"/>
              </a:spcBef>
            </a:pPr>
            <a:endParaRPr lang="sl-SI" sz="1600">
              <a:latin typeface="Aptos (Telo)"/>
            </a:endParaRPr>
          </a:p>
          <a:p>
            <a:pPr lvl="0">
              <a:lnSpc>
                <a:spcPct val="110000"/>
              </a:lnSpc>
              <a:spcBef>
                <a:spcPts val="0"/>
              </a:spcBef>
            </a:pPr>
            <a:r>
              <a:rPr lang="sl-SI" sz="1600">
                <a:latin typeface="Aptos (Telo)"/>
              </a:rPr>
              <a:t>Mednarodni EX TEMPORE v jami Dimnice (4/2024 – 40 učencev)</a:t>
            </a:r>
          </a:p>
          <a:p>
            <a:pPr lvl="0">
              <a:lnSpc>
                <a:spcPct val="110000"/>
              </a:lnSpc>
              <a:spcBef>
                <a:spcPts val="0"/>
              </a:spcBef>
            </a:pPr>
            <a:r>
              <a:rPr lang="sl-SI" sz="1600">
                <a:latin typeface="Aptos (Telo)"/>
              </a:rPr>
              <a:t>Festival kraška gmajna – jama Dimnice s kulinaričnim pridihom (4/2024 – cca. 60 obiskovalcev)</a:t>
            </a:r>
          </a:p>
          <a:p>
            <a:pPr lvl="0">
              <a:lnSpc>
                <a:spcPct val="110000"/>
              </a:lnSpc>
              <a:spcBef>
                <a:spcPts val="0"/>
              </a:spcBef>
            </a:pPr>
            <a:r>
              <a:rPr lang="sl-SI" sz="1600">
                <a:latin typeface="Aptos (Telo)"/>
              </a:rPr>
              <a:t>Teden </a:t>
            </a:r>
            <a:r>
              <a:rPr lang="sl-SI" sz="1600" err="1">
                <a:latin typeface="Aptos (Telo)"/>
              </a:rPr>
              <a:t>geoparkov</a:t>
            </a:r>
            <a:r>
              <a:rPr lang="sl-SI" sz="1600">
                <a:latin typeface="Aptos (Telo)"/>
              </a:rPr>
              <a:t> – </a:t>
            </a:r>
            <a:r>
              <a:rPr lang="sl-SI" sz="1600" err="1">
                <a:latin typeface="Aptos (Telo)"/>
              </a:rPr>
              <a:t>Geocaching</a:t>
            </a:r>
            <a:r>
              <a:rPr lang="sl-SI" sz="1600">
                <a:latin typeface="Aptos (Telo)"/>
              </a:rPr>
              <a:t> Jama Dimnice in okolica (5/2024 – 10 družin)</a:t>
            </a:r>
          </a:p>
          <a:p>
            <a:pPr lvl="0">
              <a:lnSpc>
                <a:spcPct val="110000"/>
              </a:lnSpc>
              <a:spcBef>
                <a:spcPts val="0"/>
              </a:spcBef>
            </a:pPr>
            <a:r>
              <a:rPr lang="sl-SI" sz="1600">
                <a:latin typeface="Aptos (Telo)"/>
              </a:rPr>
              <a:t>Oblikovanje in </a:t>
            </a:r>
            <a:r>
              <a:rPr lang="sl-SI" sz="1600" err="1">
                <a:latin typeface="Aptos (Telo)"/>
              </a:rPr>
              <a:t>soorganizacija</a:t>
            </a:r>
            <a:r>
              <a:rPr lang="sl-SI" sz="1600">
                <a:latin typeface="Aptos (Telo)"/>
              </a:rPr>
              <a:t> 220 obletnice Jame Dimnice (8/2024 – cca. 200 obiskovalcev + cca. 300 koncert Brkinske godbe 2000)</a:t>
            </a:r>
          </a:p>
          <a:p>
            <a:pPr lvl="0">
              <a:lnSpc>
                <a:spcPct val="110000"/>
              </a:lnSpc>
              <a:spcBef>
                <a:spcPts val="0"/>
              </a:spcBef>
            </a:pPr>
            <a:r>
              <a:rPr lang="sl-SI" sz="1600">
                <a:latin typeface="Aptos (Telo)"/>
              </a:rPr>
              <a:t>Športno popoldne v parku Žaga – občinski praznik Občine Hrpelje Kozina (8/2024 – cca. 400 obiskovalcev)</a:t>
            </a:r>
          </a:p>
          <a:p>
            <a:pPr lvl="0">
              <a:lnSpc>
                <a:spcPct val="110000"/>
              </a:lnSpc>
              <a:spcBef>
                <a:spcPts val="0"/>
              </a:spcBef>
            </a:pPr>
            <a:r>
              <a:rPr lang="sl-SI" sz="1600">
                <a:latin typeface="Aptos (Telo)"/>
              </a:rPr>
              <a:t>Vodenje pohoda Odprta meja Golac – Vodice ob občinskem prazniku OHK (9/2024 – cca. 85 pohodnikov + cca.200 obiskovalcev na proslavi na Golcu)</a:t>
            </a:r>
          </a:p>
          <a:p>
            <a:pPr>
              <a:lnSpc>
                <a:spcPct val="110000"/>
              </a:lnSpc>
              <a:spcBef>
                <a:spcPts val="0"/>
              </a:spcBef>
            </a:pPr>
            <a:r>
              <a:rPr lang="sl-SI" sz="1600">
                <a:latin typeface="Aptos (Telo)"/>
              </a:rPr>
              <a:t>Oblikovanje in </a:t>
            </a:r>
            <a:r>
              <a:rPr lang="sl-SI" sz="1600" err="1">
                <a:latin typeface="Aptos (Telo)"/>
              </a:rPr>
              <a:t>soorganizacija</a:t>
            </a:r>
            <a:r>
              <a:rPr lang="sl-SI" sz="1600">
                <a:latin typeface="Aptos (Telo)"/>
              </a:rPr>
              <a:t> prireditev, festivalov z lokalnimi društvi – TD Rodik</a:t>
            </a:r>
            <a:br>
              <a:rPr lang="sl-SI" sz="1600">
                <a:latin typeface="Aptos (Telo)"/>
              </a:rPr>
            </a:br>
            <a:r>
              <a:rPr lang="sl-SI" sz="1600">
                <a:latin typeface="Aptos (Telo)"/>
              </a:rPr>
              <a:t>Pustovanje (2/2024)</a:t>
            </a:r>
            <a:br>
              <a:rPr lang="sl-SI" sz="1600">
                <a:latin typeface="Aptos (Telo)"/>
              </a:rPr>
            </a:br>
            <a:r>
              <a:rPr lang="sl-SI" sz="1600" err="1">
                <a:latin typeface="Aptos (Telo)"/>
              </a:rPr>
              <a:t>Opasilo</a:t>
            </a:r>
            <a:r>
              <a:rPr lang="sl-SI" sz="1600">
                <a:latin typeface="Aptos (Telo)"/>
              </a:rPr>
              <a:t> (7/2024)</a:t>
            </a:r>
          </a:p>
          <a:p>
            <a:pPr>
              <a:lnSpc>
                <a:spcPct val="110000"/>
              </a:lnSpc>
              <a:spcBef>
                <a:spcPts val="0"/>
              </a:spcBef>
            </a:pPr>
            <a:endParaRPr lang="sl-SI" sz="1600">
              <a:latin typeface="Aptos (Telo)"/>
            </a:endParaRPr>
          </a:p>
          <a:p>
            <a:pPr>
              <a:lnSpc>
                <a:spcPct val="110000"/>
              </a:lnSpc>
              <a:spcBef>
                <a:spcPts val="0"/>
              </a:spcBef>
            </a:pPr>
            <a:r>
              <a:rPr lang="sl-SI" sz="1600">
                <a:latin typeface="Aptos (Telo)"/>
              </a:rPr>
              <a:t>Organizacija in </a:t>
            </a:r>
            <a:r>
              <a:rPr lang="sl-SI" sz="1600" err="1">
                <a:latin typeface="Aptos (Telo)"/>
              </a:rPr>
              <a:t>soorganizacija</a:t>
            </a:r>
            <a:r>
              <a:rPr lang="sl-SI" sz="1600">
                <a:latin typeface="Aptos (Telo)"/>
              </a:rPr>
              <a:t> raznih poslovnih dogodkov, kjer koristimo prostore vaškega doma Rodik</a:t>
            </a:r>
          </a:p>
          <a:p>
            <a:pPr>
              <a:lnSpc>
                <a:spcPct val="110000"/>
              </a:lnSpc>
              <a:spcBef>
                <a:spcPts val="0"/>
              </a:spcBef>
            </a:pPr>
            <a:r>
              <a:rPr lang="sl-SI" sz="1600">
                <a:latin typeface="Aptos (Telo)"/>
              </a:rPr>
              <a:t>Novinarska konferenca za Mednarodni dan turističnih vodnikov in predstavitev turistične sezone destinacije Kras in Brkini (2/2024 – prisotnih 8 medijskih hiš)</a:t>
            </a:r>
          </a:p>
          <a:p>
            <a:pPr marL="0" indent="0">
              <a:spcBef>
                <a:spcPts val="0"/>
              </a:spcBef>
              <a:buNone/>
            </a:pPr>
            <a:endParaRPr lang="sl-SI" sz="2000">
              <a:latin typeface="Aptos (Telo)"/>
            </a:endParaRPr>
          </a:p>
        </p:txBody>
      </p:sp>
    </p:spTree>
    <p:extLst>
      <p:ext uri="{BB962C8B-B14F-4D97-AF65-F5344CB8AC3E}">
        <p14:creationId xmlns:p14="http://schemas.microsoft.com/office/powerpoint/2010/main" val="204751612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5F2EA0-C0E0-763D-A071-A1DC4AD17231}"/>
            </a:ext>
          </a:extLst>
        </p:cNvPr>
        <p:cNvGrpSpPr/>
        <p:nvPr/>
      </p:nvGrpSpPr>
      <p:grpSpPr>
        <a:xfrm>
          <a:off x="0" y="0"/>
          <a:ext cx="0" cy="0"/>
          <a:chOff x="0" y="0"/>
          <a:chExt cx="0" cy="0"/>
        </a:xfrm>
      </p:grpSpPr>
      <p:sp>
        <p:nvSpPr>
          <p:cNvPr id="2" name="Naslov 1">
            <a:extLst>
              <a:ext uri="{FF2B5EF4-FFF2-40B4-BE49-F238E27FC236}">
                <a16:creationId xmlns:a16="http://schemas.microsoft.com/office/drawing/2014/main" id="{0E4BEB19-FDEB-29B3-9D74-8DCDB4F22F80}"/>
              </a:ext>
            </a:extLst>
          </p:cNvPr>
          <p:cNvSpPr>
            <a:spLocks noGrp="1"/>
          </p:cNvSpPr>
          <p:nvPr>
            <p:ph type="title"/>
          </p:nvPr>
        </p:nvSpPr>
        <p:spPr/>
        <p:txBody>
          <a:bodyPr/>
          <a:lstStyle/>
          <a:p>
            <a:r>
              <a:rPr lang="sl-SI"/>
              <a:t>1. ENOTA TURIZEM</a:t>
            </a:r>
          </a:p>
        </p:txBody>
      </p:sp>
      <p:sp>
        <p:nvSpPr>
          <p:cNvPr id="3" name="Označba mesta vsebine 2">
            <a:extLst>
              <a:ext uri="{FF2B5EF4-FFF2-40B4-BE49-F238E27FC236}">
                <a16:creationId xmlns:a16="http://schemas.microsoft.com/office/drawing/2014/main" id="{473415F0-24A8-CAC2-3E87-30E45CE3EB4C}"/>
              </a:ext>
            </a:extLst>
          </p:cNvPr>
          <p:cNvSpPr>
            <a:spLocks noGrp="1"/>
          </p:cNvSpPr>
          <p:nvPr>
            <p:ph idx="1"/>
          </p:nvPr>
        </p:nvSpPr>
        <p:spPr/>
        <p:txBody>
          <a:bodyPr>
            <a:normAutofit fontScale="77500" lnSpcReduction="20000"/>
          </a:bodyPr>
          <a:lstStyle/>
          <a:p>
            <a:pPr marL="0" indent="0">
              <a:buNone/>
            </a:pPr>
            <a:r>
              <a:rPr lang="sl-SI">
                <a:solidFill>
                  <a:srgbClr val="FF6600"/>
                </a:solidFill>
              </a:rPr>
              <a:t>1.1 Turistični kazalniki</a:t>
            </a:r>
          </a:p>
          <a:p>
            <a:pPr marL="457200" indent="-457200">
              <a:lnSpc>
                <a:spcPct val="90000"/>
              </a:lnSpc>
              <a:spcBef>
                <a:spcPts val="1001"/>
              </a:spcBef>
              <a:buFont typeface="Arial" panose="020B0604020202020204" pitchFamily="34" charset="0"/>
              <a:buChar char="•"/>
              <a:tabLst>
                <a:tab pos="0" algn="l"/>
              </a:tabLst>
            </a:pPr>
            <a:r>
              <a:rPr lang="sl-SI" sz="2400" spc="-1">
                <a:solidFill>
                  <a:srgbClr val="000000"/>
                </a:solidFill>
                <a:latin typeface="Aptos"/>
              </a:rPr>
              <a:t>3 % več prihodov turistov (skupaj 110.021), 3 % več nočitev (skupaj 191.325) kot 2023 // </a:t>
            </a:r>
            <a:r>
              <a:rPr lang="sl-SI" sz="2400" spc="-1">
                <a:solidFill>
                  <a:schemeClr val="bg2">
                    <a:lumMod val="75000"/>
                  </a:schemeClr>
                </a:solidFill>
                <a:latin typeface="Aptos"/>
              </a:rPr>
              <a:t>Slovenija 6 % več prihodov, 5 % več nočitev</a:t>
            </a:r>
          </a:p>
          <a:p>
            <a:pPr marL="457200" indent="-457200">
              <a:lnSpc>
                <a:spcPct val="90000"/>
              </a:lnSpc>
              <a:spcBef>
                <a:spcPts val="1001"/>
              </a:spcBef>
              <a:buFont typeface="Arial" panose="020B0604020202020204" pitchFamily="34" charset="0"/>
              <a:buChar char="•"/>
              <a:tabLst>
                <a:tab pos="0" algn="l"/>
              </a:tabLst>
            </a:pPr>
            <a:r>
              <a:rPr lang="sl-SI" sz="2400" spc="-1">
                <a:solidFill>
                  <a:srgbClr val="000000"/>
                </a:solidFill>
                <a:latin typeface="Aptos"/>
              </a:rPr>
              <a:t>Prihodi: Občina Divača + 3 %, občina Sežana +4 %, občina Komen + 5 %, občina Hrpelje – Kozina – 2 %</a:t>
            </a:r>
          </a:p>
          <a:p>
            <a:pPr marL="457200" indent="-457200">
              <a:lnSpc>
                <a:spcPct val="90000"/>
              </a:lnSpc>
              <a:spcBef>
                <a:spcPts val="1001"/>
              </a:spcBef>
              <a:buFont typeface="Arial" panose="020B0604020202020204" pitchFamily="34" charset="0"/>
              <a:buChar char="•"/>
              <a:tabLst>
                <a:tab pos="0" algn="l"/>
              </a:tabLst>
            </a:pPr>
            <a:r>
              <a:rPr lang="sl-SI" sz="2400" spc="-1">
                <a:solidFill>
                  <a:srgbClr val="000000"/>
                </a:solidFill>
                <a:latin typeface="Aptos"/>
              </a:rPr>
              <a:t>Povprečna doba bivanja 1,7 // </a:t>
            </a:r>
            <a:r>
              <a:rPr lang="sl-SI" sz="2400" spc="-1">
                <a:solidFill>
                  <a:schemeClr val="bg2">
                    <a:lumMod val="75000"/>
                  </a:schemeClr>
                </a:solidFill>
                <a:latin typeface="Aptos"/>
              </a:rPr>
              <a:t>Slovenija 2,6</a:t>
            </a:r>
          </a:p>
          <a:p>
            <a:pPr marL="457200" indent="-457200">
              <a:lnSpc>
                <a:spcPct val="90000"/>
              </a:lnSpc>
              <a:spcBef>
                <a:spcPts val="1001"/>
              </a:spcBef>
              <a:buFont typeface="Arial" panose="020B0604020202020204" pitchFamily="34" charset="0"/>
              <a:buChar char="•"/>
              <a:tabLst>
                <a:tab pos="0" algn="l"/>
              </a:tabLst>
            </a:pPr>
            <a:r>
              <a:rPr lang="sl-SI" sz="2400" spc="-1">
                <a:solidFill>
                  <a:srgbClr val="000000"/>
                </a:solidFill>
                <a:latin typeface="Aptos"/>
              </a:rPr>
              <a:t>3 % manj domačih (skupaj 15.080), 7 % več tujih (skupaj 94.941) // </a:t>
            </a:r>
            <a:r>
              <a:rPr lang="sl-SI" sz="2400" spc="-1">
                <a:solidFill>
                  <a:schemeClr val="bg2">
                    <a:lumMod val="75000"/>
                  </a:schemeClr>
                </a:solidFill>
                <a:latin typeface="Aptos"/>
              </a:rPr>
              <a:t>Slovenija: domači isto kot lani, 8 % več tujih turistov. </a:t>
            </a:r>
          </a:p>
          <a:p>
            <a:pPr marL="457200" indent="-457200">
              <a:lnSpc>
                <a:spcPct val="90000"/>
              </a:lnSpc>
              <a:spcBef>
                <a:spcPts val="1001"/>
              </a:spcBef>
              <a:buFont typeface="Arial" panose="020B0604020202020204" pitchFamily="34" charset="0"/>
              <a:buChar char="•"/>
              <a:tabLst>
                <a:tab pos="0" algn="l"/>
              </a:tabLst>
            </a:pPr>
            <a:r>
              <a:rPr lang="sl-SI" sz="2400" spc="-1">
                <a:solidFill>
                  <a:srgbClr val="000000"/>
                </a:solidFill>
                <a:latin typeface="Aptos"/>
              </a:rPr>
              <a:t>86 % tujih turistov // </a:t>
            </a:r>
            <a:r>
              <a:rPr lang="sl-SI" sz="2400" spc="-1">
                <a:solidFill>
                  <a:schemeClr val="bg2">
                    <a:lumMod val="75000"/>
                  </a:schemeClr>
                </a:solidFill>
                <a:latin typeface="Aptos"/>
              </a:rPr>
              <a:t>Slovenija 77 % </a:t>
            </a:r>
          </a:p>
          <a:p>
            <a:pPr marL="457200" indent="-457200">
              <a:lnSpc>
                <a:spcPct val="90000"/>
              </a:lnSpc>
              <a:spcBef>
                <a:spcPts val="1001"/>
              </a:spcBef>
              <a:buFont typeface="Arial" panose="020B0604020202020204" pitchFamily="34" charset="0"/>
              <a:buChar char="•"/>
              <a:tabLst>
                <a:tab pos="0" algn="l"/>
              </a:tabLst>
            </a:pPr>
            <a:r>
              <a:rPr lang="sl-SI" sz="2400" spc="-1">
                <a:latin typeface="Aptos"/>
              </a:rPr>
              <a:t>Prihodi po državah: Italija, Nemčija, Francija, Hrvaška, Švica, Avstrija, Poljska, Madžarska, Srbija in Češka // </a:t>
            </a:r>
            <a:r>
              <a:rPr lang="sl-SI" sz="2400" spc="-1">
                <a:solidFill>
                  <a:schemeClr val="bg2">
                    <a:lumMod val="75000"/>
                  </a:schemeClr>
                </a:solidFill>
                <a:latin typeface="Aptos"/>
              </a:rPr>
              <a:t>Slovenija: Nemčija, Italija, Avstrija, Hrvaška, Madžarska. </a:t>
            </a:r>
          </a:p>
          <a:p>
            <a:pPr marL="457200" indent="-457200">
              <a:lnSpc>
                <a:spcPct val="90000"/>
              </a:lnSpc>
              <a:spcBef>
                <a:spcPts val="1001"/>
              </a:spcBef>
              <a:buFont typeface="Arial" panose="020B0604020202020204" pitchFamily="34" charset="0"/>
              <a:buChar char="•"/>
              <a:tabLst>
                <a:tab pos="0" algn="l"/>
              </a:tabLst>
            </a:pPr>
            <a:r>
              <a:rPr lang="sl-SI" sz="2400" spc="-1">
                <a:solidFill>
                  <a:srgbClr val="000000"/>
                </a:solidFill>
                <a:latin typeface="Aptos"/>
              </a:rPr>
              <a:t>7 % manj prihodov, 8 % več prenočitev kot 2019 // </a:t>
            </a:r>
            <a:r>
              <a:rPr lang="sl-SI" sz="2400" spc="-1">
                <a:solidFill>
                  <a:schemeClr val="bg2">
                    <a:lumMod val="75000"/>
                  </a:schemeClr>
                </a:solidFill>
                <a:latin typeface="Aptos"/>
              </a:rPr>
              <a:t>Slovenija 6 % več prihodov, 7 % več nočitev.</a:t>
            </a:r>
          </a:p>
          <a:p>
            <a:pPr marL="0" indent="0">
              <a:buNone/>
            </a:pPr>
            <a:endParaRPr lang="sl-SI" sz="2100" i="1"/>
          </a:p>
          <a:p>
            <a:pPr marL="0" indent="0">
              <a:buNone/>
            </a:pPr>
            <a:r>
              <a:rPr lang="sl-SI" sz="2100" i="1"/>
              <a:t>Vir: SURS</a:t>
            </a:r>
          </a:p>
        </p:txBody>
      </p:sp>
    </p:spTree>
    <p:extLst>
      <p:ext uri="{BB962C8B-B14F-4D97-AF65-F5344CB8AC3E}">
        <p14:creationId xmlns:p14="http://schemas.microsoft.com/office/powerpoint/2010/main" val="232963303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0B3457C-083D-6894-16E4-E13A145BBF11}"/>
              </a:ext>
            </a:extLst>
          </p:cNvPr>
          <p:cNvSpPr>
            <a:spLocks noGrp="1"/>
          </p:cNvSpPr>
          <p:nvPr>
            <p:ph type="title"/>
          </p:nvPr>
        </p:nvSpPr>
        <p:spPr>
          <a:xfrm>
            <a:off x="411281" y="297031"/>
            <a:ext cx="9033387" cy="1325563"/>
          </a:xfrm>
        </p:spPr>
        <p:txBody>
          <a:bodyPr/>
          <a:lstStyle/>
          <a:p>
            <a:r>
              <a:rPr lang="sl-SI"/>
              <a:t>1.5 Enota Hrpelje-Kozina </a:t>
            </a:r>
            <a:br>
              <a:rPr lang="sl-SI"/>
            </a:br>
            <a:r>
              <a:rPr lang="sl-SI"/>
              <a:t>– vsebinsko poročilo</a:t>
            </a:r>
          </a:p>
        </p:txBody>
      </p:sp>
      <p:sp>
        <p:nvSpPr>
          <p:cNvPr id="3" name="Označba mesta vsebine 2">
            <a:extLst>
              <a:ext uri="{FF2B5EF4-FFF2-40B4-BE49-F238E27FC236}">
                <a16:creationId xmlns:a16="http://schemas.microsoft.com/office/drawing/2014/main" id="{C536E2E3-5FA4-43E4-40A3-C539A6DFBA2B}"/>
              </a:ext>
            </a:extLst>
          </p:cNvPr>
          <p:cNvSpPr>
            <a:spLocks noGrp="1"/>
          </p:cNvSpPr>
          <p:nvPr>
            <p:ph idx="1"/>
          </p:nvPr>
        </p:nvSpPr>
        <p:spPr>
          <a:xfrm>
            <a:off x="411281" y="1690687"/>
            <a:ext cx="11436590" cy="4434809"/>
          </a:xfrm>
        </p:spPr>
        <p:txBody>
          <a:bodyPr>
            <a:noAutofit/>
          </a:bodyPr>
          <a:lstStyle/>
          <a:p>
            <a:pPr marL="0" indent="0">
              <a:spcBef>
                <a:spcPts val="0"/>
              </a:spcBef>
              <a:buNone/>
            </a:pPr>
            <a:r>
              <a:rPr lang="sl-SI" sz="2000" b="1">
                <a:solidFill>
                  <a:srgbClr val="FF6600"/>
                </a:solidFill>
                <a:effectLst/>
                <a:latin typeface="Aptos (Telo)"/>
                <a:ea typeface="Times New Roman" panose="02020603050405020304" pitchFamily="18" charset="0"/>
              </a:rPr>
              <a:t>1.5.4. </a:t>
            </a:r>
            <a:r>
              <a:rPr lang="sl-SI" sz="2000" b="1">
                <a:solidFill>
                  <a:srgbClr val="FF6600"/>
                </a:solidFill>
                <a:latin typeface="Aptos (Telo)"/>
              </a:rPr>
              <a:t>UPRAVLJANJE Z OBJEKTI </a:t>
            </a:r>
          </a:p>
          <a:p>
            <a:pPr marL="0" indent="0">
              <a:spcBef>
                <a:spcPts val="0"/>
              </a:spcBef>
              <a:buNone/>
            </a:pPr>
            <a:endParaRPr lang="sl-SI" sz="2000" b="1">
              <a:effectLst/>
              <a:latin typeface="Aptos (Telo)"/>
              <a:ea typeface="Times New Roman" panose="02020603050405020304" pitchFamily="18" charset="0"/>
            </a:endParaRPr>
          </a:p>
          <a:p>
            <a:pPr>
              <a:lnSpc>
                <a:spcPct val="110000"/>
              </a:lnSpc>
              <a:spcBef>
                <a:spcPts val="0"/>
              </a:spcBef>
            </a:pPr>
            <a:r>
              <a:rPr lang="sl-SI" sz="1800">
                <a:latin typeface="Aptos (Telo)"/>
              </a:rPr>
              <a:t>Stroške za vzdrževanje objektov in mitskih poti krije Občina Hrpelje – Kozina. Potrebna pa je organizacija rednih vzdrževalnih del znotraj Centra za obiskovalce, pregledovanje poti in koordinacija vzdrževanja – košnja, odstranjevanje podrtih dreves, popravilo poškodovanih poti, elementov Mitskega parka, idr. Za čistočo centra za obiskovalce in razstavo Mitske in druge resničnosti ter okolice Vaškega doma Rodik skrbi zaposlena in študentke med vikendi</a:t>
            </a:r>
          </a:p>
          <a:p>
            <a:pPr>
              <a:lnSpc>
                <a:spcPct val="110000"/>
              </a:lnSpc>
              <a:spcBef>
                <a:spcPts val="0"/>
              </a:spcBef>
            </a:pPr>
            <a:r>
              <a:rPr lang="sl-SI" sz="1800">
                <a:latin typeface="Aptos (Telo)"/>
              </a:rPr>
              <a:t>S Krajevno skupnostjo, turističnim društvom in občino sodelovanje s podajanjem smiselnih predlogov nadgradnje Mitskega parka (v infrastrukturnem smislu) in uresničevanje zastavljenih planov</a:t>
            </a:r>
          </a:p>
          <a:p>
            <a:pPr>
              <a:lnSpc>
                <a:spcPct val="110000"/>
              </a:lnSpc>
              <a:spcBef>
                <a:spcPts val="0"/>
              </a:spcBef>
            </a:pPr>
            <a:r>
              <a:rPr lang="sl-SI" sz="1800">
                <a:latin typeface="Aptos (Telo)"/>
              </a:rPr>
              <a:t>Ureditev zelenice pred Vaškim domom z elementi Mitskega parka</a:t>
            </a:r>
          </a:p>
          <a:p>
            <a:pPr>
              <a:lnSpc>
                <a:spcPct val="110000"/>
              </a:lnSpc>
              <a:spcBef>
                <a:spcPts val="0"/>
              </a:spcBef>
            </a:pPr>
            <a:r>
              <a:rPr lang="sl-SI" sz="1800">
                <a:latin typeface="Aptos (Telo)"/>
              </a:rPr>
              <a:t>Razvoj animacijskega elementa pred vaškim domom, ki bo vabil obiskovalce na ogled razstave (v izdelavi)</a:t>
            </a:r>
          </a:p>
          <a:p>
            <a:pPr>
              <a:lnSpc>
                <a:spcPct val="110000"/>
              </a:lnSpc>
              <a:spcBef>
                <a:spcPts val="0"/>
              </a:spcBef>
            </a:pPr>
            <a:r>
              <a:rPr lang="sl-SI" sz="1800">
                <a:latin typeface="Aptos (Telo)"/>
              </a:rPr>
              <a:t>Ureditev parkirišča pred vaškim domom za potrebe vasi in Mitskega parka (koordinira občina)</a:t>
            </a:r>
          </a:p>
          <a:p>
            <a:pPr marL="0" indent="0">
              <a:spcBef>
                <a:spcPts val="0"/>
              </a:spcBef>
              <a:buNone/>
            </a:pPr>
            <a:endParaRPr lang="sl-SI" sz="2000">
              <a:latin typeface="Aptos (Telo)"/>
            </a:endParaRPr>
          </a:p>
        </p:txBody>
      </p:sp>
    </p:spTree>
    <p:extLst>
      <p:ext uri="{BB962C8B-B14F-4D97-AF65-F5344CB8AC3E}">
        <p14:creationId xmlns:p14="http://schemas.microsoft.com/office/powerpoint/2010/main" val="366162836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0B3457C-083D-6894-16E4-E13A145BBF11}"/>
              </a:ext>
            </a:extLst>
          </p:cNvPr>
          <p:cNvSpPr>
            <a:spLocks noGrp="1"/>
          </p:cNvSpPr>
          <p:nvPr>
            <p:ph type="title"/>
          </p:nvPr>
        </p:nvSpPr>
        <p:spPr>
          <a:xfrm>
            <a:off x="411281" y="297031"/>
            <a:ext cx="9033387" cy="1325563"/>
          </a:xfrm>
        </p:spPr>
        <p:txBody>
          <a:bodyPr/>
          <a:lstStyle/>
          <a:p>
            <a:r>
              <a:rPr lang="sl-SI"/>
              <a:t>1.5 Enota Hrpelje-Kozina </a:t>
            </a:r>
            <a:br>
              <a:rPr lang="sl-SI"/>
            </a:br>
            <a:r>
              <a:rPr lang="sl-SI"/>
              <a:t>– vsebinsko poročilo</a:t>
            </a:r>
          </a:p>
        </p:txBody>
      </p:sp>
      <p:sp>
        <p:nvSpPr>
          <p:cNvPr id="3" name="Označba mesta vsebine 2">
            <a:extLst>
              <a:ext uri="{FF2B5EF4-FFF2-40B4-BE49-F238E27FC236}">
                <a16:creationId xmlns:a16="http://schemas.microsoft.com/office/drawing/2014/main" id="{C536E2E3-5FA4-43E4-40A3-C539A6DFBA2B}"/>
              </a:ext>
            </a:extLst>
          </p:cNvPr>
          <p:cNvSpPr>
            <a:spLocks noGrp="1"/>
          </p:cNvSpPr>
          <p:nvPr>
            <p:ph idx="1"/>
          </p:nvPr>
        </p:nvSpPr>
        <p:spPr>
          <a:xfrm>
            <a:off x="411280" y="1690687"/>
            <a:ext cx="11475919" cy="4870281"/>
          </a:xfrm>
        </p:spPr>
        <p:txBody>
          <a:bodyPr>
            <a:noAutofit/>
          </a:bodyPr>
          <a:lstStyle/>
          <a:p>
            <a:pPr marL="0" indent="0">
              <a:spcBef>
                <a:spcPts val="0"/>
              </a:spcBef>
              <a:buNone/>
            </a:pPr>
            <a:r>
              <a:rPr lang="sl-SI" sz="2000" b="1">
                <a:solidFill>
                  <a:srgbClr val="FF6600"/>
                </a:solidFill>
                <a:effectLst/>
                <a:latin typeface="Aptos (Telo)"/>
                <a:ea typeface="Times New Roman" panose="02020603050405020304" pitchFamily="18" charset="0"/>
              </a:rPr>
              <a:t>1.5.5. </a:t>
            </a:r>
            <a:r>
              <a:rPr lang="sl-SI" sz="2000" b="1">
                <a:solidFill>
                  <a:srgbClr val="FF6600"/>
                </a:solidFill>
                <a:latin typeface="Aptos (Telo)"/>
              </a:rPr>
              <a:t>PROMOCIJA</a:t>
            </a:r>
          </a:p>
          <a:p>
            <a:pPr marL="0" indent="0">
              <a:spcBef>
                <a:spcPts val="0"/>
              </a:spcBef>
              <a:buNone/>
            </a:pPr>
            <a:endParaRPr lang="sl-SI" sz="2000" b="1">
              <a:effectLst/>
              <a:latin typeface="Aptos (Telo)"/>
              <a:ea typeface="Times New Roman" panose="02020603050405020304" pitchFamily="18" charset="0"/>
            </a:endParaRPr>
          </a:p>
          <a:p>
            <a:pPr>
              <a:lnSpc>
                <a:spcPct val="110000"/>
              </a:lnSpc>
              <a:spcBef>
                <a:spcPts val="0"/>
              </a:spcBef>
            </a:pPr>
            <a:r>
              <a:rPr lang="sl-SI" sz="1800">
                <a:latin typeface="Aptos (Telo)"/>
              </a:rPr>
              <a:t>Koordinacija na </a:t>
            </a:r>
            <a:r>
              <a:rPr lang="sl-SI" sz="1800" err="1">
                <a:latin typeface="Aptos (Telo)"/>
              </a:rPr>
              <a:t>destinacijskem</a:t>
            </a:r>
            <a:r>
              <a:rPr lang="sl-SI" sz="1800">
                <a:latin typeface="Aptos (Telo)"/>
              </a:rPr>
              <a:t> nivoju s </a:t>
            </a:r>
            <a:r>
              <a:rPr lang="sl-SI" sz="1800" err="1">
                <a:latin typeface="Aptos (Telo)"/>
              </a:rPr>
              <a:t>Slovenia</a:t>
            </a:r>
            <a:r>
              <a:rPr lang="sl-SI" sz="1800">
                <a:latin typeface="Aptos (Telo)"/>
              </a:rPr>
              <a:t> </a:t>
            </a:r>
            <a:r>
              <a:rPr lang="sl-SI" sz="1800" err="1">
                <a:latin typeface="Aptos (Telo)"/>
              </a:rPr>
              <a:t>Outdoor</a:t>
            </a:r>
            <a:r>
              <a:rPr lang="sl-SI" sz="1800">
                <a:latin typeface="Aptos (Telo)"/>
              </a:rPr>
              <a:t> </a:t>
            </a:r>
          </a:p>
          <a:p>
            <a:pPr>
              <a:lnSpc>
                <a:spcPct val="110000"/>
              </a:lnSpc>
              <a:spcBef>
                <a:spcPts val="0"/>
              </a:spcBef>
            </a:pPr>
            <a:r>
              <a:rPr lang="sl-SI" sz="1800">
                <a:latin typeface="Aptos (Telo)"/>
              </a:rPr>
              <a:t>Skrbimo za promocijo Mitskega parka, krajinskega parka Beka, različnih tematskih poti v občini, jame Dimnice, Čičarije… </a:t>
            </a:r>
          </a:p>
          <a:p>
            <a:pPr>
              <a:lnSpc>
                <a:spcPct val="110000"/>
              </a:lnSpc>
              <a:spcBef>
                <a:spcPts val="0"/>
              </a:spcBef>
            </a:pPr>
            <a:r>
              <a:rPr lang="sl-SI" sz="1800">
                <a:latin typeface="Aptos (Telo)"/>
              </a:rPr>
              <a:t>Z jamo Dimnice smo sestavili skupen program obiska za obiskovalce različnih starostnih skupin – g. Malečkar oddal vlogo na Ministrstvo za šolstvo in šport, da postanemo del vzgojno – izobraževalnega programa šole v naravi (za učence, ki preživljajo šolo v naravi v CŠOD Burja OE Seča)</a:t>
            </a:r>
          </a:p>
          <a:p>
            <a:pPr>
              <a:lnSpc>
                <a:spcPct val="110000"/>
              </a:lnSpc>
              <a:spcBef>
                <a:spcPts val="0"/>
              </a:spcBef>
            </a:pPr>
            <a:r>
              <a:rPr lang="sl-SI" sz="1800">
                <a:latin typeface="Aptos (Telo)"/>
              </a:rPr>
              <a:t>Doživetje Mitskega parka smo nadgradili s </a:t>
            </a:r>
            <a:r>
              <a:rPr lang="sl-SI" sz="1800" err="1">
                <a:latin typeface="Aptos (Telo)"/>
              </a:rPr>
              <a:t>teambuilding</a:t>
            </a:r>
            <a:r>
              <a:rPr lang="sl-SI" sz="1800">
                <a:latin typeface="Aptos (Telo)"/>
              </a:rPr>
              <a:t> doživetjem v kombinaciji z jamo Dimnice in z lokalnimi ponudniki – individualno prilagajanje programa. Promocije v širšem pomenu nismo začeli z razlogom pomanjkanja kadra za izpeljavo, so pa bile poslane 3 individualne ponudbe – realizacija 1 </a:t>
            </a:r>
            <a:r>
              <a:rPr lang="sl-SI" sz="1800" err="1">
                <a:latin typeface="Aptos (Telo)"/>
              </a:rPr>
              <a:t>teambuilding</a:t>
            </a:r>
            <a:r>
              <a:rPr lang="sl-SI" sz="1800">
                <a:latin typeface="Aptos (Telo)"/>
              </a:rPr>
              <a:t> </a:t>
            </a:r>
          </a:p>
          <a:p>
            <a:pPr>
              <a:lnSpc>
                <a:spcPct val="110000"/>
              </a:lnSpc>
              <a:spcBef>
                <a:spcPts val="0"/>
              </a:spcBef>
            </a:pPr>
            <a:r>
              <a:rPr lang="sl-SI" sz="1800">
                <a:latin typeface="Aptos (Telo)"/>
              </a:rPr>
              <a:t>Oblikovanje, promocija in trženje celovite turistične ponudbe destinacije Kras in Brkini – organizacija naravoslovnega dne za Gimnazijo Moste v Živem muzeju Krasa (99 dijakov + 10 spremljevalcev)</a:t>
            </a:r>
          </a:p>
          <a:p>
            <a:pPr>
              <a:lnSpc>
                <a:spcPct val="110000"/>
              </a:lnSpc>
              <a:spcBef>
                <a:spcPts val="0"/>
              </a:spcBef>
            </a:pPr>
            <a:r>
              <a:rPr lang="sl-SI" sz="1800">
                <a:latin typeface="Aptos (Telo)"/>
              </a:rPr>
              <a:t>Vsebinsko postavljanje spletne podstrani </a:t>
            </a:r>
            <a:r>
              <a:rPr lang="sl-SI" sz="1800" err="1">
                <a:latin typeface="Aptos (Telo)"/>
              </a:rPr>
              <a:t>Visitbrkini</a:t>
            </a:r>
            <a:r>
              <a:rPr lang="sl-SI" sz="1800">
                <a:latin typeface="Aptos (Telo)"/>
              </a:rPr>
              <a:t> skupaj z vodjo destinacije in zunanjo sodelavko</a:t>
            </a:r>
          </a:p>
          <a:p>
            <a:pPr>
              <a:lnSpc>
                <a:spcPct val="110000"/>
              </a:lnSpc>
              <a:spcBef>
                <a:spcPts val="0"/>
              </a:spcBef>
            </a:pPr>
            <a:r>
              <a:rPr lang="sl-SI" sz="1800">
                <a:latin typeface="Aptos (Telo)"/>
              </a:rPr>
              <a:t>Upravljanje z digitalnimi kanali (spletna stran </a:t>
            </a:r>
            <a:r>
              <a:rPr lang="sl-SI" sz="1800">
                <a:latin typeface="Aptos (Telo)"/>
                <a:hlinkClick r:id="rId2"/>
              </a:rPr>
              <a:t>www.mitski-park.eu</a:t>
            </a:r>
            <a:r>
              <a:rPr lang="sl-SI" sz="1800">
                <a:latin typeface="Aptos (Telo)"/>
              </a:rPr>
              <a:t> (trenutna stran v prenovi), Visit Brkini, družbena omrežja FB Mitski park ter FB Visit Brkini)</a:t>
            </a:r>
          </a:p>
        </p:txBody>
      </p:sp>
    </p:spTree>
    <p:extLst>
      <p:ext uri="{BB962C8B-B14F-4D97-AF65-F5344CB8AC3E}">
        <p14:creationId xmlns:p14="http://schemas.microsoft.com/office/powerpoint/2010/main" val="393086725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C57DC7FB-8D00-B942-7A0B-7D57CEC6D083}"/>
              </a:ext>
            </a:extLst>
          </p:cNvPr>
          <p:cNvSpPr>
            <a:spLocks noGrp="1"/>
          </p:cNvSpPr>
          <p:nvPr>
            <p:ph type="title"/>
          </p:nvPr>
        </p:nvSpPr>
        <p:spPr/>
        <p:txBody>
          <a:bodyPr/>
          <a:lstStyle/>
          <a:p>
            <a:r>
              <a:rPr lang="sl-SI"/>
              <a:t>2. ENOTA RAZVOJ</a:t>
            </a:r>
          </a:p>
        </p:txBody>
      </p:sp>
      <p:sp>
        <p:nvSpPr>
          <p:cNvPr id="3" name="Označba mesta vsebine 2">
            <a:extLst>
              <a:ext uri="{FF2B5EF4-FFF2-40B4-BE49-F238E27FC236}">
                <a16:creationId xmlns:a16="http://schemas.microsoft.com/office/drawing/2014/main" id="{4B30EF98-D774-FBC6-07CC-AFD1667016BD}"/>
              </a:ext>
            </a:extLst>
          </p:cNvPr>
          <p:cNvSpPr>
            <a:spLocks noGrp="1"/>
          </p:cNvSpPr>
          <p:nvPr>
            <p:ph idx="1"/>
          </p:nvPr>
        </p:nvSpPr>
        <p:spPr/>
        <p:txBody>
          <a:bodyPr/>
          <a:lstStyle/>
          <a:p>
            <a:pPr marL="0" indent="0">
              <a:buNone/>
            </a:pPr>
            <a:r>
              <a:rPr lang="sl-SI"/>
              <a:t>2.1 Območna razvojna funkcija</a:t>
            </a:r>
          </a:p>
          <a:p>
            <a:pPr marL="0" indent="0">
              <a:buNone/>
            </a:pPr>
            <a:r>
              <a:rPr lang="sl-SI"/>
              <a:t>2.2 Podporno-podjetniška funkcija SPOT</a:t>
            </a:r>
          </a:p>
          <a:p>
            <a:pPr marL="0" indent="0">
              <a:buNone/>
            </a:pPr>
            <a:r>
              <a:rPr lang="sl-SI"/>
              <a:t>2.3 LAS Krasa in Brkinov</a:t>
            </a:r>
          </a:p>
          <a:p>
            <a:pPr marL="0" indent="0">
              <a:buNone/>
            </a:pPr>
            <a:r>
              <a:rPr lang="sl-SI"/>
              <a:t>2.4 Projekti v izvajanju</a:t>
            </a:r>
          </a:p>
          <a:p>
            <a:pPr marL="0" indent="0">
              <a:buNone/>
            </a:pPr>
            <a:r>
              <a:rPr lang="sl-SI"/>
              <a:t>2.5 Prijave na razpise</a:t>
            </a:r>
          </a:p>
          <a:p>
            <a:pPr marL="0" indent="0">
              <a:buNone/>
            </a:pPr>
            <a:r>
              <a:rPr lang="sl-SI"/>
              <a:t>2.6 Razvoj človeških virov</a:t>
            </a:r>
          </a:p>
          <a:p>
            <a:pPr marL="0" indent="0">
              <a:buNone/>
            </a:pPr>
            <a:endParaRPr lang="sl-SI"/>
          </a:p>
        </p:txBody>
      </p:sp>
    </p:spTree>
    <p:extLst>
      <p:ext uri="{BB962C8B-B14F-4D97-AF65-F5344CB8AC3E}">
        <p14:creationId xmlns:p14="http://schemas.microsoft.com/office/powerpoint/2010/main" val="260400389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0B3457C-083D-6894-16E4-E13A145BBF11}"/>
              </a:ext>
            </a:extLst>
          </p:cNvPr>
          <p:cNvSpPr>
            <a:spLocks noGrp="1"/>
          </p:cNvSpPr>
          <p:nvPr>
            <p:ph type="title"/>
          </p:nvPr>
        </p:nvSpPr>
        <p:spPr/>
        <p:txBody>
          <a:bodyPr/>
          <a:lstStyle/>
          <a:p>
            <a:pPr marL="0" indent="0">
              <a:buNone/>
            </a:pPr>
            <a:r>
              <a:rPr lang="sl-SI"/>
              <a:t>2.1 Območna razvojna funkcija </a:t>
            </a:r>
            <a:br>
              <a:rPr lang="sl-SI"/>
            </a:br>
            <a:r>
              <a:rPr lang="sl-SI"/>
              <a:t>– vsebinsko poročilo</a:t>
            </a:r>
          </a:p>
        </p:txBody>
      </p:sp>
      <p:sp>
        <p:nvSpPr>
          <p:cNvPr id="3" name="Označba mesta vsebine 2">
            <a:extLst>
              <a:ext uri="{FF2B5EF4-FFF2-40B4-BE49-F238E27FC236}">
                <a16:creationId xmlns:a16="http://schemas.microsoft.com/office/drawing/2014/main" id="{C536E2E3-5FA4-43E4-40A3-C539A6DFBA2B}"/>
              </a:ext>
            </a:extLst>
          </p:cNvPr>
          <p:cNvSpPr>
            <a:spLocks noGrp="1"/>
          </p:cNvSpPr>
          <p:nvPr>
            <p:ph idx="1"/>
          </p:nvPr>
        </p:nvSpPr>
        <p:spPr>
          <a:xfrm>
            <a:off x="346494" y="1782682"/>
            <a:ext cx="11481712" cy="4351338"/>
          </a:xfrm>
        </p:spPr>
        <p:txBody>
          <a:bodyPr vert="horz" lIns="91440" tIns="45720" rIns="91440" bIns="45720" rtlCol="0" anchor="t">
            <a:normAutofit/>
          </a:bodyPr>
          <a:lstStyle/>
          <a:p>
            <a:r>
              <a:rPr lang="sl-SI" sz="2000">
                <a:latin typeface="Aptos"/>
              </a:rPr>
              <a:t>Pridobljeno naročilo za izdelavo 5 investicijskih dokumentacij za MNZ (5/24, vrednost 4.514 EUR) - potrjene 3 </a:t>
            </a:r>
            <a:r>
              <a:rPr lang="sl-SI" sz="2000" err="1">
                <a:latin typeface="Aptos"/>
              </a:rPr>
              <a:t>invest</a:t>
            </a:r>
            <a:r>
              <a:rPr lang="sl-SI" sz="2000">
                <a:latin typeface="Aptos"/>
              </a:rPr>
              <a:t>. dokumentacije, zaradi rebalansa proračuna RS je bila izdelava dveh investicijskih dokumentacij ustavljena s strani naročnika</a:t>
            </a:r>
          </a:p>
          <a:p>
            <a:r>
              <a:rPr lang="sl-SI" sz="2000">
                <a:latin typeface="Aptos"/>
              </a:rPr>
              <a:t>Sledenje procesu priprave projektov v okviru Dogovora za razvoj regij (DRR)</a:t>
            </a:r>
          </a:p>
          <a:p>
            <a:r>
              <a:rPr lang="sl-SI" sz="2000">
                <a:latin typeface="Aptos"/>
              </a:rPr>
              <a:t>Koordinacija prevozov na zahtevo, informiranje zainteresiranih novih občin, predstavitve na terenu (v povprečju je bilo izvedenih 20 prevozov na dan in mesečno prepeljanih 400 uporabnikov)</a:t>
            </a:r>
          </a:p>
          <a:p>
            <a:r>
              <a:rPr lang="sl-SI" sz="2000">
                <a:latin typeface="Aptos"/>
              </a:rPr>
              <a:t>Udeležba na usposabljanju Strokovnjak za trajnost (Forum Media, 1 oseba, 1-2/24)</a:t>
            </a:r>
            <a:endParaRPr lang="sl-SI"/>
          </a:p>
          <a:p>
            <a:r>
              <a:rPr lang="sl-SI" sz="2000">
                <a:latin typeface="Aptos"/>
              </a:rPr>
              <a:t>Priprava investicijskih dokumentacij (3×DIIP, 1× PIZ, 1×IP) za Občini Sežana in Komen za oddajo projektov v okviru DRR – izdelava izvedena netržno, v okviru letne pogodbe</a:t>
            </a:r>
            <a:endParaRPr lang="sl-SI" sz="2000">
              <a:latin typeface="Aptos" panose="020B0004020202020204" pitchFamily="34" charset="0"/>
            </a:endParaRPr>
          </a:p>
          <a:p>
            <a:endParaRPr lang="sl-SI" sz="2000"/>
          </a:p>
        </p:txBody>
      </p:sp>
    </p:spTree>
    <p:extLst>
      <p:ext uri="{BB962C8B-B14F-4D97-AF65-F5344CB8AC3E}">
        <p14:creationId xmlns:p14="http://schemas.microsoft.com/office/powerpoint/2010/main" val="211812347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0B3457C-083D-6894-16E4-E13A145BBF11}"/>
              </a:ext>
            </a:extLst>
          </p:cNvPr>
          <p:cNvSpPr>
            <a:spLocks noGrp="1"/>
          </p:cNvSpPr>
          <p:nvPr>
            <p:ph type="title"/>
          </p:nvPr>
        </p:nvSpPr>
        <p:spPr/>
        <p:txBody>
          <a:bodyPr>
            <a:normAutofit/>
          </a:bodyPr>
          <a:lstStyle/>
          <a:p>
            <a:pPr marL="0" indent="0">
              <a:buNone/>
            </a:pPr>
            <a:r>
              <a:rPr lang="sl-SI"/>
              <a:t>2.2 Podporno-podjetniška funkcija SPOT </a:t>
            </a:r>
            <a:br>
              <a:rPr lang="sl-SI"/>
            </a:br>
            <a:r>
              <a:rPr lang="sl-SI"/>
              <a:t>– vsebinsko poročilo</a:t>
            </a:r>
          </a:p>
        </p:txBody>
      </p:sp>
      <p:sp>
        <p:nvSpPr>
          <p:cNvPr id="3" name="Označba mesta vsebine 2">
            <a:extLst>
              <a:ext uri="{FF2B5EF4-FFF2-40B4-BE49-F238E27FC236}">
                <a16:creationId xmlns:a16="http://schemas.microsoft.com/office/drawing/2014/main" id="{C536E2E3-5FA4-43E4-40A3-C539A6DFBA2B}"/>
              </a:ext>
            </a:extLst>
          </p:cNvPr>
          <p:cNvSpPr>
            <a:spLocks noGrp="1"/>
          </p:cNvSpPr>
          <p:nvPr>
            <p:ph idx="1"/>
          </p:nvPr>
        </p:nvSpPr>
        <p:spPr>
          <a:xfrm>
            <a:off x="346494" y="1560353"/>
            <a:ext cx="11715804" cy="4351338"/>
          </a:xfrm>
        </p:spPr>
        <p:txBody>
          <a:bodyPr vert="horz" lIns="91440" tIns="45720" rIns="91440" bIns="45720" rtlCol="0" anchor="t">
            <a:noAutofit/>
          </a:bodyPr>
          <a:lstStyle/>
          <a:p>
            <a:pPr>
              <a:spcBef>
                <a:spcPts val="600"/>
              </a:spcBef>
            </a:pPr>
            <a:r>
              <a:rPr lang="sl-SI" sz="1800" b="1">
                <a:solidFill>
                  <a:srgbClr val="FF6600"/>
                </a:solidFill>
                <a:ea typeface="+mn-lt"/>
                <a:cs typeface="+mn-lt"/>
              </a:rPr>
              <a:t>Izvedba 257 SPOT svetovanj</a:t>
            </a:r>
            <a:r>
              <a:rPr lang="sl-SI" sz="1800">
                <a:ea typeface="+mn-lt"/>
                <a:cs typeface="+mn-lt"/>
              </a:rPr>
              <a:t> potencialnim podjetnikom, samostojnim podjetnikom in gospodarskim družbam (d.o.o.), kar vključuje postopke registracije (</a:t>
            </a:r>
            <a:r>
              <a:rPr lang="sl-SI" sz="1800" err="1">
                <a:ea typeface="+mn-lt"/>
                <a:cs typeface="+mn-lt"/>
              </a:rPr>
              <a:t>s.p</a:t>
            </a:r>
            <a:r>
              <a:rPr lang="sl-SI" sz="1800">
                <a:ea typeface="+mn-lt"/>
                <a:cs typeface="+mn-lt"/>
              </a:rPr>
              <a:t>. in d.o.o.), sprememb podatkov, izbrisa samostojnega podjetnika </a:t>
            </a:r>
            <a:endParaRPr lang="sl-SI" sz="1800"/>
          </a:p>
          <a:p>
            <a:pPr>
              <a:spcBef>
                <a:spcPts val="600"/>
              </a:spcBef>
            </a:pPr>
            <a:r>
              <a:rPr lang="sl-SI" sz="1800" b="1">
                <a:solidFill>
                  <a:srgbClr val="FF6600"/>
                </a:solidFill>
                <a:ea typeface="+mn-lt"/>
                <a:cs typeface="+mn-lt"/>
              </a:rPr>
              <a:t>Priprava 2 člankov </a:t>
            </a:r>
            <a:r>
              <a:rPr lang="sl-SI" sz="1800">
                <a:ea typeface="+mn-lt"/>
                <a:cs typeface="+mn-lt"/>
              </a:rPr>
              <a:t>s podjetniško vsebino: </a:t>
            </a:r>
            <a:endParaRPr lang="sl-SI" sz="1800"/>
          </a:p>
          <a:p>
            <a:pPr lvl="1">
              <a:spcBef>
                <a:spcPts val="600"/>
              </a:spcBef>
            </a:pPr>
            <a:r>
              <a:rPr lang="sl-SI" sz="1800">
                <a:ea typeface="+mn-lt"/>
                <a:cs typeface="+mn-lt"/>
              </a:rPr>
              <a:t>»Svoboda in ustvarjalnost: Prednosti samozaposlitve za mlade v digitalni dobi« (povezava: </a:t>
            </a:r>
            <a:r>
              <a:rPr lang="sl-SI" sz="1800">
                <a:ea typeface="+mn-lt"/>
                <a:cs typeface="+mn-lt"/>
                <a:hlinkClick r:id="rId2"/>
              </a:rPr>
              <a:t>https://www.ora.si/index.php/2024/01/22/prednosti-samozaposlitve-za-mlade-v-digitalni-dobi/</a:t>
            </a:r>
            <a:r>
              <a:rPr lang="sl-SI" sz="1800">
                <a:ea typeface="+mn-lt"/>
                <a:cs typeface="+mn-lt"/>
              </a:rPr>
              <a:t>)</a:t>
            </a:r>
            <a:endParaRPr lang="sl-SI" sz="1800"/>
          </a:p>
          <a:p>
            <a:pPr lvl="1">
              <a:spcBef>
                <a:spcPts val="600"/>
              </a:spcBef>
            </a:pPr>
            <a:r>
              <a:rPr lang="sl-SI" sz="1800">
                <a:ea typeface="+mn-lt"/>
                <a:cs typeface="+mn-lt"/>
              </a:rPr>
              <a:t>»Umetna inteligenca spreminja svet podjetništva: nova obzorja in priložnosti« (povezava: </a:t>
            </a:r>
            <a:r>
              <a:rPr lang="sl-SI" sz="1800">
                <a:ea typeface="+mn-lt"/>
                <a:cs typeface="+mn-lt"/>
                <a:hlinkClick r:id="rId3"/>
              </a:rPr>
              <a:t>https://www.ora.si/index.php/2024/02/23/umetna-inteligenca-spreminja-svet-podjetnistva/</a:t>
            </a:r>
            <a:r>
              <a:rPr lang="sl-SI" sz="1800">
                <a:ea typeface="+mn-lt"/>
                <a:cs typeface="+mn-lt"/>
              </a:rPr>
              <a:t>)</a:t>
            </a:r>
            <a:endParaRPr lang="sl-SI" sz="1800"/>
          </a:p>
          <a:p>
            <a:pPr>
              <a:spcBef>
                <a:spcPts val="600"/>
              </a:spcBef>
            </a:pPr>
            <a:r>
              <a:rPr lang="sl-SI" sz="1800" b="1">
                <a:solidFill>
                  <a:srgbClr val="FF6600"/>
                </a:solidFill>
                <a:ea typeface="+mn-lt"/>
                <a:cs typeface="+mn-lt"/>
              </a:rPr>
              <a:t>Izvedba dogodka </a:t>
            </a:r>
            <a:r>
              <a:rPr lang="sl-SI" sz="1800">
                <a:ea typeface="+mn-lt"/>
                <a:cs typeface="+mn-lt"/>
              </a:rPr>
              <a:t>na temo "Obdavčitev elektronskih storitev in spletne prodaje blaga z DDV" prek Zoom</a:t>
            </a:r>
            <a:endParaRPr lang="sl-SI" sz="1800"/>
          </a:p>
          <a:p>
            <a:pPr>
              <a:spcBef>
                <a:spcPts val="600"/>
              </a:spcBef>
            </a:pPr>
            <a:r>
              <a:rPr lang="sl-SI" sz="1800">
                <a:ea typeface="+mn-lt"/>
                <a:cs typeface="+mn-lt"/>
              </a:rPr>
              <a:t>Udeležba na 3 usposabljanjih svetovalcev in podjetniških mentorjev v Lipici, Mariboru in Novem mestu</a:t>
            </a:r>
            <a:endParaRPr lang="sl-SI" sz="1800"/>
          </a:p>
          <a:p>
            <a:pPr>
              <a:spcBef>
                <a:spcPts val="600"/>
              </a:spcBef>
            </a:pPr>
            <a:r>
              <a:rPr lang="sl-SI" sz="1800" b="1">
                <a:solidFill>
                  <a:srgbClr val="FF6600"/>
                </a:solidFill>
                <a:ea typeface="+mn-lt"/>
                <a:cs typeface="+mn-lt"/>
              </a:rPr>
              <a:t>Obveščanje subjektov </a:t>
            </a:r>
            <a:r>
              <a:rPr lang="sl-SI" sz="1800">
                <a:ea typeface="+mn-lt"/>
                <a:cs typeface="+mn-lt"/>
              </a:rPr>
              <a:t>v regionalnem okolju o relevantnih podjetniških informacijah prek </a:t>
            </a:r>
            <a:r>
              <a:rPr lang="sl-SI" sz="1800" err="1">
                <a:ea typeface="+mn-lt"/>
                <a:cs typeface="+mn-lt"/>
              </a:rPr>
              <a:t>novičnika</a:t>
            </a:r>
            <a:r>
              <a:rPr lang="sl-SI" sz="1800">
                <a:ea typeface="+mn-lt"/>
                <a:cs typeface="+mn-lt"/>
              </a:rPr>
              <a:t> SPOT</a:t>
            </a:r>
            <a:endParaRPr lang="sl-SI" sz="1800"/>
          </a:p>
          <a:p>
            <a:pPr>
              <a:spcBef>
                <a:spcPts val="600"/>
              </a:spcBef>
            </a:pPr>
            <a:r>
              <a:rPr lang="sl-SI" sz="1800">
                <a:ea typeface="+mn-lt"/>
                <a:cs typeface="+mn-lt"/>
              </a:rPr>
              <a:t>Zbiranje informacije za vnos v e-bilten Moj spletni priročnik</a:t>
            </a:r>
            <a:endParaRPr lang="sl-SI" sz="1800"/>
          </a:p>
          <a:p>
            <a:pPr>
              <a:spcBef>
                <a:spcPts val="600"/>
              </a:spcBef>
            </a:pPr>
            <a:r>
              <a:rPr lang="sl-SI" sz="1800">
                <a:ea typeface="+mn-lt"/>
                <a:cs typeface="+mn-lt"/>
              </a:rPr>
              <a:t>Vzdrževanje, promocija in sooblikovanje regijskega podpornega okolja in poročanje za agencijo</a:t>
            </a:r>
            <a:endParaRPr lang="sl-SI" sz="1800"/>
          </a:p>
          <a:p>
            <a:pPr>
              <a:spcBef>
                <a:spcPts val="600"/>
              </a:spcBef>
            </a:pPr>
            <a:r>
              <a:rPr lang="sl-SI" sz="1800">
                <a:ea typeface="+mn-lt"/>
                <a:cs typeface="+mn-lt"/>
              </a:rPr>
              <a:t>Krepitev kompetenc prek drugih strokovnih usposabljanj: </a:t>
            </a:r>
            <a:endParaRPr lang="sl-SI" sz="1800"/>
          </a:p>
          <a:p>
            <a:pPr lvl="1">
              <a:spcBef>
                <a:spcPts val="600"/>
              </a:spcBef>
            </a:pPr>
            <a:r>
              <a:rPr lang="sl-SI" sz="1800">
                <a:ea typeface="+mn-lt"/>
                <a:cs typeface="+mn-lt"/>
              </a:rPr>
              <a:t>On-line usposabljanje za upravičence (MGTŠ – SPOT)</a:t>
            </a:r>
            <a:endParaRPr lang="sl-SI" sz="1800"/>
          </a:p>
          <a:p>
            <a:pPr lvl="1">
              <a:spcBef>
                <a:spcPts val="600"/>
              </a:spcBef>
            </a:pPr>
            <a:r>
              <a:rPr lang="sl-SI" sz="1800" err="1">
                <a:ea typeface="+mn-lt"/>
                <a:cs typeface="+mn-lt"/>
              </a:rPr>
              <a:t>Webinar</a:t>
            </a:r>
            <a:r>
              <a:rPr lang="sl-SI" sz="1800">
                <a:ea typeface="+mn-lt"/>
                <a:cs typeface="+mn-lt"/>
              </a:rPr>
              <a:t> na temo »Obdavčitev elektronskih storitev in spletne prodaje blaga z DDV« </a:t>
            </a:r>
            <a:endParaRPr lang="sl-SI" sz="1800"/>
          </a:p>
          <a:p>
            <a:pPr>
              <a:spcBef>
                <a:spcPts val="600"/>
              </a:spcBef>
            </a:pPr>
            <a:r>
              <a:rPr lang="sl-SI" sz="1800">
                <a:ea typeface="+mn-lt"/>
                <a:cs typeface="+mn-lt"/>
              </a:rPr>
              <a:t>Sodelovanje na sestankih </a:t>
            </a:r>
            <a:r>
              <a:rPr lang="sl-SI" sz="1800" err="1">
                <a:ea typeface="+mn-lt"/>
                <a:cs typeface="+mn-lt"/>
              </a:rPr>
              <a:t>konzorcijskih</a:t>
            </a:r>
            <a:r>
              <a:rPr lang="sl-SI" sz="1800">
                <a:ea typeface="+mn-lt"/>
                <a:cs typeface="+mn-lt"/>
              </a:rPr>
              <a:t> partnerjev in pri pripravi 1. poročila za JR 2023-2025</a:t>
            </a:r>
            <a:endParaRPr lang="sl-SI" sz="1800"/>
          </a:p>
          <a:p>
            <a:endParaRPr lang="sl-SI" sz="1600"/>
          </a:p>
        </p:txBody>
      </p:sp>
    </p:spTree>
    <p:extLst>
      <p:ext uri="{BB962C8B-B14F-4D97-AF65-F5344CB8AC3E}">
        <p14:creationId xmlns:p14="http://schemas.microsoft.com/office/powerpoint/2010/main" val="265303717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785ED423-2665-5B0D-4E51-15CB0BF157F2}"/>
              </a:ext>
            </a:extLst>
          </p:cNvPr>
          <p:cNvSpPr>
            <a:spLocks noGrp="1"/>
          </p:cNvSpPr>
          <p:nvPr>
            <p:ph type="title"/>
          </p:nvPr>
        </p:nvSpPr>
        <p:spPr/>
        <p:txBody>
          <a:bodyPr/>
          <a:lstStyle/>
          <a:p>
            <a:r>
              <a:rPr lang="sl-SI"/>
              <a:t>2.3 LAS Krasa in Brkinov - vodenje</a:t>
            </a:r>
          </a:p>
        </p:txBody>
      </p:sp>
      <p:sp>
        <p:nvSpPr>
          <p:cNvPr id="3" name="Označba mesta vsebine 2">
            <a:extLst>
              <a:ext uri="{FF2B5EF4-FFF2-40B4-BE49-F238E27FC236}">
                <a16:creationId xmlns:a16="http://schemas.microsoft.com/office/drawing/2014/main" id="{5EA01311-69BA-B701-6216-F18598DFC98E}"/>
              </a:ext>
            </a:extLst>
          </p:cNvPr>
          <p:cNvSpPr>
            <a:spLocks noGrp="1"/>
          </p:cNvSpPr>
          <p:nvPr>
            <p:ph idx="1"/>
          </p:nvPr>
        </p:nvSpPr>
        <p:spPr>
          <a:xfrm>
            <a:off x="346494" y="1404091"/>
            <a:ext cx="11647710" cy="4796219"/>
          </a:xfrm>
        </p:spPr>
        <p:txBody>
          <a:bodyPr vert="horz" lIns="91440" tIns="45720" rIns="91440" bIns="45720" rtlCol="0" anchor="t">
            <a:noAutofit/>
          </a:bodyPr>
          <a:lstStyle/>
          <a:p>
            <a:pPr>
              <a:lnSpc>
                <a:spcPct val="110000"/>
              </a:lnSpc>
              <a:spcBef>
                <a:spcPts val="0"/>
              </a:spcBef>
            </a:pPr>
            <a:r>
              <a:rPr lang="sl-SI" sz="1700"/>
              <a:t>81 članov Skupščine LAS, Izvedba 7 sej organov LAS (5× upravni odbor, 1× nadzorni odbor, 1× skupščina)</a:t>
            </a:r>
          </a:p>
          <a:p>
            <a:pPr>
              <a:lnSpc>
                <a:spcPct val="110000"/>
              </a:lnSpc>
              <a:spcBef>
                <a:spcPts val="0"/>
              </a:spcBef>
            </a:pPr>
            <a:r>
              <a:rPr lang="sl-SI" sz="1700"/>
              <a:t>Izvedba </a:t>
            </a:r>
            <a:r>
              <a:rPr lang="sl-SI" sz="1700" b="1"/>
              <a:t>javnega poziva za člane Ocenjevalne komisije ter oblikovanje Ocenjevalne komisije LAS za obdobje 2024-2028</a:t>
            </a:r>
          </a:p>
          <a:p>
            <a:pPr>
              <a:lnSpc>
                <a:spcPct val="110000"/>
              </a:lnSpc>
              <a:spcBef>
                <a:spcPts val="0"/>
              </a:spcBef>
            </a:pPr>
            <a:r>
              <a:rPr lang="sl-SI" sz="1700"/>
              <a:t>Priprava in sprejem </a:t>
            </a:r>
            <a:r>
              <a:rPr lang="sl-SI" sz="1700" b="1"/>
              <a:t>Pravilnika o izvedbi javnih pozivov LAS Krasa in Brkinov</a:t>
            </a:r>
          </a:p>
          <a:p>
            <a:pPr>
              <a:lnSpc>
                <a:spcPct val="110000"/>
              </a:lnSpc>
              <a:spcBef>
                <a:spcPts val="0"/>
              </a:spcBef>
            </a:pPr>
            <a:r>
              <a:rPr lang="sl-SI" sz="1700" b="1">
                <a:solidFill>
                  <a:srgbClr val="FF6600"/>
                </a:solidFill>
              </a:rPr>
              <a:t>Priprava, objava ter izbor projektov 1. Javnega poziva LAS iz EKSRP (20. 6. 2024) </a:t>
            </a:r>
            <a:r>
              <a:rPr lang="sl-SI" sz="1700"/>
              <a:t>ter aplikacije DRSP za vnos vlog. </a:t>
            </a:r>
            <a:r>
              <a:rPr lang="sl-SI" sz="1700">
                <a:solidFill>
                  <a:srgbClr val="333333"/>
                </a:solidFill>
                <a:effectLst/>
                <a:ea typeface="Calibri"/>
                <a:cs typeface="Times New Roman"/>
              </a:rPr>
              <a:t>Izvedene 4 delavnice v živo za predstavitev javnega poziva LAS ter oblikovanje projektnih idej ter 1 spletna delavnica za predstavitev vnosa vlog v spletno aplikacijo, ki so potekale: 24. 7. v Dutovljah (22 udeležencev), 22. 8. v </a:t>
            </a:r>
            <a:r>
              <a:rPr lang="sl-SI" sz="1700" err="1">
                <a:solidFill>
                  <a:srgbClr val="333333"/>
                </a:solidFill>
                <a:effectLst/>
                <a:ea typeface="Calibri"/>
                <a:cs typeface="Times New Roman"/>
              </a:rPr>
              <a:t>Slivjah</a:t>
            </a:r>
            <a:r>
              <a:rPr lang="sl-SI" sz="1700">
                <a:solidFill>
                  <a:srgbClr val="333333"/>
                </a:solidFill>
                <a:effectLst/>
                <a:ea typeface="Calibri"/>
                <a:cs typeface="Times New Roman"/>
              </a:rPr>
              <a:t> (9 udeležencev), 29. 8. v Kobjeglavi (11 udeležencev) ter 5. 9. v Vreme v Famljah (16 udeležencev). </a:t>
            </a:r>
            <a:endParaRPr lang="sl-SI" sz="1700">
              <a:effectLst/>
              <a:ea typeface="Calibri"/>
              <a:cs typeface="Times New Roman"/>
            </a:endParaRPr>
          </a:p>
          <a:p>
            <a:pPr>
              <a:lnSpc>
                <a:spcPct val="110000"/>
              </a:lnSpc>
              <a:spcBef>
                <a:spcPts val="0"/>
              </a:spcBef>
            </a:pPr>
            <a:r>
              <a:rPr lang="sl-SI" sz="1700" b="1">
                <a:solidFill>
                  <a:srgbClr val="FF6600"/>
                </a:solidFill>
              </a:rPr>
              <a:t>Priprava osnutka 2. Javnega poziva LAS Krasa in Brkinov</a:t>
            </a:r>
            <a:r>
              <a:rPr lang="sl-SI" sz="1700"/>
              <a:t> iz ESRR sredstev (priprava razpisne dokumentacije) ter usklajevanje z Ministrstvom pred objavo</a:t>
            </a:r>
          </a:p>
          <a:p>
            <a:pPr>
              <a:lnSpc>
                <a:spcPct val="110000"/>
              </a:lnSpc>
              <a:spcBef>
                <a:spcPts val="0"/>
              </a:spcBef>
            </a:pPr>
            <a:r>
              <a:rPr lang="sl-SI" sz="1700"/>
              <a:t>Uspešno izvedena </a:t>
            </a:r>
            <a:r>
              <a:rPr lang="sl-SI" sz="1700" b="1">
                <a:solidFill>
                  <a:srgbClr val="FF6600"/>
                </a:solidFill>
              </a:rPr>
              <a:t>kontrola delovanja LAS</a:t>
            </a:r>
            <a:r>
              <a:rPr lang="sl-SI" sz="1700"/>
              <a:t> s strani MKRR </a:t>
            </a:r>
          </a:p>
          <a:p>
            <a:pPr>
              <a:lnSpc>
                <a:spcPct val="110000"/>
              </a:lnSpc>
              <a:spcBef>
                <a:spcPts val="0"/>
              </a:spcBef>
            </a:pPr>
            <a:r>
              <a:rPr lang="sl-SI" sz="1700"/>
              <a:t>Izvedba </a:t>
            </a:r>
            <a:r>
              <a:rPr lang="sl-SI" sz="1700" b="1">
                <a:solidFill>
                  <a:srgbClr val="FF6600"/>
                </a:solidFill>
              </a:rPr>
              <a:t>strokovne ekskurzije </a:t>
            </a:r>
            <a:r>
              <a:rPr lang="sl-SI" sz="1700"/>
              <a:t>na območje LAS Obsotelje in Kozjansko (5. 4.2024, 24 udeležencev) ter </a:t>
            </a:r>
            <a:r>
              <a:rPr lang="sl-SI" sz="1700" err="1"/>
              <a:t>gostiteljstvo</a:t>
            </a:r>
            <a:r>
              <a:rPr lang="sl-SI" sz="1700"/>
              <a:t> strokovne ekskurzije LAS Notranjska na našem območju (20 udeležencev)</a:t>
            </a:r>
          </a:p>
          <a:p>
            <a:pPr>
              <a:lnSpc>
                <a:spcPct val="120000"/>
              </a:lnSpc>
              <a:spcBef>
                <a:spcPts val="0"/>
              </a:spcBef>
            </a:pPr>
            <a:r>
              <a:rPr lang="sl-SI" sz="1700"/>
              <a:t>Udeležba na Posvetu LAS v  Istri (22. 3. 2024) ter Prlekiji (28. in 29. 6. 2024) z namenom mreženja in oblikovanja projektov z drugimi LAS</a:t>
            </a:r>
          </a:p>
        </p:txBody>
      </p:sp>
    </p:spTree>
    <p:extLst>
      <p:ext uri="{BB962C8B-B14F-4D97-AF65-F5344CB8AC3E}">
        <p14:creationId xmlns:p14="http://schemas.microsoft.com/office/powerpoint/2010/main" val="210522209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38456A-FD54-8327-90B7-EFF439DAB7A6}"/>
            </a:ext>
          </a:extLst>
        </p:cNvPr>
        <p:cNvGrpSpPr/>
        <p:nvPr/>
      </p:nvGrpSpPr>
      <p:grpSpPr>
        <a:xfrm>
          <a:off x="0" y="0"/>
          <a:ext cx="0" cy="0"/>
          <a:chOff x="0" y="0"/>
          <a:chExt cx="0" cy="0"/>
        </a:xfrm>
      </p:grpSpPr>
      <p:sp>
        <p:nvSpPr>
          <p:cNvPr id="2" name="Naslov 1">
            <a:extLst>
              <a:ext uri="{FF2B5EF4-FFF2-40B4-BE49-F238E27FC236}">
                <a16:creationId xmlns:a16="http://schemas.microsoft.com/office/drawing/2014/main" id="{F0B14216-E057-EDBC-8DEF-9B74DDADB82E}"/>
              </a:ext>
            </a:extLst>
          </p:cNvPr>
          <p:cNvSpPr>
            <a:spLocks noGrp="1"/>
          </p:cNvSpPr>
          <p:nvPr>
            <p:ph type="title"/>
          </p:nvPr>
        </p:nvSpPr>
        <p:spPr/>
        <p:txBody>
          <a:bodyPr/>
          <a:lstStyle/>
          <a:p>
            <a:r>
              <a:rPr lang="sl-SI"/>
              <a:t>2.3 LAS Krasa in Brkinov - vodenje</a:t>
            </a:r>
          </a:p>
        </p:txBody>
      </p:sp>
      <p:sp>
        <p:nvSpPr>
          <p:cNvPr id="3" name="Označba mesta vsebine 2">
            <a:extLst>
              <a:ext uri="{FF2B5EF4-FFF2-40B4-BE49-F238E27FC236}">
                <a16:creationId xmlns:a16="http://schemas.microsoft.com/office/drawing/2014/main" id="{6F4C554C-B585-C2F9-C9CC-938B80E33785}"/>
              </a:ext>
            </a:extLst>
          </p:cNvPr>
          <p:cNvSpPr>
            <a:spLocks noGrp="1"/>
          </p:cNvSpPr>
          <p:nvPr>
            <p:ph idx="1"/>
          </p:nvPr>
        </p:nvSpPr>
        <p:spPr>
          <a:xfrm>
            <a:off x="346494" y="1404091"/>
            <a:ext cx="11647710" cy="4796219"/>
          </a:xfrm>
        </p:spPr>
        <p:txBody>
          <a:bodyPr vert="horz" lIns="91440" tIns="45720" rIns="91440" bIns="45720" rtlCol="0" anchor="t">
            <a:noAutofit/>
          </a:bodyPr>
          <a:lstStyle/>
          <a:p>
            <a:pPr>
              <a:lnSpc>
                <a:spcPct val="120000"/>
              </a:lnSpc>
              <a:spcBef>
                <a:spcPts val="0"/>
              </a:spcBef>
            </a:pPr>
            <a:r>
              <a:rPr lang="sl-SI" sz="1700" b="1">
                <a:solidFill>
                  <a:srgbClr val="FF6600"/>
                </a:solidFill>
              </a:rPr>
              <a:t>Izvedba 3 delavnic Kakšne občine si želimo? </a:t>
            </a:r>
            <a:r>
              <a:rPr lang="sl-SI" sz="1700"/>
              <a:t>(Povir, Lokev, Štorje), </a:t>
            </a:r>
            <a:r>
              <a:rPr lang="sl-SI" sz="1700" b="1">
                <a:solidFill>
                  <a:srgbClr val="FF6600"/>
                </a:solidFill>
              </a:rPr>
              <a:t>pogovornega večera o stari šoli </a:t>
            </a:r>
            <a:r>
              <a:rPr lang="sl-SI" sz="1700"/>
              <a:t>v Misličah (17. 6. 2024, 14 udeležencev) ter </a:t>
            </a:r>
            <a:r>
              <a:rPr lang="sl-SI" sz="1700" b="1">
                <a:solidFill>
                  <a:srgbClr val="FF6600"/>
                </a:solidFill>
              </a:rPr>
              <a:t>Razvojno naravnane delavnice</a:t>
            </a:r>
            <a:r>
              <a:rPr lang="sl-SI" sz="1700">
                <a:effectLst/>
                <a:ea typeface="Calibri"/>
              </a:rPr>
              <a:t>: Razpisi in osnove priprave projektnih prijav (29. 5. 2024, 24 udeležencev) z namenom prepoznavanja potreb ter krepitve zmogljivosti lokalnih akterjev za razvoj in izvajanje projektov. </a:t>
            </a:r>
          </a:p>
          <a:p>
            <a:pPr>
              <a:lnSpc>
                <a:spcPct val="120000"/>
              </a:lnSpc>
              <a:spcBef>
                <a:spcPts val="0"/>
              </a:spcBef>
            </a:pPr>
            <a:r>
              <a:rPr lang="sl-SI" sz="1700" b="1">
                <a:solidFill>
                  <a:srgbClr val="FF6600"/>
                </a:solidFill>
              </a:rPr>
              <a:t>Predstavitev LAS na stojnici </a:t>
            </a:r>
            <a:r>
              <a:rPr lang="sl-SI" sz="1700">
                <a:solidFill>
                  <a:srgbClr val="333333"/>
                </a:solidFill>
                <a:effectLst/>
                <a:ea typeface="Calibri"/>
              </a:rPr>
              <a:t>ob občinskem prazniku Občine Sežana, 24. 8. 2024</a:t>
            </a:r>
          </a:p>
          <a:p>
            <a:pPr>
              <a:lnSpc>
                <a:spcPct val="120000"/>
              </a:lnSpc>
              <a:spcBef>
                <a:spcPts val="0"/>
              </a:spcBef>
            </a:pPr>
            <a:r>
              <a:rPr lang="sl-SI" sz="1700" b="1">
                <a:solidFill>
                  <a:srgbClr val="FF6600"/>
                </a:solidFill>
              </a:rPr>
              <a:t>Izvedba Suho zidarske akcije za člane</a:t>
            </a:r>
            <a:r>
              <a:rPr lang="sl-SI" sz="1700">
                <a:solidFill>
                  <a:srgbClr val="333333"/>
                </a:solidFill>
                <a:effectLst/>
                <a:ea typeface="Calibri"/>
                <a:cs typeface="Times New Roman"/>
              </a:rPr>
              <a:t> LAS Krasa in Brkinov, 14. 9. 2024, z namenom mreženja članov Skupščine LAS ter krepitev veščin nesnovne kulturne dediščine (10-15 udeležencev)</a:t>
            </a:r>
            <a:endParaRPr lang="sl-SI" sz="1700">
              <a:ea typeface="Calibri"/>
              <a:cs typeface="Times New Roman"/>
            </a:endParaRPr>
          </a:p>
          <a:p>
            <a:pPr>
              <a:lnSpc>
                <a:spcPct val="120000"/>
              </a:lnSpc>
              <a:spcBef>
                <a:spcPts val="0"/>
              </a:spcBef>
            </a:pPr>
            <a:r>
              <a:rPr lang="sl-SI" sz="1700" b="1"/>
              <a:t>Objave</a:t>
            </a:r>
            <a:r>
              <a:rPr lang="sl-SI" sz="1700"/>
              <a:t> v vseh štirih občinskih glasilih (8 objav), digitalnih medijih (FB: @LAS.Krasa.in.Brkinov) 3× tedensko (141 objav) ter spletni strani LAS (33 objav)</a:t>
            </a:r>
            <a:endParaRPr lang="sl-SI" sz="1700">
              <a:solidFill>
                <a:srgbClr val="FF0000"/>
              </a:solidFill>
            </a:endParaRPr>
          </a:p>
          <a:p>
            <a:pPr>
              <a:lnSpc>
                <a:spcPct val="120000"/>
              </a:lnSpc>
              <a:spcBef>
                <a:spcPts val="0"/>
              </a:spcBef>
            </a:pPr>
            <a:r>
              <a:rPr lang="sl-SI" sz="1700" b="1"/>
              <a:t>Svetovanja in informiranja </a:t>
            </a:r>
            <a:r>
              <a:rPr lang="sl-SI" sz="1700"/>
              <a:t>(telefonsko, elektronsko, osebno) zainteresiranim za včlanitev v LAS, prijave na javne pozive, oblikovanje razvojnih pobud ipd.</a:t>
            </a:r>
            <a:endParaRPr lang="sl-SI" sz="1700">
              <a:solidFill>
                <a:srgbClr val="FF0000"/>
              </a:solidFill>
            </a:endParaRPr>
          </a:p>
        </p:txBody>
      </p:sp>
    </p:spTree>
    <p:extLst>
      <p:ext uri="{BB962C8B-B14F-4D97-AF65-F5344CB8AC3E}">
        <p14:creationId xmlns:p14="http://schemas.microsoft.com/office/powerpoint/2010/main" val="346548415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785ED423-2665-5B0D-4E51-15CB0BF157F2}"/>
              </a:ext>
            </a:extLst>
          </p:cNvPr>
          <p:cNvSpPr>
            <a:spLocks noGrp="1"/>
          </p:cNvSpPr>
          <p:nvPr>
            <p:ph type="title"/>
          </p:nvPr>
        </p:nvSpPr>
        <p:spPr/>
        <p:txBody>
          <a:bodyPr/>
          <a:lstStyle/>
          <a:p>
            <a:r>
              <a:rPr lang="sl-SI"/>
              <a:t>2.3 LAS Krasa in Brkinov </a:t>
            </a:r>
            <a:br>
              <a:rPr lang="sl-SI"/>
            </a:br>
            <a:r>
              <a:rPr lang="sl-SI"/>
              <a:t>– projekti v izvajanju</a:t>
            </a:r>
          </a:p>
        </p:txBody>
      </p:sp>
      <p:sp>
        <p:nvSpPr>
          <p:cNvPr id="3" name="Označba mesta vsebine 2">
            <a:extLst>
              <a:ext uri="{FF2B5EF4-FFF2-40B4-BE49-F238E27FC236}">
                <a16:creationId xmlns:a16="http://schemas.microsoft.com/office/drawing/2014/main" id="{5EA01311-69BA-B701-6216-F18598DFC98E}"/>
              </a:ext>
            </a:extLst>
          </p:cNvPr>
          <p:cNvSpPr>
            <a:spLocks noGrp="1"/>
          </p:cNvSpPr>
          <p:nvPr>
            <p:ph idx="1"/>
          </p:nvPr>
        </p:nvSpPr>
        <p:spPr>
          <a:xfrm>
            <a:off x="346493" y="1792409"/>
            <a:ext cx="11676893" cy="4351338"/>
          </a:xfrm>
        </p:spPr>
        <p:txBody>
          <a:bodyPr vert="horz" lIns="91440" tIns="45720" rIns="91440" bIns="45720" rtlCol="0" anchor="t">
            <a:normAutofit/>
          </a:bodyPr>
          <a:lstStyle/>
          <a:p>
            <a:r>
              <a:rPr lang="sl-SI" sz="1800"/>
              <a:t>Oddaja 2 zahtevkov za izplačilo ter pomoč pri pripravi dopolnitev projektov 3. JP iz EKSRP (Sobivanje in Po poti zdravja) - 66.178,87 EUR</a:t>
            </a:r>
          </a:p>
          <a:p>
            <a:r>
              <a:rPr lang="sl-SI" sz="1800" b="1">
                <a:solidFill>
                  <a:srgbClr val="FF6600"/>
                </a:solidFill>
              </a:rPr>
              <a:t>Vodenje aktivnosti projekta sodelovanja Veriga </a:t>
            </a:r>
            <a:r>
              <a:rPr lang="sl-SI" sz="1800" b="1" err="1">
                <a:solidFill>
                  <a:srgbClr val="FF6600"/>
                </a:solidFill>
              </a:rPr>
              <a:t>eko</a:t>
            </a:r>
            <a:r>
              <a:rPr lang="sl-SI" sz="1800" b="1">
                <a:solidFill>
                  <a:srgbClr val="FF6600"/>
                </a:solidFill>
              </a:rPr>
              <a:t> zelišč od Dolenjske do Krasa </a:t>
            </a:r>
            <a:r>
              <a:rPr lang="sl-SI" sz="1800"/>
              <a:t>(udeležba na 5 sestankih partnerskih LAS ter komunikacija s partnerji znotraj LAS), izvedba 1 strokovne ekskurzije in ogleda dobrih praks na Dolenjsko (38 udeležencev, 10. 4. 2024), izvedba 1 naravoslovnega dneva za 41 osnovnošolcev, izvedba 1 študijske ture za tuje novinarje, izvedba strokovne ekskurzije v Srbijo, izvedba ogleda dobrih praks </a:t>
            </a:r>
            <a:r>
              <a:rPr lang="sl-SI" sz="1800" err="1"/>
              <a:t>Belajeve</a:t>
            </a:r>
            <a:r>
              <a:rPr lang="sl-SI" sz="1800"/>
              <a:t> domačije, izvedba zaključnega dogodka v Štanjelu</a:t>
            </a:r>
          </a:p>
          <a:p>
            <a:r>
              <a:rPr lang="sl-SI" sz="1800"/>
              <a:t>Uspešna realizacija kontrole pred izplačilom 1. zahtevka projekta sodelovanja Veriga </a:t>
            </a:r>
            <a:r>
              <a:rPr lang="sl-SI" sz="1800" err="1"/>
              <a:t>eko</a:t>
            </a:r>
            <a:r>
              <a:rPr lang="sl-SI" sz="1800"/>
              <a:t> zelišč od Dolenjske do Krasa iz strani ARSKTRP ter 2. zahtevka projekta Sobivanje</a:t>
            </a:r>
          </a:p>
          <a:p>
            <a:r>
              <a:rPr lang="sl-SI" sz="1800" b="1">
                <a:solidFill>
                  <a:srgbClr val="FF6600"/>
                </a:solidFill>
              </a:rPr>
              <a:t>Vodenje in koordinacija projekta Bogastvo Krasa in Brkinov </a:t>
            </a:r>
            <a:r>
              <a:rPr lang="sl-SI" sz="1800"/>
              <a:t>(v okviru katerega so občine postavile štiri servisno-polnilne postaje v štirih kraško-brkinskih občinah ter bila izvedena gradbeno-obrtniška dela za stavbo TIC Sežana, kupljenih 6 e-koles, urejena okolica (suhi zid) okrog vrtače pri Divaški jami in vhoda v jamo, izdelava interaktivne točke na fasadi centra za obiskovalce v Mitskem parku)</a:t>
            </a:r>
          </a:p>
        </p:txBody>
      </p:sp>
    </p:spTree>
    <p:extLst>
      <p:ext uri="{BB962C8B-B14F-4D97-AF65-F5344CB8AC3E}">
        <p14:creationId xmlns:p14="http://schemas.microsoft.com/office/powerpoint/2010/main" val="295432200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107F5A-F984-BCC9-A4B7-A581B6EF1EA4}"/>
            </a:ext>
          </a:extLst>
        </p:cNvPr>
        <p:cNvGrpSpPr/>
        <p:nvPr/>
      </p:nvGrpSpPr>
      <p:grpSpPr>
        <a:xfrm>
          <a:off x="0" y="0"/>
          <a:ext cx="0" cy="0"/>
          <a:chOff x="0" y="0"/>
          <a:chExt cx="0" cy="0"/>
        </a:xfrm>
      </p:grpSpPr>
      <p:sp>
        <p:nvSpPr>
          <p:cNvPr id="2" name="Naslov 1">
            <a:extLst>
              <a:ext uri="{FF2B5EF4-FFF2-40B4-BE49-F238E27FC236}">
                <a16:creationId xmlns:a16="http://schemas.microsoft.com/office/drawing/2014/main" id="{21AC15D8-91B5-29DF-F47E-3B7F1011D8C4}"/>
              </a:ext>
            </a:extLst>
          </p:cNvPr>
          <p:cNvSpPr>
            <a:spLocks noGrp="1"/>
          </p:cNvSpPr>
          <p:nvPr>
            <p:ph type="title"/>
          </p:nvPr>
        </p:nvSpPr>
        <p:spPr/>
        <p:txBody>
          <a:bodyPr/>
          <a:lstStyle/>
          <a:p>
            <a:r>
              <a:rPr lang="sl-SI"/>
              <a:t>2.4 Projekti razvoja v izvajanju</a:t>
            </a:r>
          </a:p>
        </p:txBody>
      </p:sp>
      <p:sp>
        <p:nvSpPr>
          <p:cNvPr id="3" name="Označba mesta vsebine 2">
            <a:extLst>
              <a:ext uri="{FF2B5EF4-FFF2-40B4-BE49-F238E27FC236}">
                <a16:creationId xmlns:a16="http://schemas.microsoft.com/office/drawing/2014/main" id="{717FB94D-B24F-CBAE-E806-B9F922400E49}"/>
              </a:ext>
            </a:extLst>
          </p:cNvPr>
          <p:cNvSpPr>
            <a:spLocks noGrp="1"/>
          </p:cNvSpPr>
          <p:nvPr>
            <p:ph idx="1"/>
          </p:nvPr>
        </p:nvSpPr>
        <p:spPr>
          <a:xfrm>
            <a:off x="346494" y="1471396"/>
            <a:ext cx="11920085" cy="5286019"/>
          </a:xfrm>
        </p:spPr>
        <p:txBody>
          <a:bodyPr vert="horz" lIns="91440" tIns="45720" rIns="91440" bIns="45720" rtlCol="0" anchor="t">
            <a:noAutofit/>
          </a:bodyPr>
          <a:lstStyle/>
          <a:p>
            <a:pPr marL="0" indent="0">
              <a:spcBef>
                <a:spcPts val="0"/>
              </a:spcBef>
              <a:buNone/>
            </a:pPr>
            <a:r>
              <a:rPr lang="sl-SI" sz="2000" b="1">
                <a:solidFill>
                  <a:srgbClr val="FF6600"/>
                </a:solidFill>
              </a:rPr>
              <a:t>KRAS-CARSO II – </a:t>
            </a:r>
            <a:r>
              <a:rPr lang="pl-PL" sz="2000" b="1">
                <a:solidFill>
                  <a:srgbClr val="FF6600"/>
                </a:solidFill>
              </a:rPr>
              <a:t>Skupno upravljanje in trajnostni razvoj območja Matičnega Krasa</a:t>
            </a:r>
            <a:r>
              <a:rPr lang="pl-PL" sz="2000" b="1"/>
              <a:t> </a:t>
            </a:r>
            <a:endParaRPr lang="pl-PL"/>
          </a:p>
          <a:p>
            <a:pPr marL="0" indent="0">
              <a:spcBef>
                <a:spcPts val="0"/>
              </a:spcBef>
              <a:buNone/>
            </a:pPr>
            <a:r>
              <a:rPr lang="pl-PL" sz="2000" b="1"/>
              <a:t>(trajanje projekta: 1.1.2023-31.12.2025):</a:t>
            </a:r>
          </a:p>
          <a:p>
            <a:pPr marL="0" indent="0">
              <a:spcBef>
                <a:spcPts val="0"/>
              </a:spcBef>
              <a:buNone/>
            </a:pPr>
            <a:endParaRPr lang="pl-PL" sz="2000" b="1"/>
          </a:p>
          <a:p>
            <a:pPr>
              <a:spcBef>
                <a:spcPts val="0"/>
              </a:spcBef>
            </a:pPr>
            <a:r>
              <a:rPr lang="sl-SI" sz="2000" b="1"/>
              <a:t>Podpis pisma o nameri za ustanovitev EZTS v Trstu </a:t>
            </a:r>
            <a:r>
              <a:rPr lang="sl-SI" sz="2000"/>
              <a:t>–  predstavniki 17 občin iz SLO in ITA Krasa (17.3.2024)</a:t>
            </a:r>
          </a:p>
          <a:p>
            <a:pPr>
              <a:spcBef>
                <a:spcPts val="0"/>
              </a:spcBef>
            </a:pPr>
            <a:r>
              <a:rPr lang="sl-SI" sz="2000"/>
              <a:t>Koordinacija in </a:t>
            </a:r>
            <a:r>
              <a:rPr lang="sl-SI" sz="2000" err="1"/>
              <a:t>soorganizacija</a:t>
            </a:r>
            <a:r>
              <a:rPr lang="sl-SI" sz="2000"/>
              <a:t> dogodkov v okviru </a:t>
            </a:r>
            <a:r>
              <a:rPr lang="sl-SI" sz="2000" b="1"/>
              <a:t>Festivala kraška gmajna – pomlad, jesen</a:t>
            </a:r>
            <a:r>
              <a:rPr lang="sl-SI" sz="2000"/>
              <a:t> (ciljna skupina: splošna javnost) </a:t>
            </a:r>
          </a:p>
          <a:p>
            <a:pPr>
              <a:spcBef>
                <a:spcPts val="0"/>
              </a:spcBef>
            </a:pPr>
            <a:r>
              <a:rPr lang="sl-SI" sz="2000"/>
              <a:t>Koordinacija in </a:t>
            </a:r>
            <a:r>
              <a:rPr lang="sl-SI" sz="2000" err="1"/>
              <a:t>soorganizacija</a:t>
            </a:r>
            <a:r>
              <a:rPr lang="sl-SI" sz="2000"/>
              <a:t> dogodkov v okviru </a:t>
            </a:r>
            <a:r>
              <a:rPr lang="sl-SI" sz="2000" b="1"/>
              <a:t>Teden čezmejnega </a:t>
            </a:r>
            <a:r>
              <a:rPr lang="sl-SI" sz="2000" b="1" err="1"/>
              <a:t>geoparka</a:t>
            </a:r>
            <a:r>
              <a:rPr lang="sl-SI" sz="2000"/>
              <a:t> (ciljne skupine: splošna javnost, otroci in mladi) </a:t>
            </a:r>
          </a:p>
          <a:p>
            <a:pPr>
              <a:spcBef>
                <a:spcPts val="0"/>
              </a:spcBef>
            </a:pPr>
            <a:r>
              <a:rPr lang="sl-SI" sz="2000"/>
              <a:t>Nabava električnega vozila (</a:t>
            </a:r>
            <a:r>
              <a:rPr lang="sl-SI" sz="2000" b="1"/>
              <a:t>e-kombi</a:t>
            </a:r>
            <a:r>
              <a:rPr lang="sl-SI" sz="2000"/>
              <a:t>) + </a:t>
            </a:r>
            <a:r>
              <a:rPr lang="sl-SI" sz="2000" b="1"/>
              <a:t>prikolica za kolesa</a:t>
            </a:r>
            <a:r>
              <a:rPr lang="sl-SI" sz="2000"/>
              <a:t> - prevoz obiskovalcev in domačinov med turističnimi lokacijami na področju </a:t>
            </a:r>
            <a:r>
              <a:rPr lang="sl-SI" sz="2000" err="1"/>
              <a:t>geoparka</a:t>
            </a:r>
            <a:r>
              <a:rPr lang="sl-SI" sz="2000"/>
              <a:t> Kras-</a:t>
            </a:r>
            <a:r>
              <a:rPr lang="sl-SI" sz="2000" err="1"/>
              <a:t>Carso</a:t>
            </a:r>
            <a:r>
              <a:rPr lang="sl-SI" sz="2000"/>
              <a:t> (28.2.2024)</a:t>
            </a:r>
          </a:p>
          <a:p>
            <a:pPr>
              <a:spcBef>
                <a:spcPts val="0"/>
              </a:spcBef>
            </a:pPr>
            <a:r>
              <a:rPr lang="sl-SI" sz="2000"/>
              <a:t>Izvedba </a:t>
            </a:r>
            <a:r>
              <a:rPr lang="sl-SI" sz="2000" b="1"/>
              <a:t>trajnostnih prevozov</a:t>
            </a:r>
            <a:r>
              <a:rPr lang="sl-SI" sz="2000"/>
              <a:t> v času poletnih počitnic (prevozi na zahtevo, prevozi Hop-on Hop-</a:t>
            </a:r>
            <a:r>
              <a:rPr lang="sl-SI" sz="2000" err="1"/>
              <a:t>off</a:t>
            </a:r>
            <a:r>
              <a:rPr lang="sl-SI" sz="2000"/>
              <a:t> čez vikend)</a:t>
            </a:r>
          </a:p>
          <a:p>
            <a:pPr>
              <a:spcBef>
                <a:spcPts val="0"/>
              </a:spcBef>
            </a:pPr>
            <a:r>
              <a:rPr lang="sl-SI" sz="2000"/>
              <a:t>Sodelovanje pri izvedbi </a:t>
            </a:r>
            <a:r>
              <a:rPr lang="sl-SI" sz="2000" b="1"/>
              <a:t>delavnice za upravljavce turističnih jam,</a:t>
            </a:r>
            <a:r>
              <a:rPr lang="sl-SI" sz="2000"/>
              <a:t> Matavunu (18.3.2024; 33 udeležencev)</a:t>
            </a:r>
          </a:p>
          <a:p>
            <a:pPr>
              <a:spcBef>
                <a:spcPts val="0"/>
              </a:spcBef>
            </a:pPr>
            <a:r>
              <a:rPr lang="sl-SI" sz="2000"/>
              <a:t>Dogodek </a:t>
            </a:r>
            <a:r>
              <a:rPr lang="sl-SI" sz="2000" b="1"/>
              <a:t>„</a:t>
            </a:r>
            <a:r>
              <a:rPr lang="sl-SI" sz="2000" b="1" err="1"/>
              <a:t>Tourism</a:t>
            </a:r>
            <a:r>
              <a:rPr lang="sl-SI" sz="2000" b="1"/>
              <a:t> </a:t>
            </a:r>
            <a:r>
              <a:rPr lang="sl-SI" sz="2000" b="1" err="1"/>
              <a:t>matching</a:t>
            </a:r>
            <a:r>
              <a:rPr lang="sl-SI" sz="2000" b="1"/>
              <a:t>“</a:t>
            </a:r>
            <a:r>
              <a:rPr lang="sl-SI" sz="2000"/>
              <a:t> hotel </a:t>
            </a:r>
            <a:r>
              <a:rPr lang="sl-SI" sz="2000" err="1"/>
              <a:t>Savoia</a:t>
            </a:r>
            <a:r>
              <a:rPr lang="sl-SI" sz="2000"/>
              <a:t>, Trst – mreženje čezmejnih turističnih ponudnikov (8.4.2024)</a:t>
            </a:r>
          </a:p>
          <a:p>
            <a:pPr>
              <a:spcBef>
                <a:spcPts val="0"/>
              </a:spcBef>
            </a:pPr>
            <a:r>
              <a:rPr lang="sl-SI" sz="2000"/>
              <a:t>Izdelava </a:t>
            </a:r>
            <a:r>
              <a:rPr lang="sl-SI" sz="2000" b="1"/>
              <a:t>kratkih videov</a:t>
            </a:r>
            <a:r>
              <a:rPr lang="sl-SI" sz="2000"/>
              <a:t> za digitalno video kampanjo (</a:t>
            </a:r>
            <a:r>
              <a:rPr lang="sl-SI" sz="2000" err="1"/>
              <a:t>geopark</a:t>
            </a:r>
            <a:r>
              <a:rPr lang="sl-SI" sz="2000"/>
              <a:t> Kras-</a:t>
            </a:r>
            <a:r>
              <a:rPr lang="sl-SI" sz="2000" err="1"/>
              <a:t>Carso</a:t>
            </a:r>
            <a:r>
              <a:rPr lang="sl-SI" sz="2000"/>
              <a:t>) na družbenih omrežjih</a:t>
            </a:r>
          </a:p>
          <a:p>
            <a:pPr marL="0" indent="0">
              <a:spcBef>
                <a:spcPts val="0"/>
              </a:spcBef>
              <a:buNone/>
            </a:pPr>
            <a:endParaRPr lang="sl-SI" sz="2000"/>
          </a:p>
          <a:p>
            <a:pPr marL="514350" indent="-514350">
              <a:spcBef>
                <a:spcPts val="0"/>
              </a:spcBef>
              <a:buAutoNum type="alphaLcParenR"/>
            </a:pPr>
            <a:endParaRPr lang="sl-SI" sz="2000"/>
          </a:p>
        </p:txBody>
      </p:sp>
    </p:spTree>
    <p:extLst>
      <p:ext uri="{BB962C8B-B14F-4D97-AF65-F5344CB8AC3E}">
        <p14:creationId xmlns:p14="http://schemas.microsoft.com/office/powerpoint/2010/main" val="145117898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E6ACE8-AEA1-40B7-B2FB-215C30344D41}"/>
            </a:ext>
          </a:extLst>
        </p:cNvPr>
        <p:cNvGrpSpPr/>
        <p:nvPr/>
      </p:nvGrpSpPr>
      <p:grpSpPr>
        <a:xfrm>
          <a:off x="0" y="0"/>
          <a:ext cx="0" cy="0"/>
          <a:chOff x="0" y="0"/>
          <a:chExt cx="0" cy="0"/>
        </a:xfrm>
      </p:grpSpPr>
      <p:sp>
        <p:nvSpPr>
          <p:cNvPr id="2" name="Naslov 1">
            <a:extLst>
              <a:ext uri="{FF2B5EF4-FFF2-40B4-BE49-F238E27FC236}">
                <a16:creationId xmlns:a16="http://schemas.microsoft.com/office/drawing/2014/main" id="{F36AB925-C1F1-F56A-7FCB-A23733007B88}"/>
              </a:ext>
            </a:extLst>
          </p:cNvPr>
          <p:cNvSpPr>
            <a:spLocks noGrp="1"/>
          </p:cNvSpPr>
          <p:nvPr>
            <p:ph type="title"/>
          </p:nvPr>
        </p:nvSpPr>
        <p:spPr/>
        <p:txBody>
          <a:bodyPr/>
          <a:lstStyle/>
          <a:p>
            <a:r>
              <a:rPr lang="sl-SI"/>
              <a:t>2.4 Projekti razvoja v izvajanju</a:t>
            </a:r>
          </a:p>
        </p:txBody>
      </p:sp>
      <p:sp>
        <p:nvSpPr>
          <p:cNvPr id="3" name="Označba mesta vsebine 2">
            <a:extLst>
              <a:ext uri="{FF2B5EF4-FFF2-40B4-BE49-F238E27FC236}">
                <a16:creationId xmlns:a16="http://schemas.microsoft.com/office/drawing/2014/main" id="{2F60E118-1FA2-CCC1-C7C1-5A66D83FB30C}"/>
              </a:ext>
            </a:extLst>
          </p:cNvPr>
          <p:cNvSpPr>
            <a:spLocks noGrp="1"/>
          </p:cNvSpPr>
          <p:nvPr>
            <p:ph idx="1"/>
          </p:nvPr>
        </p:nvSpPr>
        <p:spPr>
          <a:xfrm>
            <a:off x="346494" y="1471396"/>
            <a:ext cx="11920085" cy="5286019"/>
          </a:xfrm>
        </p:spPr>
        <p:txBody>
          <a:bodyPr vert="horz" lIns="91440" tIns="45720" rIns="91440" bIns="45720" rtlCol="0" anchor="t">
            <a:noAutofit/>
          </a:bodyPr>
          <a:lstStyle/>
          <a:p>
            <a:pPr marL="0" indent="0">
              <a:spcBef>
                <a:spcPts val="0"/>
              </a:spcBef>
              <a:buNone/>
            </a:pPr>
            <a:r>
              <a:rPr lang="sl-SI" sz="2000" b="1">
                <a:solidFill>
                  <a:srgbClr val="FF6600"/>
                </a:solidFill>
              </a:rPr>
              <a:t>KRAS–CARSO II-</a:t>
            </a:r>
            <a:r>
              <a:rPr lang="pl-PL" sz="2000" b="1">
                <a:solidFill>
                  <a:srgbClr val="FF6600"/>
                </a:solidFill>
              </a:rPr>
              <a:t>Skupno upravljanje in trajnostni razvoj območja Matičnega Krasa</a:t>
            </a:r>
            <a:endParaRPr lang="pl-PL">
              <a:solidFill>
                <a:srgbClr val="000000"/>
              </a:solidFill>
            </a:endParaRPr>
          </a:p>
          <a:p>
            <a:pPr marL="0" indent="0">
              <a:spcBef>
                <a:spcPts val="0"/>
              </a:spcBef>
              <a:buNone/>
            </a:pPr>
            <a:r>
              <a:rPr lang="pl-PL" sz="2000" b="1"/>
              <a:t>(trajanje projekta: 1.1.2023-31.12.2025):</a:t>
            </a:r>
            <a:endParaRPr lang="pl-PL"/>
          </a:p>
          <a:p>
            <a:pPr>
              <a:spcBef>
                <a:spcPts val="0"/>
              </a:spcBef>
            </a:pPr>
            <a:endParaRPr lang="sl-SI" sz="2000">
              <a:ea typeface="+mn-lt"/>
              <a:cs typeface="+mn-lt"/>
            </a:endParaRPr>
          </a:p>
          <a:p>
            <a:pPr>
              <a:spcBef>
                <a:spcPts val="0"/>
              </a:spcBef>
            </a:pPr>
            <a:r>
              <a:rPr lang="sl-SI" sz="2000">
                <a:ea typeface="+mn-lt"/>
                <a:cs typeface="+mn-lt"/>
              </a:rPr>
              <a:t>Izvedba </a:t>
            </a:r>
            <a:r>
              <a:rPr lang="sl-SI" sz="2000" b="1">
                <a:ea typeface="+mn-lt"/>
                <a:cs typeface="+mn-lt"/>
              </a:rPr>
              <a:t>strokovne ekskurzije za lokalne turistične in jamske vodnike</a:t>
            </a:r>
            <a:r>
              <a:rPr lang="sl-SI" sz="2000">
                <a:ea typeface="+mn-lt"/>
                <a:cs typeface="+mn-lt"/>
              </a:rPr>
              <a:t> v </a:t>
            </a:r>
            <a:r>
              <a:rPr lang="sl-SI" sz="2000" err="1">
                <a:ea typeface="+mn-lt"/>
                <a:cs typeface="+mn-lt"/>
              </a:rPr>
              <a:t>Geopark</a:t>
            </a:r>
            <a:r>
              <a:rPr lang="sl-SI" sz="2000">
                <a:ea typeface="+mn-lt"/>
                <a:cs typeface="+mn-lt"/>
              </a:rPr>
              <a:t> Karavanke (16.4.2024; 44 udeležencev)</a:t>
            </a:r>
          </a:p>
          <a:p>
            <a:pPr>
              <a:spcBef>
                <a:spcPts val="0"/>
              </a:spcBef>
            </a:pPr>
            <a:r>
              <a:rPr lang="sl-SI" sz="2000">
                <a:ea typeface="+mn-lt"/>
                <a:cs typeface="+mn-lt"/>
              </a:rPr>
              <a:t>Izvedba </a:t>
            </a:r>
            <a:r>
              <a:rPr lang="sl-SI" sz="2000" b="1">
                <a:ea typeface="+mn-lt"/>
                <a:cs typeface="+mn-lt"/>
              </a:rPr>
              <a:t>digitalne kampanje</a:t>
            </a:r>
            <a:r>
              <a:rPr lang="sl-SI" sz="2000">
                <a:ea typeface="+mn-lt"/>
                <a:cs typeface="+mn-lt"/>
              </a:rPr>
              <a:t> (</a:t>
            </a:r>
            <a:r>
              <a:rPr lang="sl-SI" sz="2000" err="1">
                <a:ea typeface="+mn-lt"/>
                <a:cs typeface="+mn-lt"/>
              </a:rPr>
              <a:t>geopark</a:t>
            </a:r>
            <a:r>
              <a:rPr lang="sl-SI" sz="2000">
                <a:ea typeface="+mn-lt"/>
                <a:cs typeface="+mn-lt"/>
              </a:rPr>
              <a:t> Kras-</a:t>
            </a:r>
            <a:r>
              <a:rPr lang="sl-SI" sz="2000" err="1">
                <a:ea typeface="+mn-lt"/>
                <a:cs typeface="+mn-lt"/>
              </a:rPr>
              <a:t>Carso</a:t>
            </a:r>
            <a:r>
              <a:rPr lang="sl-SI" sz="2000">
                <a:ea typeface="+mn-lt"/>
                <a:cs typeface="+mn-lt"/>
              </a:rPr>
              <a:t>) na družbenih omrežjih ("</a:t>
            </a:r>
            <a:r>
              <a:rPr lang="sl-SI" sz="2000" err="1">
                <a:ea typeface="+mn-lt"/>
                <a:cs typeface="+mn-lt"/>
              </a:rPr>
              <a:t>Only</a:t>
            </a:r>
            <a:r>
              <a:rPr lang="sl-SI" sz="2000">
                <a:ea typeface="+mn-lt"/>
                <a:cs typeface="+mn-lt"/>
              </a:rPr>
              <a:t> </a:t>
            </a:r>
            <a:r>
              <a:rPr lang="sl-SI" sz="2000" err="1">
                <a:ea typeface="+mn-lt"/>
                <a:cs typeface="+mn-lt"/>
              </a:rPr>
              <a:t>Karst</a:t>
            </a:r>
            <a:r>
              <a:rPr lang="sl-SI" sz="2000">
                <a:ea typeface="+mn-lt"/>
                <a:cs typeface="+mn-lt"/>
              </a:rPr>
              <a:t>")</a:t>
            </a:r>
            <a:endParaRPr lang="en-US" sz="2000">
              <a:ea typeface="+mn-lt"/>
              <a:cs typeface="+mn-lt"/>
            </a:endParaRPr>
          </a:p>
          <a:p>
            <a:pPr>
              <a:spcBef>
                <a:spcPts val="0"/>
              </a:spcBef>
            </a:pPr>
            <a:r>
              <a:rPr lang="sl-SI" sz="2000">
                <a:ea typeface="+mn-lt"/>
                <a:cs typeface="+mn-lt"/>
              </a:rPr>
              <a:t>Izvedba </a:t>
            </a:r>
            <a:r>
              <a:rPr lang="sl-SI" sz="2000" b="1">
                <a:ea typeface="+mn-lt"/>
                <a:cs typeface="+mn-lt"/>
              </a:rPr>
              <a:t>študijske ture</a:t>
            </a:r>
            <a:r>
              <a:rPr lang="sl-SI" sz="2000">
                <a:ea typeface="+mn-lt"/>
                <a:cs typeface="+mn-lt"/>
              </a:rPr>
              <a:t> na čezmejnem območju </a:t>
            </a:r>
            <a:r>
              <a:rPr lang="sl-SI" sz="2000" err="1">
                <a:ea typeface="+mn-lt"/>
                <a:cs typeface="+mn-lt"/>
              </a:rPr>
              <a:t>geoparka</a:t>
            </a:r>
            <a:r>
              <a:rPr lang="sl-SI" sz="2000">
                <a:ea typeface="+mn-lt"/>
                <a:cs typeface="+mn-lt"/>
              </a:rPr>
              <a:t> za angleško govoreče TO in TA (17.5.2024; 17 udeležencev)</a:t>
            </a:r>
            <a:endParaRPr lang="en-US" sz="2000">
              <a:ea typeface="+mn-lt"/>
              <a:cs typeface="+mn-lt"/>
            </a:endParaRPr>
          </a:p>
          <a:p>
            <a:pPr>
              <a:spcBef>
                <a:spcPts val="0"/>
              </a:spcBef>
            </a:pPr>
            <a:r>
              <a:rPr lang="sl-SI" sz="2000">
                <a:ea typeface="+mn-lt"/>
                <a:cs typeface="+mn-lt"/>
              </a:rPr>
              <a:t>Ustvarjene </a:t>
            </a:r>
            <a:r>
              <a:rPr lang="sl-SI" sz="2000" b="1">
                <a:ea typeface="+mn-lt"/>
                <a:cs typeface="+mn-lt"/>
              </a:rPr>
              <a:t>pristajalne spletne strani</a:t>
            </a:r>
            <a:r>
              <a:rPr lang="sl-SI" sz="2000">
                <a:ea typeface="+mn-lt"/>
                <a:cs typeface="+mn-lt"/>
              </a:rPr>
              <a:t> v 4 jezikovnih različicah </a:t>
            </a:r>
            <a:r>
              <a:rPr lang="sl-SI" sz="2000">
                <a:ea typeface="+mn-lt"/>
                <a:cs typeface="+mn-lt"/>
                <a:hlinkClick r:id="rId2"/>
              </a:rPr>
              <a:t>www.visitkras.info/geopark-kras-carso</a:t>
            </a:r>
            <a:r>
              <a:rPr lang="sl-SI" sz="2000">
                <a:ea typeface="+mn-lt"/>
                <a:cs typeface="+mn-lt"/>
              </a:rPr>
              <a:t> </a:t>
            </a:r>
          </a:p>
          <a:p>
            <a:pPr>
              <a:spcBef>
                <a:spcPts val="0"/>
              </a:spcBef>
            </a:pPr>
            <a:r>
              <a:rPr lang="sl-SI" sz="2000">
                <a:ea typeface="+mn-lt"/>
                <a:cs typeface="+mn-lt"/>
              </a:rPr>
              <a:t>Izvedba </a:t>
            </a:r>
            <a:r>
              <a:rPr lang="sl-SI" sz="2000" b="1">
                <a:ea typeface="+mn-lt"/>
                <a:cs typeface="+mn-lt"/>
              </a:rPr>
              <a:t>čezmejnih dogodkov za družine z otroki</a:t>
            </a:r>
            <a:r>
              <a:rPr lang="sl-SI" sz="2000">
                <a:ea typeface="+mn-lt"/>
                <a:cs typeface="+mn-lt"/>
              </a:rPr>
              <a:t> (</a:t>
            </a:r>
            <a:r>
              <a:rPr lang="sl-SI" sz="2000" err="1">
                <a:ea typeface="+mn-lt"/>
                <a:cs typeface="+mn-lt"/>
              </a:rPr>
              <a:t>geolovi</a:t>
            </a:r>
            <a:r>
              <a:rPr lang="sl-SI" sz="2000">
                <a:ea typeface="+mn-lt"/>
                <a:cs typeface="+mn-lt"/>
              </a:rPr>
              <a:t> v Orleku 8.6.24 ter v Lipici 8.11.24)</a:t>
            </a:r>
            <a:endParaRPr lang="sl-SI" sz="2000"/>
          </a:p>
          <a:p>
            <a:pPr>
              <a:spcBef>
                <a:spcPts val="0"/>
              </a:spcBef>
            </a:pPr>
            <a:r>
              <a:rPr lang="sl-SI" sz="2000"/>
              <a:t>Številni </a:t>
            </a:r>
            <a:r>
              <a:rPr lang="sl-SI" sz="2000" b="1"/>
              <a:t>dogodki za </a:t>
            </a:r>
            <a:r>
              <a:rPr lang="sl-SI" sz="2000" b="1" err="1"/>
              <a:t>obeležitev</a:t>
            </a:r>
            <a:r>
              <a:rPr lang="sl-SI" sz="2000" b="1"/>
              <a:t>  120. let jame Dimnice </a:t>
            </a:r>
            <a:r>
              <a:rPr lang="sl-SI" sz="2000"/>
              <a:t>ter priprava in izvedba promocijsko-izobraževalnih materialov Jama Dimnice in okolica (turistično-</a:t>
            </a:r>
            <a:r>
              <a:rPr lang="sl-SI" sz="2000" err="1"/>
              <a:t>info</a:t>
            </a:r>
            <a:r>
              <a:rPr lang="sl-SI" sz="2000"/>
              <a:t>. Brošuri o jami)</a:t>
            </a:r>
            <a:endParaRPr lang="sl-SI"/>
          </a:p>
          <a:p>
            <a:pPr>
              <a:spcBef>
                <a:spcPts val="0"/>
              </a:spcBef>
            </a:pPr>
            <a:r>
              <a:rPr lang="sl-SI" sz="2000"/>
              <a:t>Izvajanje aktivnosti v okviru vzpostavitve </a:t>
            </a:r>
            <a:r>
              <a:rPr lang="sl-SI" sz="2000" b="1"/>
              <a:t>mreže šol čezmejnega </a:t>
            </a:r>
            <a:r>
              <a:rPr lang="sl-SI" sz="2000" b="1" err="1"/>
              <a:t>geoparka</a:t>
            </a:r>
            <a:r>
              <a:rPr lang="sl-SI" sz="2000" b="1"/>
              <a:t> </a:t>
            </a:r>
            <a:r>
              <a:rPr lang="sl-SI" sz="2000"/>
              <a:t>(šol. l. 23-24 cca 450 otrok slo in </a:t>
            </a:r>
            <a:r>
              <a:rPr lang="sl-SI" sz="2000" err="1"/>
              <a:t>ita</a:t>
            </a:r>
            <a:r>
              <a:rPr lang="sl-SI" sz="2000"/>
              <a:t> učni jezik)</a:t>
            </a:r>
          </a:p>
          <a:p>
            <a:pPr>
              <a:spcBef>
                <a:spcPts val="0"/>
              </a:spcBef>
            </a:pPr>
            <a:r>
              <a:rPr lang="sl-SI" sz="2000"/>
              <a:t>Izdelan </a:t>
            </a:r>
            <a:r>
              <a:rPr lang="sl-SI" sz="2000" b="1"/>
              <a:t>elaborat za označitve čezmejne pohodno-kolesarske poti</a:t>
            </a:r>
            <a:endParaRPr lang="sl-SI" sz="2000"/>
          </a:p>
          <a:p>
            <a:pPr>
              <a:spcBef>
                <a:spcPts val="0"/>
              </a:spcBef>
            </a:pPr>
            <a:r>
              <a:rPr lang="sl-SI" sz="2000"/>
              <a:t>Sodelovanje pri </a:t>
            </a:r>
            <a:r>
              <a:rPr lang="sl-SI" sz="2000" b="1"/>
              <a:t>natečaju za izvedbo označitve poti </a:t>
            </a:r>
            <a:r>
              <a:rPr lang="sl-SI" sz="2000"/>
              <a:t>(umetniška instalacija v prostoru – na čezmejni poti)</a:t>
            </a:r>
          </a:p>
          <a:p>
            <a:pPr>
              <a:spcBef>
                <a:spcPts val="0"/>
              </a:spcBef>
            </a:pPr>
            <a:r>
              <a:rPr lang="sl-SI" sz="2000"/>
              <a:t>Organizacija in izvedba </a:t>
            </a:r>
            <a:r>
              <a:rPr lang="sl-SI" sz="2000" b="1"/>
              <a:t>letnega čezmejnega srečanja turističnih ponudnikov </a:t>
            </a:r>
            <a:r>
              <a:rPr lang="sl-SI" sz="2000"/>
              <a:t>(18.11.2024)</a:t>
            </a:r>
          </a:p>
          <a:p>
            <a:pPr marL="0" indent="0">
              <a:spcBef>
                <a:spcPts val="0"/>
              </a:spcBef>
              <a:buNone/>
            </a:pPr>
            <a:endParaRPr lang="sl-SI" sz="2000"/>
          </a:p>
          <a:p>
            <a:pPr>
              <a:spcBef>
                <a:spcPts val="0"/>
              </a:spcBef>
            </a:pPr>
            <a:endParaRPr lang="sl-SI" sz="2000"/>
          </a:p>
          <a:p>
            <a:pPr>
              <a:spcBef>
                <a:spcPts val="0"/>
              </a:spcBef>
            </a:pPr>
            <a:endParaRPr lang="sl-SI" sz="2000"/>
          </a:p>
          <a:p>
            <a:pPr>
              <a:spcBef>
                <a:spcPts val="0"/>
              </a:spcBef>
            </a:pPr>
            <a:endParaRPr lang="sl-SI" sz="2000"/>
          </a:p>
          <a:p>
            <a:pPr>
              <a:spcBef>
                <a:spcPts val="0"/>
              </a:spcBef>
            </a:pPr>
            <a:endParaRPr lang="sl-SI" sz="2000"/>
          </a:p>
          <a:p>
            <a:pPr>
              <a:spcBef>
                <a:spcPts val="0"/>
              </a:spcBef>
            </a:pPr>
            <a:endParaRPr lang="sl-SI" sz="2000"/>
          </a:p>
          <a:p>
            <a:pPr>
              <a:spcBef>
                <a:spcPts val="0"/>
              </a:spcBef>
            </a:pPr>
            <a:endParaRPr lang="sl-SI" sz="2000"/>
          </a:p>
          <a:p>
            <a:pPr>
              <a:spcBef>
                <a:spcPts val="0"/>
              </a:spcBef>
            </a:pPr>
            <a:endParaRPr lang="sl-SI" sz="2000"/>
          </a:p>
          <a:p>
            <a:pPr marL="514350" indent="-514350">
              <a:spcBef>
                <a:spcPts val="0"/>
              </a:spcBef>
              <a:buAutoNum type="alphaLcParenR"/>
            </a:pPr>
            <a:endParaRPr lang="sl-SI" sz="2000"/>
          </a:p>
        </p:txBody>
      </p:sp>
    </p:spTree>
    <p:extLst>
      <p:ext uri="{BB962C8B-B14F-4D97-AF65-F5344CB8AC3E}">
        <p14:creationId xmlns:p14="http://schemas.microsoft.com/office/powerpoint/2010/main" val="246852299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7AC26C-3071-58EF-DA52-1B205538471F}"/>
            </a:ext>
          </a:extLst>
        </p:cNvPr>
        <p:cNvGrpSpPr/>
        <p:nvPr/>
      </p:nvGrpSpPr>
      <p:grpSpPr>
        <a:xfrm>
          <a:off x="0" y="0"/>
          <a:ext cx="0" cy="0"/>
          <a:chOff x="0" y="0"/>
          <a:chExt cx="0" cy="0"/>
        </a:xfrm>
      </p:grpSpPr>
      <p:sp>
        <p:nvSpPr>
          <p:cNvPr id="2" name="Naslov 1">
            <a:extLst>
              <a:ext uri="{FF2B5EF4-FFF2-40B4-BE49-F238E27FC236}">
                <a16:creationId xmlns:a16="http://schemas.microsoft.com/office/drawing/2014/main" id="{093B5FD9-426F-0320-6097-C0E0C2F79DAD}"/>
              </a:ext>
            </a:extLst>
          </p:cNvPr>
          <p:cNvSpPr>
            <a:spLocks noGrp="1"/>
          </p:cNvSpPr>
          <p:nvPr>
            <p:ph type="title"/>
          </p:nvPr>
        </p:nvSpPr>
        <p:spPr/>
        <p:txBody>
          <a:bodyPr/>
          <a:lstStyle/>
          <a:p>
            <a:r>
              <a:rPr lang="sl-SI"/>
              <a:t>1. ENOTA TURIZEM</a:t>
            </a:r>
          </a:p>
        </p:txBody>
      </p:sp>
      <p:sp>
        <p:nvSpPr>
          <p:cNvPr id="3" name="Označba mesta vsebine 2">
            <a:extLst>
              <a:ext uri="{FF2B5EF4-FFF2-40B4-BE49-F238E27FC236}">
                <a16:creationId xmlns:a16="http://schemas.microsoft.com/office/drawing/2014/main" id="{73B00F99-328F-1AE6-914B-E46C7F293B6F}"/>
              </a:ext>
            </a:extLst>
          </p:cNvPr>
          <p:cNvSpPr>
            <a:spLocks noGrp="1"/>
          </p:cNvSpPr>
          <p:nvPr>
            <p:ph idx="1"/>
          </p:nvPr>
        </p:nvSpPr>
        <p:spPr/>
        <p:txBody>
          <a:bodyPr>
            <a:normAutofit/>
          </a:bodyPr>
          <a:lstStyle/>
          <a:p>
            <a:pPr marL="0" indent="0">
              <a:buNone/>
            </a:pPr>
            <a:r>
              <a:rPr lang="sl-SI">
                <a:solidFill>
                  <a:srgbClr val="FF6600"/>
                </a:solidFill>
              </a:rPr>
              <a:t>1.1 Ekonomski kazalniki</a:t>
            </a:r>
          </a:p>
          <a:p>
            <a:pPr marL="0" indent="0">
              <a:buNone/>
            </a:pPr>
            <a:endParaRPr lang="sl-SI"/>
          </a:p>
        </p:txBody>
      </p:sp>
      <p:pic>
        <p:nvPicPr>
          <p:cNvPr id="4" name="Slika 3">
            <a:extLst>
              <a:ext uri="{FF2B5EF4-FFF2-40B4-BE49-F238E27FC236}">
                <a16:creationId xmlns:a16="http://schemas.microsoft.com/office/drawing/2014/main" id="{D021109F-FD3B-C077-6D9C-33546F8809FB}"/>
              </a:ext>
            </a:extLst>
          </p:cNvPr>
          <p:cNvPicPr>
            <a:picLocks noChangeAspect="1"/>
          </p:cNvPicPr>
          <p:nvPr/>
        </p:nvPicPr>
        <p:blipFill>
          <a:blip r:embed="rId2"/>
          <a:stretch>
            <a:fillRect/>
          </a:stretch>
        </p:blipFill>
        <p:spPr>
          <a:xfrm>
            <a:off x="346494" y="2594156"/>
            <a:ext cx="11450370" cy="1863544"/>
          </a:xfrm>
          <a:prstGeom prst="rect">
            <a:avLst/>
          </a:prstGeom>
        </p:spPr>
      </p:pic>
      <p:sp>
        <p:nvSpPr>
          <p:cNvPr id="5" name="PoljeZBesedilom 4">
            <a:extLst>
              <a:ext uri="{FF2B5EF4-FFF2-40B4-BE49-F238E27FC236}">
                <a16:creationId xmlns:a16="http://schemas.microsoft.com/office/drawing/2014/main" id="{5EBF60CB-64BF-2271-B21B-034C60304C40}"/>
              </a:ext>
            </a:extLst>
          </p:cNvPr>
          <p:cNvSpPr txBox="1"/>
          <p:nvPr/>
        </p:nvSpPr>
        <p:spPr>
          <a:xfrm>
            <a:off x="907854" y="4934139"/>
            <a:ext cx="1237817" cy="369332"/>
          </a:xfrm>
          <a:prstGeom prst="rect">
            <a:avLst/>
          </a:prstGeom>
          <a:noFill/>
        </p:spPr>
        <p:txBody>
          <a:bodyPr wrap="square" rtlCol="0">
            <a:spAutoFit/>
          </a:bodyPr>
          <a:lstStyle/>
          <a:p>
            <a:r>
              <a:rPr lang="sl-SI" i="1"/>
              <a:t>Vir: AJPES</a:t>
            </a:r>
          </a:p>
        </p:txBody>
      </p:sp>
    </p:spTree>
    <p:extLst>
      <p:ext uri="{BB962C8B-B14F-4D97-AF65-F5344CB8AC3E}">
        <p14:creationId xmlns:p14="http://schemas.microsoft.com/office/powerpoint/2010/main" val="229577295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1DFCB6-20A4-3417-41A9-10158CC1D9B4}"/>
            </a:ext>
          </a:extLst>
        </p:cNvPr>
        <p:cNvGrpSpPr/>
        <p:nvPr/>
      </p:nvGrpSpPr>
      <p:grpSpPr>
        <a:xfrm>
          <a:off x="0" y="0"/>
          <a:ext cx="0" cy="0"/>
          <a:chOff x="0" y="0"/>
          <a:chExt cx="0" cy="0"/>
        </a:xfrm>
      </p:grpSpPr>
      <p:sp>
        <p:nvSpPr>
          <p:cNvPr id="2" name="Naslov 1">
            <a:extLst>
              <a:ext uri="{FF2B5EF4-FFF2-40B4-BE49-F238E27FC236}">
                <a16:creationId xmlns:a16="http://schemas.microsoft.com/office/drawing/2014/main" id="{A87B774C-336C-9C1D-23A1-41EB292BD430}"/>
              </a:ext>
            </a:extLst>
          </p:cNvPr>
          <p:cNvSpPr>
            <a:spLocks noGrp="1"/>
          </p:cNvSpPr>
          <p:nvPr>
            <p:ph type="title"/>
          </p:nvPr>
        </p:nvSpPr>
        <p:spPr/>
        <p:txBody>
          <a:bodyPr/>
          <a:lstStyle/>
          <a:p>
            <a:r>
              <a:rPr lang="sl-SI"/>
              <a:t>2.4 Projekti razvoja v izvajanju</a:t>
            </a:r>
          </a:p>
        </p:txBody>
      </p:sp>
      <p:sp>
        <p:nvSpPr>
          <p:cNvPr id="3" name="Označba mesta vsebine 2">
            <a:extLst>
              <a:ext uri="{FF2B5EF4-FFF2-40B4-BE49-F238E27FC236}">
                <a16:creationId xmlns:a16="http://schemas.microsoft.com/office/drawing/2014/main" id="{1940A6B2-ED78-FF00-E550-16AF6BC35E23}"/>
              </a:ext>
            </a:extLst>
          </p:cNvPr>
          <p:cNvSpPr>
            <a:spLocks noGrp="1"/>
          </p:cNvSpPr>
          <p:nvPr>
            <p:ph idx="1"/>
          </p:nvPr>
        </p:nvSpPr>
        <p:spPr>
          <a:xfrm>
            <a:off x="346494" y="1471396"/>
            <a:ext cx="11920085" cy="5286019"/>
          </a:xfrm>
        </p:spPr>
        <p:txBody>
          <a:bodyPr vert="horz" lIns="91440" tIns="45720" rIns="91440" bIns="45720" rtlCol="0" anchor="t">
            <a:noAutofit/>
          </a:bodyPr>
          <a:lstStyle/>
          <a:p>
            <a:pPr marL="0" indent="0">
              <a:spcBef>
                <a:spcPts val="0"/>
              </a:spcBef>
              <a:buNone/>
            </a:pPr>
            <a:r>
              <a:rPr lang="sl-SI" sz="2000" b="1">
                <a:solidFill>
                  <a:srgbClr val="FF6600"/>
                </a:solidFill>
              </a:rPr>
              <a:t>KRAS–CARSO II-</a:t>
            </a:r>
            <a:r>
              <a:rPr lang="pl-PL" sz="2000" b="1">
                <a:solidFill>
                  <a:srgbClr val="FF6600"/>
                </a:solidFill>
              </a:rPr>
              <a:t>Skupno upravljanje in trajnostni razvoj območja Matičnega Krasa</a:t>
            </a:r>
            <a:endParaRPr lang="pl-PL">
              <a:solidFill>
                <a:srgbClr val="000000"/>
              </a:solidFill>
            </a:endParaRPr>
          </a:p>
          <a:p>
            <a:pPr marL="0" indent="0">
              <a:spcBef>
                <a:spcPts val="0"/>
              </a:spcBef>
              <a:buNone/>
            </a:pPr>
            <a:r>
              <a:rPr lang="pl-PL" sz="2000" b="1"/>
              <a:t>(trajanje projekta: 1.1.2023-31.12.2025):</a:t>
            </a:r>
            <a:endParaRPr lang="pl-PL"/>
          </a:p>
          <a:p>
            <a:pPr marL="0" indent="0">
              <a:spcBef>
                <a:spcPts val="0"/>
              </a:spcBef>
              <a:buNone/>
            </a:pPr>
            <a:endParaRPr lang="pl-PL" sz="2000" b="1">
              <a:ea typeface="+mn-lt"/>
              <a:cs typeface="+mn-lt"/>
            </a:endParaRPr>
          </a:p>
          <a:p>
            <a:pPr>
              <a:spcBef>
                <a:spcPts val="0"/>
              </a:spcBef>
              <a:buFont typeface="Arial"/>
              <a:buChar char="•"/>
            </a:pPr>
            <a:r>
              <a:rPr lang="sl-SI" sz="2000" b="1">
                <a:ea typeface="+mn-lt"/>
                <a:cs typeface="+mn-lt"/>
              </a:rPr>
              <a:t>Ogled dobre prakse za turistične (gostinske) ponudnike</a:t>
            </a:r>
            <a:r>
              <a:rPr lang="sl-SI" sz="2000">
                <a:ea typeface="+mn-lt"/>
                <a:cs typeface="+mn-lt"/>
              </a:rPr>
              <a:t> (22.10.2024)</a:t>
            </a:r>
            <a:endParaRPr lang="en-US" sz="2000">
              <a:ea typeface="+mn-lt"/>
              <a:cs typeface="+mn-lt"/>
            </a:endParaRPr>
          </a:p>
          <a:p>
            <a:pPr>
              <a:spcBef>
                <a:spcPts val="0"/>
              </a:spcBef>
              <a:buFont typeface="Arial"/>
              <a:buChar char="•"/>
            </a:pPr>
            <a:r>
              <a:rPr lang="sl-SI" sz="2000">
                <a:ea typeface="+mn-lt"/>
                <a:cs typeface="+mn-lt"/>
              </a:rPr>
              <a:t>Koordinacija strokovnjakov s področja za dopolnitev </a:t>
            </a:r>
            <a:r>
              <a:rPr lang="sl-SI" sz="2000" b="1">
                <a:ea typeface="+mn-lt"/>
                <a:cs typeface="+mn-lt"/>
              </a:rPr>
              <a:t>vsebine za dosje UNESCO</a:t>
            </a:r>
            <a:endParaRPr lang="pl-PL"/>
          </a:p>
          <a:p>
            <a:pPr>
              <a:spcBef>
                <a:spcPts val="0"/>
              </a:spcBef>
            </a:pPr>
            <a:r>
              <a:rPr lang="sl-SI" sz="2000">
                <a:ea typeface="+mn-lt"/>
                <a:cs typeface="+mn-lt"/>
              </a:rPr>
              <a:t>Sodelovanje pri pripravi </a:t>
            </a:r>
            <a:r>
              <a:rPr lang="sl-SI" sz="2000" b="1">
                <a:ea typeface="+mn-lt"/>
                <a:cs typeface="+mn-lt"/>
              </a:rPr>
              <a:t>različnih dokumentov in študij v okviru projekta</a:t>
            </a:r>
            <a:r>
              <a:rPr lang="sl-SI" sz="2000">
                <a:ea typeface="+mn-lt"/>
                <a:cs typeface="+mn-lt"/>
              </a:rPr>
              <a:t> (npr. Ocena stanja varovanih delov narave in turistične rabe študijo, Nosilna zmogljivost narave za izbrane </a:t>
            </a:r>
            <a:r>
              <a:rPr lang="sl-SI" sz="2000" err="1">
                <a:ea typeface="+mn-lt"/>
                <a:cs typeface="+mn-lt"/>
              </a:rPr>
              <a:t>geolokacije</a:t>
            </a:r>
            <a:r>
              <a:rPr lang="sl-SI" sz="2000">
                <a:ea typeface="+mn-lt"/>
                <a:cs typeface="+mn-lt"/>
              </a:rPr>
              <a:t>, Študija turističnih tokov - še v izdelavi)</a:t>
            </a:r>
          </a:p>
          <a:p>
            <a:pPr>
              <a:spcBef>
                <a:spcPts val="0"/>
              </a:spcBef>
            </a:pPr>
            <a:r>
              <a:rPr lang="sl-SI" sz="2000">
                <a:ea typeface="+mn-lt"/>
                <a:cs typeface="+mn-lt"/>
              </a:rPr>
              <a:t>Sodelovanje pri organizaciji in predstavitvi </a:t>
            </a:r>
            <a:r>
              <a:rPr lang="sl-SI" sz="2000" err="1">
                <a:ea typeface="+mn-lt"/>
                <a:cs typeface="+mn-lt"/>
              </a:rPr>
              <a:t>geoparka</a:t>
            </a:r>
            <a:r>
              <a:rPr lang="sl-SI" sz="2000">
                <a:ea typeface="+mn-lt"/>
                <a:cs typeface="+mn-lt"/>
              </a:rPr>
              <a:t> Kras-</a:t>
            </a:r>
            <a:r>
              <a:rPr lang="sl-SI" sz="2000" err="1">
                <a:ea typeface="+mn-lt"/>
                <a:cs typeface="+mn-lt"/>
              </a:rPr>
              <a:t>Carso</a:t>
            </a:r>
            <a:r>
              <a:rPr lang="sl-SI" sz="2000">
                <a:ea typeface="+mn-lt"/>
                <a:cs typeface="+mn-lt"/>
              </a:rPr>
              <a:t> in projekta </a:t>
            </a:r>
            <a:r>
              <a:rPr lang="sl-SI" sz="2000" b="1">
                <a:ea typeface="+mn-lt"/>
                <a:cs typeface="+mn-lt"/>
              </a:rPr>
              <a:t>na konferenci - kolesarski turizem in UNESCO</a:t>
            </a:r>
            <a:r>
              <a:rPr lang="sl-SI" sz="2000">
                <a:ea typeface="+mn-lt"/>
                <a:cs typeface="+mn-lt"/>
              </a:rPr>
              <a:t> na devinskem gradu (v sodelovanju s strateškim projektom </a:t>
            </a:r>
            <a:r>
              <a:rPr lang="sl-SI" sz="2000" err="1">
                <a:ea typeface="+mn-lt"/>
                <a:cs typeface="+mn-lt"/>
              </a:rPr>
              <a:t>Adrioncycle</a:t>
            </a:r>
            <a:r>
              <a:rPr lang="sl-SI" sz="2000">
                <a:ea typeface="+mn-lt"/>
                <a:cs typeface="+mn-lt"/>
              </a:rPr>
              <a:t> </a:t>
            </a:r>
            <a:r>
              <a:rPr lang="sl-SI" sz="2000" err="1">
                <a:ea typeface="+mn-lt"/>
                <a:cs typeface="+mn-lt"/>
              </a:rPr>
              <a:t>tour</a:t>
            </a:r>
            <a:r>
              <a:rPr lang="sl-SI" sz="2000">
                <a:ea typeface="+mn-lt"/>
                <a:cs typeface="+mn-lt"/>
              </a:rPr>
              <a:t>) (19.10.2024)</a:t>
            </a:r>
            <a:endParaRPr lang="sl-SI"/>
          </a:p>
          <a:p>
            <a:pPr>
              <a:spcBef>
                <a:spcPts val="0"/>
              </a:spcBef>
            </a:pPr>
            <a:r>
              <a:rPr lang="sl-SI" sz="2000">
                <a:ea typeface="+mn-lt"/>
                <a:cs typeface="+mn-lt"/>
              </a:rPr>
              <a:t>Poročanje</a:t>
            </a:r>
            <a:r>
              <a:rPr lang="sl-SI" sz="2000"/>
              <a:t> o poteku projekta </a:t>
            </a:r>
            <a:r>
              <a:rPr lang="sl-SI" sz="2000">
                <a:ea typeface="+mn-lt"/>
                <a:cs typeface="+mn-lt"/>
              </a:rPr>
              <a:t>v Benetkah na Odboru </a:t>
            </a:r>
            <a:r>
              <a:rPr lang="sl-SI" sz="2000"/>
              <a:t>za spremljanje (MC) (3. 10. 2024)</a:t>
            </a:r>
            <a:endParaRPr lang="en-US" sz="2000"/>
          </a:p>
          <a:p>
            <a:pPr>
              <a:spcBef>
                <a:spcPts val="0"/>
              </a:spcBef>
            </a:pPr>
            <a:r>
              <a:rPr lang="sl-SI" sz="2000"/>
              <a:t>Predstavitev </a:t>
            </a:r>
            <a:r>
              <a:rPr lang="sl-SI" sz="2000" b="1"/>
              <a:t>primera dobre prakse </a:t>
            </a:r>
            <a:r>
              <a:rPr lang="sl-SI" sz="2000"/>
              <a:t>– sinergije med projekti </a:t>
            </a:r>
            <a:r>
              <a:rPr lang="sl-SI" sz="2000" err="1"/>
              <a:t>Interreg</a:t>
            </a:r>
            <a:r>
              <a:rPr lang="sl-SI" sz="2000"/>
              <a:t>, </a:t>
            </a:r>
            <a:r>
              <a:rPr lang="sl-SI" sz="2000">
                <a:ea typeface="+mn-lt"/>
                <a:cs typeface="+mn-lt"/>
              </a:rPr>
              <a:t>v okviru Evropskega tedna regij </a:t>
            </a:r>
            <a:r>
              <a:rPr lang="sl-SI" sz="2000"/>
              <a:t>in mest </a:t>
            </a:r>
            <a:r>
              <a:rPr lang="sl-SI" sz="2000" b="1"/>
              <a:t>v Bruslju </a:t>
            </a:r>
            <a:r>
              <a:rPr lang="sl-SI" sz="2000"/>
              <a:t>(8.10.2024)</a:t>
            </a:r>
            <a:endParaRPr lang="sl-SI"/>
          </a:p>
          <a:p>
            <a:pPr>
              <a:spcBef>
                <a:spcPts val="0"/>
              </a:spcBef>
            </a:pPr>
            <a:endParaRPr lang="sl-SI" sz="2000"/>
          </a:p>
          <a:p>
            <a:pPr>
              <a:spcBef>
                <a:spcPts val="0"/>
              </a:spcBef>
            </a:pPr>
            <a:endParaRPr lang="sl-SI" sz="2000"/>
          </a:p>
          <a:p>
            <a:pPr>
              <a:spcBef>
                <a:spcPts val="0"/>
              </a:spcBef>
            </a:pPr>
            <a:endParaRPr lang="sl-SI" sz="2000"/>
          </a:p>
          <a:p>
            <a:pPr>
              <a:spcBef>
                <a:spcPts val="0"/>
              </a:spcBef>
            </a:pPr>
            <a:endParaRPr lang="sl-SI" sz="2000"/>
          </a:p>
          <a:p>
            <a:pPr>
              <a:spcBef>
                <a:spcPts val="0"/>
              </a:spcBef>
            </a:pPr>
            <a:endParaRPr lang="sl-SI" sz="2000"/>
          </a:p>
          <a:p>
            <a:pPr>
              <a:spcBef>
                <a:spcPts val="0"/>
              </a:spcBef>
            </a:pPr>
            <a:endParaRPr lang="sl-SI" sz="2000"/>
          </a:p>
          <a:p>
            <a:pPr marL="514350" indent="-514350">
              <a:spcBef>
                <a:spcPts val="0"/>
              </a:spcBef>
              <a:buAutoNum type="alphaLcParenR"/>
            </a:pPr>
            <a:endParaRPr lang="sl-SI" sz="2000"/>
          </a:p>
        </p:txBody>
      </p:sp>
    </p:spTree>
    <p:extLst>
      <p:ext uri="{BB962C8B-B14F-4D97-AF65-F5344CB8AC3E}">
        <p14:creationId xmlns:p14="http://schemas.microsoft.com/office/powerpoint/2010/main" val="224767005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323B0718-9E77-4B54-6EB0-0BC6BF6022BB}"/>
              </a:ext>
            </a:extLst>
          </p:cNvPr>
          <p:cNvSpPr>
            <a:spLocks noGrp="1"/>
          </p:cNvSpPr>
          <p:nvPr>
            <p:ph type="title"/>
          </p:nvPr>
        </p:nvSpPr>
        <p:spPr/>
        <p:txBody>
          <a:bodyPr/>
          <a:lstStyle/>
          <a:p>
            <a:r>
              <a:rPr lang="sl-SI"/>
              <a:t>2.4 Projekti razvoja v izvajanju</a:t>
            </a:r>
          </a:p>
        </p:txBody>
      </p:sp>
      <p:sp>
        <p:nvSpPr>
          <p:cNvPr id="3" name="Označba mesta vsebine 2">
            <a:extLst>
              <a:ext uri="{FF2B5EF4-FFF2-40B4-BE49-F238E27FC236}">
                <a16:creationId xmlns:a16="http://schemas.microsoft.com/office/drawing/2014/main" id="{022F865A-B398-DAA0-E421-8262043433EC}"/>
              </a:ext>
            </a:extLst>
          </p:cNvPr>
          <p:cNvSpPr>
            <a:spLocks noGrp="1"/>
          </p:cNvSpPr>
          <p:nvPr>
            <p:ph idx="1"/>
          </p:nvPr>
        </p:nvSpPr>
        <p:spPr>
          <a:xfrm>
            <a:off x="346493" y="1462421"/>
            <a:ext cx="11820975" cy="5157511"/>
          </a:xfrm>
        </p:spPr>
        <p:txBody>
          <a:bodyPr vert="horz" lIns="91440" tIns="45720" rIns="91440" bIns="45720" rtlCol="0" anchor="t">
            <a:noAutofit/>
          </a:bodyPr>
          <a:lstStyle/>
          <a:p>
            <a:pPr marL="0" indent="0">
              <a:spcBef>
                <a:spcPts val="0"/>
              </a:spcBef>
              <a:buNone/>
            </a:pPr>
            <a:r>
              <a:rPr lang="sl-SI" sz="2000" b="1">
                <a:solidFill>
                  <a:srgbClr val="FF6600"/>
                </a:solidFill>
              </a:rPr>
              <a:t>AGROTUR+ - </a:t>
            </a:r>
            <a:r>
              <a:rPr lang="pl-PL" sz="2000" b="1">
                <a:solidFill>
                  <a:srgbClr val="FF6600"/>
                </a:solidFill>
              </a:rPr>
              <a:t>Kraški lokalni produkti in turizem</a:t>
            </a:r>
            <a:endParaRPr lang="pl-PL" sz="2000" b="1">
              <a:solidFill>
                <a:srgbClr val="000000"/>
              </a:solidFill>
            </a:endParaRPr>
          </a:p>
          <a:p>
            <a:pPr marL="0" indent="0">
              <a:spcBef>
                <a:spcPts val="0"/>
              </a:spcBef>
              <a:buNone/>
            </a:pPr>
            <a:r>
              <a:rPr lang="pl-PL" sz="2000" b="1">
                <a:solidFill>
                  <a:srgbClr val="FF6600"/>
                </a:solidFill>
              </a:rPr>
              <a:t> </a:t>
            </a:r>
            <a:r>
              <a:rPr lang="pl-PL" sz="2000" b="1"/>
              <a:t>(trajanje projekta: 1.8.2023-31.7.2025)</a:t>
            </a:r>
            <a:r>
              <a:rPr lang="pl-PL" sz="2000"/>
              <a:t>:</a:t>
            </a:r>
            <a:endParaRPr lang="pl-PL" sz="2000" b="1"/>
          </a:p>
          <a:p>
            <a:pPr marL="0" indent="0">
              <a:spcBef>
                <a:spcPts val="0"/>
              </a:spcBef>
              <a:buNone/>
            </a:pPr>
            <a:endParaRPr lang="pl-PL" sz="2000"/>
          </a:p>
          <a:p>
            <a:pPr>
              <a:spcBef>
                <a:spcPts val="0"/>
              </a:spcBef>
            </a:pPr>
            <a:r>
              <a:rPr lang="pl-PL" sz="2000" b="1"/>
              <a:t>Pilotno preverjanje dostopnosti turistične infrastrukture za gibalno ovirane, gluhe in naglušne ter slepe in slabovine: </a:t>
            </a:r>
            <a:endParaRPr lang="pl-PL"/>
          </a:p>
          <a:p>
            <a:pPr marL="0" indent="0">
              <a:spcBef>
                <a:spcPts val="0"/>
              </a:spcBef>
              <a:buNone/>
              <a:tabLst>
                <a:tab pos="539750" algn="l"/>
              </a:tabLst>
            </a:pPr>
            <a:r>
              <a:rPr lang="pl-PL" sz="2000"/>
              <a:t>  a) Poročilo o pregledu dostopnosti turistične infrastrukture na čezmejnem Krasu ter poročila za                                                      posameznega sodelujočega ponudnika </a:t>
            </a:r>
          </a:p>
          <a:p>
            <a:pPr marL="0" indent="0">
              <a:spcBef>
                <a:spcPts val="0"/>
              </a:spcBef>
              <a:buNone/>
            </a:pPr>
            <a:r>
              <a:rPr lang="pl-PL" sz="2000"/>
              <a:t>  b) Posodobljene vsebine o dostopnosti na </a:t>
            </a:r>
            <a:r>
              <a:rPr lang="pl-PL" sz="2000">
                <a:hlinkClick r:id="rId2"/>
              </a:rPr>
              <a:t>www.visitkras.info</a:t>
            </a:r>
            <a:r>
              <a:rPr lang="pl-PL" sz="2000"/>
              <a:t> </a:t>
            </a:r>
            <a:endParaRPr lang="pl-PL"/>
          </a:p>
          <a:p>
            <a:pPr marL="0" indent="0">
              <a:spcBef>
                <a:spcPts val="0"/>
              </a:spcBef>
              <a:buNone/>
            </a:pPr>
            <a:r>
              <a:rPr lang="pl-PL" sz="2000"/>
              <a:t>  c) Predstavitev dostopnih lokacij na spletni strani o dostopnem turizmu: </a:t>
            </a:r>
            <a:r>
              <a:rPr lang="pl-PL" sz="2000">
                <a:hlinkClick r:id="rId3"/>
              </a:rPr>
              <a:t>https://brezovir.si/turizem/</a:t>
            </a:r>
            <a:endParaRPr lang="pl-PL" sz="2000"/>
          </a:p>
          <a:p>
            <a:pPr>
              <a:spcBef>
                <a:spcPts val="0"/>
              </a:spcBef>
            </a:pPr>
            <a:r>
              <a:rPr lang="pl-PL" sz="2000"/>
              <a:t>Sodelovanje pri koordinaciji kraških ponudnikov na dogodku </a:t>
            </a:r>
            <a:r>
              <a:rPr lang="it-IT" sz="2000" b="1" err="1"/>
              <a:t>Nacionaln</a:t>
            </a:r>
            <a:r>
              <a:rPr lang="sl-SI" sz="2000" b="1"/>
              <a:t>a </a:t>
            </a:r>
            <a:r>
              <a:rPr lang="it-IT" sz="2000" b="1" err="1"/>
              <a:t>razstav</a:t>
            </a:r>
            <a:r>
              <a:rPr lang="sl-SI" sz="2000" b="1"/>
              <a:t>a</a:t>
            </a:r>
            <a:r>
              <a:rPr lang="it-IT" sz="2000" b="1"/>
              <a:t> vin v Pramaggiore</a:t>
            </a:r>
            <a:r>
              <a:rPr lang="sl-SI" sz="2000"/>
              <a:t>-Benetke, Italija (</a:t>
            </a:r>
            <a:r>
              <a:rPr lang="sl-SI" sz="2000" err="1"/>
              <a:t>foodlab</a:t>
            </a:r>
            <a:r>
              <a:rPr lang="sl-SI" sz="2000"/>
              <a:t> in večerja s proizvodi čezmejnega Krasa -  udeleženi predstavniki TA/TO iz severne Italije, predstavniki medijev idr. predstavniki turističnega gospodarskega sektorja)</a:t>
            </a:r>
          </a:p>
          <a:p>
            <a:pPr>
              <a:spcBef>
                <a:spcPts val="0"/>
              </a:spcBef>
            </a:pPr>
            <a:r>
              <a:rPr lang="sl-SI" sz="2000"/>
              <a:t>Izvedba strokovnih dogodkov za vinogradnike in vinarje, pršutarje  ter splošno javnost </a:t>
            </a:r>
            <a:r>
              <a:rPr lang="sl-SI" sz="2000" b="1"/>
              <a:t>v okviru Praznik terana in pršuta - </a:t>
            </a:r>
            <a:r>
              <a:rPr lang="sl-SI" sz="2000" b="1" err="1"/>
              <a:t>Agrotur</a:t>
            </a:r>
            <a:r>
              <a:rPr lang="sl-SI" sz="2000" b="1"/>
              <a:t>+ dan</a:t>
            </a:r>
            <a:r>
              <a:rPr lang="sl-SI" sz="2000"/>
              <a:t> (avgust 2024):</a:t>
            </a:r>
            <a:endParaRPr lang="sl-SI"/>
          </a:p>
          <a:p>
            <a:pPr marL="0" indent="0">
              <a:spcBef>
                <a:spcPts val="0"/>
              </a:spcBef>
              <a:buNone/>
            </a:pPr>
            <a:r>
              <a:rPr lang="sl-SI" sz="2000"/>
              <a:t>  a) Tomaj (za vinogradnike in vinarje),</a:t>
            </a:r>
            <a:endParaRPr lang="sl-SI"/>
          </a:p>
          <a:p>
            <a:pPr marL="0" indent="0">
              <a:spcBef>
                <a:spcPts val="0"/>
              </a:spcBef>
              <a:buNone/>
            </a:pPr>
            <a:r>
              <a:rPr lang="sl-SI" sz="2000"/>
              <a:t>  b) Sežana (za splošno javnost ter vinogradnike in vinarje), </a:t>
            </a:r>
            <a:endParaRPr lang="sl-SI"/>
          </a:p>
          <a:p>
            <a:pPr marL="0" indent="0">
              <a:spcBef>
                <a:spcPts val="0"/>
              </a:spcBef>
              <a:buNone/>
            </a:pPr>
            <a:r>
              <a:rPr lang="sl-SI" sz="2000"/>
              <a:t>  c) Štanjel (za splošno javnost - "Pršut in vino" ter za pršutarje)</a:t>
            </a:r>
            <a:endParaRPr lang="sl-SI"/>
          </a:p>
          <a:p>
            <a:pPr>
              <a:spcBef>
                <a:spcPts val="0"/>
              </a:spcBef>
            </a:pPr>
            <a:r>
              <a:rPr lang="sl-SI" sz="2000"/>
              <a:t>Organizacija in izvedba </a:t>
            </a:r>
            <a:r>
              <a:rPr lang="sl-SI" sz="2000" b="1"/>
              <a:t>Akademije terana 2024</a:t>
            </a:r>
            <a:r>
              <a:rPr lang="sl-SI" sz="2000"/>
              <a:t> (Štanjel, 6.11.2024)</a:t>
            </a:r>
          </a:p>
          <a:p>
            <a:pPr>
              <a:spcBef>
                <a:spcPts val="0"/>
              </a:spcBef>
            </a:pPr>
            <a:endParaRPr lang="sl-SI" sz="2000"/>
          </a:p>
          <a:p>
            <a:pPr marL="514350" indent="-514350">
              <a:spcBef>
                <a:spcPts val="0"/>
              </a:spcBef>
            </a:pPr>
            <a:endParaRPr lang="sl-SI" sz="2000"/>
          </a:p>
        </p:txBody>
      </p:sp>
    </p:spTree>
    <p:extLst>
      <p:ext uri="{BB962C8B-B14F-4D97-AF65-F5344CB8AC3E}">
        <p14:creationId xmlns:p14="http://schemas.microsoft.com/office/powerpoint/2010/main" val="116977977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3B40FD-DFDA-DDCE-D35C-75A67993AA5E}"/>
            </a:ext>
          </a:extLst>
        </p:cNvPr>
        <p:cNvGrpSpPr/>
        <p:nvPr/>
      </p:nvGrpSpPr>
      <p:grpSpPr>
        <a:xfrm>
          <a:off x="0" y="0"/>
          <a:ext cx="0" cy="0"/>
          <a:chOff x="0" y="0"/>
          <a:chExt cx="0" cy="0"/>
        </a:xfrm>
      </p:grpSpPr>
      <p:sp>
        <p:nvSpPr>
          <p:cNvPr id="2" name="Naslov 1">
            <a:extLst>
              <a:ext uri="{FF2B5EF4-FFF2-40B4-BE49-F238E27FC236}">
                <a16:creationId xmlns:a16="http://schemas.microsoft.com/office/drawing/2014/main" id="{EC40ABFA-72B5-E0E7-047A-B1E68D932633}"/>
              </a:ext>
            </a:extLst>
          </p:cNvPr>
          <p:cNvSpPr>
            <a:spLocks noGrp="1"/>
          </p:cNvSpPr>
          <p:nvPr>
            <p:ph type="title"/>
          </p:nvPr>
        </p:nvSpPr>
        <p:spPr/>
        <p:txBody>
          <a:bodyPr/>
          <a:lstStyle/>
          <a:p>
            <a:r>
              <a:rPr lang="sl-SI"/>
              <a:t>2.4 Projekti razvoja v izvajanju</a:t>
            </a:r>
          </a:p>
        </p:txBody>
      </p:sp>
      <p:sp>
        <p:nvSpPr>
          <p:cNvPr id="3" name="Označba mesta vsebine 2">
            <a:extLst>
              <a:ext uri="{FF2B5EF4-FFF2-40B4-BE49-F238E27FC236}">
                <a16:creationId xmlns:a16="http://schemas.microsoft.com/office/drawing/2014/main" id="{348C7D58-C604-9FE5-4724-CAEEDA65B754}"/>
              </a:ext>
            </a:extLst>
          </p:cNvPr>
          <p:cNvSpPr>
            <a:spLocks noGrp="1"/>
          </p:cNvSpPr>
          <p:nvPr>
            <p:ph idx="1"/>
          </p:nvPr>
        </p:nvSpPr>
        <p:spPr>
          <a:xfrm>
            <a:off x="346493" y="1782682"/>
            <a:ext cx="11754715" cy="4351338"/>
          </a:xfrm>
        </p:spPr>
        <p:txBody>
          <a:bodyPr vert="horz" lIns="91440" tIns="45720" rIns="91440" bIns="45720" rtlCol="0" anchor="t">
            <a:noAutofit/>
          </a:bodyPr>
          <a:lstStyle/>
          <a:p>
            <a:pPr marL="0" indent="0">
              <a:spcBef>
                <a:spcPts val="0"/>
              </a:spcBef>
              <a:buNone/>
            </a:pPr>
            <a:r>
              <a:rPr lang="sl-SI" sz="2000" b="1">
                <a:solidFill>
                  <a:srgbClr val="FF6600"/>
                </a:solidFill>
              </a:rPr>
              <a:t>BORDERLESS OKUS </a:t>
            </a:r>
            <a:r>
              <a:rPr lang="sl-SI" sz="2000">
                <a:solidFill>
                  <a:srgbClr val="FF6600"/>
                </a:solidFill>
                <a:ea typeface="+mn-lt"/>
                <a:cs typeface="+mn-lt"/>
              </a:rPr>
              <a:t>-</a:t>
            </a:r>
            <a:r>
              <a:rPr lang="sl-SI" sz="2000" b="1">
                <a:solidFill>
                  <a:srgbClr val="FF6600"/>
                </a:solidFill>
                <a:ea typeface="+mn-lt"/>
                <a:cs typeface="+mn-lt"/>
              </a:rPr>
              <a:t> Kulinarika in vino kot povod v nova brezmejna doživetja</a:t>
            </a:r>
            <a:endParaRPr lang="pl-PL" sz="2000" b="1">
              <a:solidFill>
                <a:srgbClr val="000000"/>
              </a:solidFill>
            </a:endParaRPr>
          </a:p>
          <a:p>
            <a:pPr marL="0" indent="0">
              <a:spcBef>
                <a:spcPts val="0"/>
              </a:spcBef>
              <a:buNone/>
            </a:pPr>
            <a:r>
              <a:rPr lang="pl-PL" sz="2000" b="1"/>
              <a:t>(trajanje projekta: 1.3.2024-28.2.2026</a:t>
            </a:r>
            <a:r>
              <a:rPr lang="pl-PL" sz="2000"/>
              <a:t>):</a:t>
            </a:r>
          </a:p>
          <a:p>
            <a:pPr marL="0" indent="0">
              <a:spcBef>
                <a:spcPts val="0"/>
              </a:spcBef>
              <a:buNone/>
            </a:pPr>
            <a:endParaRPr lang="pl-PL" sz="2000" b="1"/>
          </a:p>
          <a:p>
            <a:pPr>
              <a:spcBef>
                <a:spcPts val="0"/>
              </a:spcBef>
            </a:pPr>
            <a:r>
              <a:rPr lang="pl-PL" sz="2000" b="1"/>
              <a:t>Kick-off srečanje</a:t>
            </a:r>
            <a:r>
              <a:rPr lang="pl-PL" sz="2000"/>
              <a:t> partnerjev ter uskladitev časovnica in aktivnosti (24.7.2024)</a:t>
            </a:r>
          </a:p>
          <a:p>
            <a:pPr>
              <a:spcBef>
                <a:spcPts val="0"/>
              </a:spcBef>
            </a:pPr>
            <a:r>
              <a:rPr lang="pl-PL" sz="2000"/>
              <a:t>Predstavitev vsebin </a:t>
            </a:r>
            <a:r>
              <a:rPr lang="pl-PL" sz="2000" b="1"/>
              <a:t>deležnikom na terenu </a:t>
            </a:r>
            <a:r>
              <a:rPr lang="pl-PL" sz="2000"/>
              <a:t>in koordinacija vsebin z deležniki</a:t>
            </a:r>
            <a:endParaRPr lang="sl-SI" sz="2000"/>
          </a:p>
          <a:p>
            <a:pPr>
              <a:spcBef>
                <a:spcPts val="0"/>
              </a:spcBef>
            </a:pPr>
            <a:r>
              <a:rPr lang="sl-SI" sz="2000"/>
              <a:t>Koordinacija SLO vinarjev za sodelovanje na </a:t>
            </a:r>
            <a:r>
              <a:rPr lang="sl-SI" sz="2000" b="1"/>
              <a:t>B2B dogodku v </a:t>
            </a:r>
            <a:r>
              <a:rPr lang="sl-SI" sz="2000" b="1" err="1"/>
              <a:t>Mestrah</a:t>
            </a:r>
            <a:r>
              <a:rPr lang="sl-SI" sz="2000" b="1"/>
              <a:t> </a:t>
            </a:r>
            <a:r>
              <a:rPr lang="sl-SI" sz="2000"/>
              <a:t>(jesen 2024)</a:t>
            </a:r>
            <a:endParaRPr lang="pl-PL" sz="2000"/>
          </a:p>
          <a:p>
            <a:pPr marL="0" indent="0">
              <a:spcBef>
                <a:spcPts val="0"/>
              </a:spcBef>
              <a:buNone/>
            </a:pPr>
            <a:endParaRPr lang="sl-SI" sz="2000"/>
          </a:p>
        </p:txBody>
      </p:sp>
    </p:spTree>
    <p:extLst>
      <p:ext uri="{BB962C8B-B14F-4D97-AF65-F5344CB8AC3E}">
        <p14:creationId xmlns:p14="http://schemas.microsoft.com/office/powerpoint/2010/main" val="194766019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D69A427-5646-846D-1C83-6A51DC0A93B1}"/>
              </a:ext>
            </a:extLst>
          </p:cNvPr>
          <p:cNvSpPr>
            <a:spLocks noGrp="1"/>
          </p:cNvSpPr>
          <p:nvPr>
            <p:ph type="title"/>
          </p:nvPr>
        </p:nvSpPr>
        <p:spPr/>
        <p:txBody>
          <a:bodyPr/>
          <a:lstStyle/>
          <a:p>
            <a:r>
              <a:rPr lang="sl-SI"/>
              <a:t>2.5 Prijave na razpise razvoja</a:t>
            </a:r>
          </a:p>
        </p:txBody>
      </p:sp>
      <p:sp>
        <p:nvSpPr>
          <p:cNvPr id="3" name="Označba mesta vsebine 2">
            <a:extLst>
              <a:ext uri="{FF2B5EF4-FFF2-40B4-BE49-F238E27FC236}">
                <a16:creationId xmlns:a16="http://schemas.microsoft.com/office/drawing/2014/main" id="{2562E0CC-993E-0384-B215-CF08CC42E282}"/>
              </a:ext>
            </a:extLst>
          </p:cNvPr>
          <p:cNvSpPr>
            <a:spLocks noGrp="1"/>
          </p:cNvSpPr>
          <p:nvPr>
            <p:ph idx="1"/>
          </p:nvPr>
        </p:nvSpPr>
        <p:spPr>
          <a:xfrm>
            <a:off x="468549" y="1253331"/>
            <a:ext cx="4785852" cy="2329815"/>
          </a:xfrm>
        </p:spPr>
        <p:txBody>
          <a:bodyPr/>
          <a:lstStyle/>
          <a:p>
            <a:r>
              <a:rPr lang="sl-SI"/>
              <a:t>ODOBRENI</a:t>
            </a:r>
          </a:p>
          <a:p>
            <a:r>
              <a:rPr lang="sl-SI" sz="2000" b="1" err="1"/>
              <a:t>Borderless</a:t>
            </a:r>
            <a:r>
              <a:rPr lang="sl-SI" sz="2000" b="1"/>
              <a:t> okus </a:t>
            </a:r>
            <a:r>
              <a:rPr lang="sl-SI" sz="2000"/>
              <a:t>– </a:t>
            </a:r>
            <a:r>
              <a:rPr lang="sl-SI" sz="2000" err="1"/>
              <a:t>Interreg</a:t>
            </a:r>
            <a:r>
              <a:rPr lang="sl-SI" sz="2000"/>
              <a:t> Italija-Slovenija (Sklad za male projekte GO! 2025) – Skupni upravičeni stroški: 193.294,50 EU; skupni upravičeni stroški ORA: 67.680,75 EUR</a:t>
            </a:r>
          </a:p>
        </p:txBody>
      </p:sp>
      <p:sp>
        <p:nvSpPr>
          <p:cNvPr id="4" name="Označba mesta vsebine 2">
            <a:extLst>
              <a:ext uri="{FF2B5EF4-FFF2-40B4-BE49-F238E27FC236}">
                <a16:creationId xmlns:a16="http://schemas.microsoft.com/office/drawing/2014/main" id="{D68A764F-F586-397C-277F-8714909E9FE1}"/>
              </a:ext>
            </a:extLst>
          </p:cNvPr>
          <p:cNvSpPr txBox="1">
            <a:spLocks/>
          </p:cNvSpPr>
          <p:nvPr/>
        </p:nvSpPr>
        <p:spPr>
          <a:xfrm>
            <a:off x="6437671" y="1253331"/>
            <a:ext cx="4785852" cy="4351338"/>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l-SI"/>
              <a:t>NEODOBRENI</a:t>
            </a:r>
          </a:p>
          <a:p>
            <a:endParaRPr lang="pl-PL" sz="2000"/>
          </a:p>
        </p:txBody>
      </p:sp>
      <p:sp>
        <p:nvSpPr>
          <p:cNvPr id="5" name="Označba mesta vsebine 2">
            <a:extLst>
              <a:ext uri="{FF2B5EF4-FFF2-40B4-BE49-F238E27FC236}">
                <a16:creationId xmlns:a16="http://schemas.microsoft.com/office/drawing/2014/main" id="{E7778D86-0E47-CA85-28A5-B1EAA4B6A843}"/>
              </a:ext>
            </a:extLst>
          </p:cNvPr>
          <p:cNvSpPr txBox="1">
            <a:spLocks/>
          </p:cNvSpPr>
          <p:nvPr/>
        </p:nvSpPr>
        <p:spPr>
          <a:xfrm>
            <a:off x="468549" y="3429000"/>
            <a:ext cx="11254902" cy="3429000"/>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sl-SI" sz="2500"/>
              <a:t>V OBRAVNAVI (prijavljeno jeseni 2024):</a:t>
            </a:r>
          </a:p>
          <a:p>
            <a:r>
              <a:rPr lang="sl-SI" sz="2200" b="1" kern="0">
                <a:solidFill>
                  <a:srgbClr val="000000"/>
                </a:solidFill>
                <a:effectLst/>
                <a:latin typeface="Aptos (Telo)"/>
                <a:ea typeface="Aptos" panose="020B0004020202020204" pitchFamily="34" charset="0"/>
                <a:cs typeface="Aptos" panose="020B0004020202020204" pitchFamily="34" charset="0"/>
              </a:rPr>
              <a:t>ENRICH-US - </a:t>
            </a:r>
            <a:r>
              <a:rPr lang="sl-SI" sz="2200" err="1">
                <a:latin typeface="Aptos (Telo)"/>
              </a:rPr>
              <a:t>Interreg</a:t>
            </a:r>
            <a:r>
              <a:rPr lang="sl-SI" sz="2200">
                <a:latin typeface="Aptos (Telo)"/>
              </a:rPr>
              <a:t> Central </a:t>
            </a:r>
            <a:r>
              <a:rPr lang="sl-SI" sz="2200" err="1">
                <a:latin typeface="Aptos (Telo)"/>
              </a:rPr>
              <a:t>Europe</a:t>
            </a:r>
            <a:r>
              <a:rPr lang="sl-SI" sz="2200">
                <a:latin typeface="Aptos (Telo)"/>
              </a:rPr>
              <a:t> - </a:t>
            </a:r>
            <a:r>
              <a:rPr lang="it-IT" sz="2200" err="1">
                <a:latin typeface="Aptos (Telo)"/>
              </a:rPr>
              <a:t>Razvoj</a:t>
            </a:r>
            <a:r>
              <a:rPr lang="it-IT" sz="2200">
                <a:latin typeface="Aptos (Telo)"/>
              </a:rPr>
              <a:t> </a:t>
            </a:r>
            <a:r>
              <a:rPr lang="it-IT" sz="2200" err="1">
                <a:latin typeface="Aptos (Telo)"/>
              </a:rPr>
              <a:t>kulturnega</a:t>
            </a:r>
            <a:r>
              <a:rPr lang="it-IT" sz="2200">
                <a:latin typeface="Aptos (Telo)"/>
              </a:rPr>
              <a:t> </a:t>
            </a:r>
            <a:r>
              <a:rPr lang="it-IT" sz="2200" err="1">
                <a:latin typeface="Aptos (Telo)"/>
              </a:rPr>
              <a:t>turizma</a:t>
            </a:r>
            <a:r>
              <a:rPr lang="it-IT" sz="2200">
                <a:latin typeface="Aptos (Telo)"/>
              </a:rPr>
              <a:t> in </a:t>
            </a:r>
            <a:r>
              <a:rPr lang="it-IT" sz="2200" err="1">
                <a:latin typeface="Aptos (Telo)"/>
              </a:rPr>
              <a:t>promocija</a:t>
            </a:r>
            <a:r>
              <a:rPr lang="it-IT" sz="2200">
                <a:latin typeface="Aptos (Telo)"/>
              </a:rPr>
              <a:t> </a:t>
            </a:r>
            <a:r>
              <a:rPr lang="it-IT" sz="2200" err="1">
                <a:latin typeface="Aptos (Telo)"/>
              </a:rPr>
              <a:t>destinacije</a:t>
            </a:r>
            <a:r>
              <a:rPr lang="sl-SI" sz="2200">
                <a:latin typeface="Aptos (Telo)"/>
              </a:rPr>
              <a:t> (</a:t>
            </a:r>
            <a:r>
              <a:rPr lang="sl-SI" sz="2200" err="1">
                <a:latin typeface="Aptos (Telo)"/>
              </a:rPr>
              <a:t>eko</a:t>
            </a:r>
            <a:r>
              <a:rPr lang="sl-SI" sz="2200">
                <a:latin typeface="Aptos (Telo)"/>
              </a:rPr>
              <a:t> vasi) – 2 leti, skupni upravičeni stroški ORA: 130.410 EUR, lastni delež: Občina Komen</a:t>
            </a:r>
            <a:endParaRPr lang="it-IT" sz="2200" b="1">
              <a:latin typeface="Aptos (Telo)"/>
            </a:endParaRPr>
          </a:p>
          <a:p>
            <a:r>
              <a:rPr lang="sl-SI" sz="2200" b="1" err="1">
                <a:latin typeface="Aptos (Telo)"/>
              </a:rPr>
              <a:t>ResiliENKarst</a:t>
            </a:r>
            <a:r>
              <a:rPr lang="sl-SI" sz="2200" b="1">
                <a:latin typeface="Aptos (Telo)"/>
              </a:rPr>
              <a:t> </a:t>
            </a:r>
            <a:r>
              <a:rPr lang="sl-SI" sz="2200">
                <a:latin typeface="Aptos (Telo)"/>
              </a:rPr>
              <a:t>– </a:t>
            </a:r>
            <a:r>
              <a:rPr lang="sl-SI" sz="2200" err="1">
                <a:latin typeface="Aptos (Telo)"/>
              </a:rPr>
              <a:t>Interreg</a:t>
            </a:r>
            <a:r>
              <a:rPr lang="sl-SI" sz="2200">
                <a:latin typeface="Aptos (Telo)"/>
              </a:rPr>
              <a:t> IT-SI, načrt energetskega prehoda območja – 2 leti, skupni upravičeni stroški ORA: 198.100 EUR, lastni delež: Občina Divača, Občina Hrpelje-Kozina, Občina Komen</a:t>
            </a:r>
          </a:p>
          <a:p>
            <a:r>
              <a:rPr lang="sl-SI" sz="2200" b="1">
                <a:latin typeface="Aptos (Telo)"/>
              </a:rPr>
              <a:t>Co-</a:t>
            </a:r>
            <a:r>
              <a:rPr lang="sl-SI" sz="2200" b="1" err="1">
                <a:latin typeface="Aptos (Telo)"/>
              </a:rPr>
              <a:t>branding</a:t>
            </a:r>
            <a:r>
              <a:rPr lang="sl-SI" sz="2200" b="1">
                <a:latin typeface="Aptos (Telo)"/>
              </a:rPr>
              <a:t> </a:t>
            </a:r>
            <a:r>
              <a:rPr lang="sl-SI" sz="2200" b="1" err="1">
                <a:latin typeface="Aptos (Telo)"/>
              </a:rPr>
              <a:t>Thematic</a:t>
            </a:r>
            <a:r>
              <a:rPr lang="sl-SI" sz="2200" b="1">
                <a:latin typeface="Aptos (Telo)"/>
              </a:rPr>
              <a:t> </a:t>
            </a:r>
            <a:r>
              <a:rPr lang="sl-SI" sz="2200" b="1" err="1">
                <a:latin typeface="Aptos (Telo)"/>
              </a:rPr>
              <a:t>Promotional</a:t>
            </a:r>
            <a:r>
              <a:rPr lang="sl-SI" sz="2200" b="1">
                <a:latin typeface="Aptos (Telo)"/>
              </a:rPr>
              <a:t> </a:t>
            </a:r>
            <a:r>
              <a:rPr lang="sl-SI" sz="2200" b="1" err="1">
                <a:latin typeface="Aptos (Telo)"/>
              </a:rPr>
              <a:t>Campaigns</a:t>
            </a:r>
            <a:r>
              <a:rPr lang="sl-SI" sz="2200" b="1">
                <a:latin typeface="Aptos (Telo)"/>
              </a:rPr>
              <a:t> </a:t>
            </a:r>
            <a:r>
              <a:rPr lang="sl-SI" sz="2200">
                <a:latin typeface="Aptos (Telo)"/>
              </a:rPr>
              <a:t>– ETC </a:t>
            </a:r>
            <a:r>
              <a:rPr lang="sl-SI" sz="2200" err="1">
                <a:latin typeface="Aptos (Telo)"/>
              </a:rPr>
              <a:t>European</a:t>
            </a:r>
            <a:r>
              <a:rPr lang="sl-SI" sz="2200">
                <a:latin typeface="Aptos (Telo)"/>
              </a:rPr>
              <a:t> </a:t>
            </a:r>
            <a:r>
              <a:rPr lang="sl-SI" sz="2200" err="1">
                <a:latin typeface="Aptos (Telo)"/>
              </a:rPr>
              <a:t>Travel</a:t>
            </a:r>
            <a:r>
              <a:rPr lang="sl-SI" sz="2200">
                <a:latin typeface="Aptos (Telo)"/>
              </a:rPr>
              <a:t> </a:t>
            </a:r>
            <a:r>
              <a:rPr lang="sl-SI" sz="2200" err="1">
                <a:latin typeface="Aptos (Telo)"/>
              </a:rPr>
              <a:t>Commmission</a:t>
            </a:r>
            <a:r>
              <a:rPr lang="sl-SI" sz="2200">
                <a:latin typeface="Aptos (Telo)"/>
              </a:rPr>
              <a:t> – skupna promocija IT-SI-HR v S Ameriki in Kanadi: skupni upravičeni stroški ORA  5.000 EUR v 90.000 </a:t>
            </a:r>
            <a:r>
              <a:rPr lang="sl-SI" sz="2200" err="1">
                <a:latin typeface="Aptos (Telo)"/>
              </a:rPr>
              <a:t>budgeta</a:t>
            </a:r>
            <a:r>
              <a:rPr lang="sl-SI" sz="2200">
                <a:latin typeface="Aptos (Telo)"/>
              </a:rPr>
              <a:t> projekta (na 5.000 EUR lastnega vložka)</a:t>
            </a:r>
          </a:p>
          <a:p>
            <a:endParaRPr lang="sl-SI" sz="1800"/>
          </a:p>
          <a:p>
            <a:endParaRPr lang="sl-SI" sz="1800">
              <a:solidFill>
                <a:srgbClr val="000000"/>
              </a:solidFill>
              <a:latin typeface="Calibri" panose="020F0502020204030204" pitchFamily="34" charset="0"/>
            </a:endParaRPr>
          </a:p>
        </p:txBody>
      </p:sp>
    </p:spTree>
    <p:extLst>
      <p:ext uri="{BB962C8B-B14F-4D97-AF65-F5344CB8AC3E}">
        <p14:creationId xmlns:p14="http://schemas.microsoft.com/office/powerpoint/2010/main" val="61187757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ADF0ADA0-3552-5F68-EBB6-A9F103A448C5}"/>
              </a:ext>
            </a:extLst>
          </p:cNvPr>
          <p:cNvSpPr>
            <a:spLocks noGrp="1"/>
          </p:cNvSpPr>
          <p:nvPr>
            <p:ph type="title"/>
          </p:nvPr>
        </p:nvSpPr>
        <p:spPr/>
        <p:txBody>
          <a:bodyPr/>
          <a:lstStyle/>
          <a:p>
            <a:r>
              <a:rPr lang="sl-SI"/>
              <a:t>2.6 Razvoj človeških virov</a:t>
            </a:r>
          </a:p>
        </p:txBody>
      </p:sp>
      <p:sp>
        <p:nvSpPr>
          <p:cNvPr id="3" name="Označba mesta vsebine 2">
            <a:extLst>
              <a:ext uri="{FF2B5EF4-FFF2-40B4-BE49-F238E27FC236}">
                <a16:creationId xmlns:a16="http://schemas.microsoft.com/office/drawing/2014/main" id="{CCC5CEFD-4BC8-5C9F-1CF4-1A4E7A8CF00A}"/>
              </a:ext>
            </a:extLst>
          </p:cNvPr>
          <p:cNvSpPr>
            <a:spLocks noGrp="1"/>
          </p:cNvSpPr>
          <p:nvPr>
            <p:ph idx="1"/>
          </p:nvPr>
        </p:nvSpPr>
        <p:spPr>
          <a:xfrm>
            <a:off x="202131" y="1280160"/>
            <a:ext cx="11752446" cy="5447899"/>
          </a:xfrm>
        </p:spPr>
        <p:txBody>
          <a:bodyPr vert="horz" lIns="91440" tIns="45720" rIns="91440" bIns="45720" rtlCol="0" anchor="t">
            <a:noAutofit/>
          </a:bodyPr>
          <a:lstStyle/>
          <a:p>
            <a:pPr>
              <a:lnSpc>
                <a:spcPct val="110000"/>
              </a:lnSpc>
              <a:spcBef>
                <a:spcPts val="0"/>
              </a:spcBef>
            </a:pPr>
            <a:r>
              <a:rPr lang="sl-SI" sz="1800"/>
              <a:t>Enota Komen </a:t>
            </a:r>
            <a:r>
              <a:rPr lang="sl-SI" sz="1800">
                <a:sym typeface="Wingdings" panose="05000000000000000000" pitchFamily="2" charset="2"/>
              </a:rPr>
              <a:t></a:t>
            </a:r>
            <a:r>
              <a:rPr lang="sl-SI" sz="1800"/>
              <a:t> </a:t>
            </a:r>
            <a:r>
              <a:rPr lang="pt-BR" sz="1800"/>
              <a:t>Predavanje z delavnico »Turizem smo (predvsem) ljudje«</a:t>
            </a:r>
            <a:r>
              <a:rPr lang="sl-SI" sz="1800"/>
              <a:t> dr. Iztoka Bončine (23. 4. 2024 v Viteški dvorani Gradu Štanjel)</a:t>
            </a:r>
          </a:p>
          <a:p>
            <a:pPr>
              <a:lnSpc>
                <a:spcPct val="110000"/>
              </a:lnSpc>
              <a:spcBef>
                <a:spcPts val="0"/>
              </a:spcBef>
            </a:pPr>
            <a:r>
              <a:rPr lang="sl-SI" sz="1800"/>
              <a:t>Enota Komen </a:t>
            </a:r>
            <a:r>
              <a:rPr lang="sl-SI" sz="1800">
                <a:sym typeface="Wingdings" panose="05000000000000000000" pitchFamily="2" charset="2"/>
              </a:rPr>
              <a:t></a:t>
            </a:r>
            <a:r>
              <a:rPr lang="sl-SI" sz="1800"/>
              <a:t> Izobraževanje za pedagoške delavce v Muzeju Grad Štanjel (30. 5. in 3. 7. 2024 – vključitev razstave v muzeju in samega Štanjela v programe šol)</a:t>
            </a:r>
          </a:p>
          <a:p>
            <a:pPr>
              <a:lnSpc>
                <a:spcPct val="110000"/>
              </a:lnSpc>
              <a:spcBef>
                <a:spcPts val="0"/>
              </a:spcBef>
            </a:pPr>
            <a:r>
              <a:rPr lang="sl-SI" sz="1800"/>
              <a:t>DMO in LAS </a:t>
            </a:r>
            <a:r>
              <a:rPr lang="sl-SI" sz="1800">
                <a:sym typeface="Wingdings" panose="05000000000000000000" pitchFamily="2" charset="2"/>
              </a:rPr>
              <a:t> projekt Veriga </a:t>
            </a:r>
            <a:r>
              <a:rPr lang="sl-SI" sz="1800" err="1">
                <a:sym typeface="Wingdings" panose="05000000000000000000" pitchFamily="2" charset="2"/>
              </a:rPr>
              <a:t>eko</a:t>
            </a:r>
            <a:r>
              <a:rPr lang="sl-SI" sz="1800">
                <a:sym typeface="Wingdings" panose="05000000000000000000" pitchFamily="2" charset="2"/>
              </a:rPr>
              <a:t> zelišč od Dolenjske do Krasa: izobraževalna ekskurzija za ponudnike na Dolenjsko (39 udeležencev - 10. 4. 2024), naravoslovni dan za učence OŠ Komen (41 učencev 6. razreda – 19. 6. 2024), študijska tura v Srbijo v sodelovanju s partnerskimi LAS (28. 8.-30. 8. 2024), ogled dobre prakse – Domačija </a:t>
            </a:r>
            <a:r>
              <a:rPr lang="sl-SI" sz="1800" err="1">
                <a:sym typeface="Wingdings" panose="05000000000000000000" pitchFamily="2" charset="2"/>
              </a:rPr>
              <a:t>Belajevi</a:t>
            </a:r>
            <a:r>
              <a:rPr lang="sl-SI" sz="1800">
                <a:sym typeface="Wingdings" panose="05000000000000000000" pitchFamily="2" charset="2"/>
              </a:rPr>
              <a:t> (31 udeležencev - 22. 9. 2024); delavnice, predavanja, seminarji na temo zeliščarstva za različne ciljne skupine (27. 7., 10. 9., 15. 9. 2024 – skupaj 41 udeležencev)</a:t>
            </a:r>
            <a:endParaRPr lang="sl-SI" sz="1800"/>
          </a:p>
          <a:p>
            <a:pPr>
              <a:lnSpc>
                <a:spcPct val="110000"/>
              </a:lnSpc>
              <a:spcBef>
                <a:spcPts val="0"/>
              </a:spcBef>
            </a:pPr>
            <a:r>
              <a:rPr lang="sl-SI" sz="1800"/>
              <a:t>KRAS-CARSO II: a) Izvedba turistično-podjetniških delavnic za učence 8. r (OŠ Hrpelje, september, 62 učencev) ter 9.r (OŠ Sežana, november, 92 dijakov), b) Sodelovanje pri izvedbi delavnice za upravljavce turističnih jam, Matavunu (18.3.2024; 33 udeležencev), Dogodek „</a:t>
            </a:r>
            <a:r>
              <a:rPr lang="sl-SI" sz="1800" err="1"/>
              <a:t>Tourism</a:t>
            </a:r>
            <a:r>
              <a:rPr lang="sl-SI" sz="1800"/>
              <a:t> </a:t>
            </a:r>
            <a:r>
              <a:rPr lang="sl-SI" sz="1800" err="1"/>
              <a:t>matching</a:t>
            </a:r>
            <a:r>
              <a:rPr lang="sl-SI" sz="1800"/>
              <a:t>“ hotel </a:t>
            </a:r>
            <a:r>
              <a:rPr lang="sl-SI" sz="1800" err="1"/>
              <a:t>Savoia</a:t>
            </a:r>
            <a:r>
              <a:rPr lang="sl-SI" sz="1800"/>
              <a:t>, Trst – mreženje čezmejnih turističnih ponudnikov (8.4.2024), c) Izvedba strokovne ekskurzije za lokalne turistične in jamske vodnike v </a:t>
            </a:r>
            <a:r>
              <a:rPr lang="sl-SI" sz="1800" err="1"/>
              <a:t>Geopark</a:t>
            </a:r>
            <a:r>
              <a:rPr lang="sl-SI" sz="1800"/>
              <a:t> Karavanke (16.4.2024; 44 udeležencev), d) Organizacija in izvedba letnega čezmejnega srečanja turističnih ponudnikov (18.11.2024), e) Ogled dobre prakse za turistične (gostinske) ponudnike (22.10.2024), f) Izvajanje aktivnosti v okviru vzpostavitve mreže šol čezmejnega </a:t>
            </a:r>
            <a:r>
              <a:rPr lang="sl-SI" sz="1800" err="1"/>
              <a:t>geoparka</a:t>
            </a:r>
            <a:r>
              <a:rPr lang="sl-SI" sz="1800"/>
              <a:t> (šol. l. 23-24 cca 450 otrok slo in </a:t>
            </a:r>
            <a:r>
              <a:rPr lang="sl-SI" sz="1800" err="1"/>
              <a:t>ita</a:t>
            </a:r>
            <a:r>
              <a:rPr lang="sl-SI" sz="1800"/>
              <a:t> učni jezik), g) Izvedba delavnice Kakšnega turizma si želimo na Krasu? 26.11.2024 za ponudnike ter zainteresirano javnost na pobudo organizatorja (tržna dejavnost)</a:t>
            </a:r>
          </a:p>
          <a:p>
            <a:pPr>
              <a:spcBef>
                <a:spcPts val="0"/>
              </a:spcBef>
            </a:pPr>
            <a:endParaRPr lang="sl-SI" sz="1300"/>
          </a:p>
        </p:txBody>
      </p:sp>
    </p:spTree>
    <p:extLst>
      <p:ext uri="{BB962C8B-B14F-4D97-AF65-F5344CB8AC3E}">
        <p14:creationId xmlns:p14="http://schemas.microsoft.com/office/powerpoint/2010/main" val="323594160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265090-37C6-9DA1-0BF1-7BB58398286D}"/>
            </a:ext>
          </a:extLst>
        </p:cNvPr>
        <p:cNvGrpSpPr/>
        <p:nvPr/>
      </p:nvGrpSpPr>
      <p:grpSpPr>
        <a:xfrm>
          <a:off x="0" y="0"/>
          <a:ext cx="0" cy="0"/>
          <a:chOff x="0" y="0"/>
          <a:chExt cx="0" cy="0"/>
        </a:xfrm>
      </p:grpSpPr>
      <p:sp>
        <p:nvSpPr>
          <p:cNvPr id="2" name="Naslov 1">
            <a:extLst>
              <a:ext uri="{FF2B5EF4-FFF2-40B4-BE49-F238E27FC236}">
                <a16:creationId xmlns:a16="http://schemas.microsoft.com/office/drawing/2014/main" id="{C5BF68B5-A50C-A918-7C04-B67A6B96435C}"/>
              </a:ext>
            </a:extLst>
          </p:cNvPr>
          <p:cNvSpPr>
            <a:spLocks noGrp="1"/>
          </p:cNvSpPr>
          <p:nvPr>
            <p:ph type="title"/>
          </p:nvPr>
        </p:nvSpPr>
        <p:spPr/>
        <p:txBody>
          <a:bodyPr/>
          <a:lstStyle/>
          <a:p>
            <a:r>
              <a:rPr lang="sl-SI"/>
              <a:t>2.6 Razvoj človeških virov</a:t>
            </a:r>
          </a:p>
        </p:txBody>
      </p:sp>
      <p:sp>
        <p:nvSpPr>
          <p:cNvPr id="3" name="Označba mesta vsebine 2">
            <a:extLst>
              <a:ext uri="{FF2B5EF4-FFF2-40B4-BE49-F238E27FC236}">
                <a16:creationId xmlns:a16="http://schemas.microsoft.com/office/drawing/2014/main" id="{CEE35D63-93AA-4905-7E19-3C09D92F6A9D}"/>
              </a:ext>
            </a:extLst>
          </p:cNvPr>
          <p:cNvSpPr>
            <a:spLocks noGrp="1"/>
          </p:cNvSpPr>
          <p:nvPr>
            <p:ph idx="1"/>
          </p:nvPr>
        </p:nvSpPr>
        <p:spPr>
          <a:xfrm>
            <a:off x="202131" y="1280160"/>
            <a:ext cx="11752446" cy="5447899"/>
          </a:xfrm>
        </p:spPr>
        <p:txBody>
          <a:bodyPr vert="horz" lIns="91440" tIns="45720" rIns="91440" bIns="45720" rtlCol="0" anchor="t">
            <a:noAutofit/>
          </a:bodyPr>
          <a:lstStyle/>
          <a:p>
            <a:pPr>
              <a:lnSpc>
                <a:spcPct val="110000"/>
              </a:lnSpc>
              <a:spcBef>
                <a:spcPts val="0"/>
              </a:spcBef>
            </a:pPr>
            <a:r>
              <a:rPr lang="sl-SI" sz="1800"/>
              <a:t>AGROTUR+:  a) Akademije terana (november 2024, Štanjel) - nova znanstvena/strokovna raziskave iz področja vinarstva, vinogradništva, pridelovanja suhih mesnin </a:t>
            </a:r>
            <a:r>
              <a:rPr lang="sl-SI" sz="1800" err="1"/>
              <a:t>ips</a:t>
            </a:r>
            <a:r>
              <a:rPr lang="sl-SI" sz="1800"/>
              <a:t>.;  b) </a:t>
            </a:r>
            <a:r>
              <a:rPr lang="sl-SI" sz="1800" err="1"/>
              <a:t>Agrotur</a:t>
            </a:r>
            <a:r>
              <a:rPr lang="sl-SI" sz="1800"/>
              <a:t>+ dan (avgust 2024): Tomaj (za vinogradnike in vinarje), Sežana (za splošno javnost ter vinogradnike in vinarje), Štanjel (za splošno javnost - "Pršut in vino" ter za pršutarje)</a:t>
            </a:r>
          </a:p>
          <a:p>
            <a:pPr>
              <a:lnSpc>
                <a:spcPct val="110000"/>
              </a:lnSpc>
              <a:spcBef>
                <a:spcPts val="0"/>
              </a:spcBef>
            </a:pPr>
            <a:r>
              <a:rPr lang="sl-SI" sz="1800"/>
              <a:t>DMO </a:t>
            </a:r>
            <a:r>
              <a:rPr lang="sl-SI" sz="1800">
                <a:sym typeface="Wingdings" panose="05000000000000000000" pitchFamily="2" charset="2"/>
              </a:rPr>
              <a:t></a:t>
            </a:r>
            <a:r>
              <a:rPr lang="sl-SI" sz="1800"/>
              <a:t> izobraževanje ponudnikov na področju trajnosti, nov 24: Trajnostno poslovanje ponudnikov in vpliv podnebnih sprememb na turizem</a:t>
            </a:r>
          </a:p>
          <a:p>
            <a:pPr>
              <a:lnSpc>
                <a:spcPct val="110000"/>
              </a:lnSpc>
              <a:spcBef>
                <a:spcPts val="0"/>
              </a:spcBef>
            </a:pPr>
            <a:r>
              <a:rPr lang="sl-SI" sz="1800"/>
              <a:t>Enota Sežana - pomoč dijakom pri pripravi projektne naloge - aplikacije pri predmetu robotika (januar), mentorski nalogi (januar), omogočanje opravljanja dveh praks dijakom (junij, avgust), izobraževanje za študente po </a:t>
            </a:r>
            <a:r>
              <a:rPr lang="sl-SI" sz="1800" err="1"/>
              <a:t>Pepinih</a:t>
            </a:r>
            <a:r>
              <a:rPr lang="sl-SI" sz="1800"/>
              <a:t> vrtovih (maj)</a:t>
            </a:r>
          </a:p>
          <a:p>
            <a:pPr>
              <a:lnSpc>
                <a:spcPct val="110000"/>
              </a:lnSpc>
              <a:spcBef>
                <a:spcPts val="0"/>
              </a:spcBef>
            </a:pPr>
            <a:r>
              <a:rPr lang="sl-SI" sz="1800"/>
              <a:t>Enota Mitski park – </a:t>
            </a:r>
            <a:r>
              <a:rPr lang="sl-SI" sz="1800">
                <a:ea typeface="+mn-lt"/>
                <a:cs typeface="+mn-lt"/>
              </a:rPr>
              <a:t>v sklopu  naravoslovnega dneva za gimnazijce (Gimnazija Moste) izvedba kulinarične pokušine in predstavitev lokalne kulinarike Krasa in Brkinov - dvig  in razvoj kulturne zavesti in kompetenc na področju gastronomije; razvoj učnega lista za osnovnošolce (različni glede na triado) - naravoslovna tematika (jame, kras); v sklopu Noči raziskovalce – razvoj pisnih kompetenc in domišljije skozi ustvarjanje pravljic);  izvedba turistično-podjetniške delavnice za učene OŠ Hrpelje, OŠ Sežana); predstavitev Mitskega parka in razvoja turističnega produkta študentom Visoke šole za turizem - spodbujanje sodelovanja med izobraževalnimi institucijami in lokalnim okoljem</a:t>
            </a:r>
          </a:p>
          <a:p>
            <a:pPr>
              <a:lnSpc>
                <a:spcPct val="110000"/>
              </a:lnSpc>
              <a:spcBef>
                <a:spcPts val="0"/>
              </a:spcBef>
            </a:pPr>
            <a:r>
              <a:rPr lang="sl-SI" sz="1800"/>
              <a:t>Izvedba 257 SPOT svetovanj, priprava 2 člankov s podjetniško vsebino in izvedba izobraževalnega dogodka</a:t>
            </a:r>
          </a:p>
        </p:txBody>
      </p:sp>
    </p:spTree>
    <p:extLst>
      <p:ext uri="{BB962C8B-B14F-4D97-AF65-F5344CB8AC3E}">
        <p14:creationId xmlns:p14="http://schemas.microsoft.com/office/powerpoint/2010/main" val="152030492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C4C6287A-8010-E253-D325-6E305EE7DB12}"/>
              </a:ext>
            </a:extLst>
          </p:cNvPr>
          <p:cNvSpPr>
            <a:spLocks noGrp="1"/>
          </p:cNvSpPr>
          <p:nvPr>
            <p:ph type="title"/>
          </p:nvPr>
        </p:nvSpPr>
        <p:spPr/>
        <p:txBody>
          <a:bodyPr/>
          <a:lstStyle/>
          <a:p>
            <a:r>
              <a:rPr lang="sl-SI" sz="4400"/>
              <a:t>3. ORA UPRAVLJANJE – vsebinsko poročilo</a:t>
            </a:r>
            <a:endParaRPr lang="sl-SI"/>
          </a:p>
        </p:txBody>
      </p:sp>
      <p:sp>
        <p:nvSpPr>
          <p:cNvPr id="3" name="Označba mesta vsebine 2">
            <a:extLst>
              <a:ext uri="{FF2B5EF4-FFF2-40B4-BE49-F238E27FC236}">
                <a16:creationId xmlns:a16="http://schemas.microsoft.com/office/drawing/2014/main" id="{3529A09D-B212-951B-416D-383025288BEB}"/>
              </a:ext>
            </a:extLst>
          </p:cNvPr>
          <p:cNvSpPr>
            <a:spLocks noGrp="1"/>
          </p:cNvSpPr>
          <p:nvPr>
            <p:ph idx="1"/>
          </p:nvPr>
        </p:nvSpPr>
        <p:spPr>
          <a:xfrm>
            <a:off x="346494" y="1782682"/>
            <a:ext cx="10515600" cy="5075318"/>
          </a:xfrm>
        </p:spPr>
        <p:txBody>
          <a:bodyPr>
            <a:normAutofit lnSpcReduction="10000"/>
          </a:bodyPr>
          <a:lstStyle/>
          <a:p>
            <a:pPr marL="0" indent="0">
              <a:buNone/>
            </a:pPr>
            <a:r>
              <a:rPr lang="sl-SI" sz="2000"/>
              <a:t>Št. zaposlenih oseb na dan 31.12.2024:</a:t>
            </a:r>
          </a:p>
          <a:p>
            <a:pPr marL="0" indent="0">
              <a:buNone/>
            </a:pPr>
            <a:endParaRPr lang="sl-SI" sz="2000"/>
          </a:p>
          <a:p>
            <a:pPr marL="0" indent="0">
              <a:buNone/>
            </a:pPr>
            <a:endParaRPr lang="sl-SI" sz="2000"/>
          </a:p>
          <a:p>
            <a:pPr marL="0" indent="0">
              <a:buNone/>
            </a:pPr>
            <a:endParaRPr lang="sl-SI" sz="2000"/>
          </a:p>
          <a:p>
            <a:pPr marL="0" indent="0">
              <a:buNone/>
            </a:pPr>
            <a:endParaRPr lang="sl-SI" sz="2000"/>
          </a:p>
          <a:p>
            <a:pPr marL="0" indent="0">
              <a:buNone/>
            </a:pPr>
            <a:endParaRPr lang="sl-SI" sz="2000"/>
          </a:p>
          <a:p>
            <a:pPr marL="0" indent="0">
              <a:buNone/>
            </a:pPr>
            <a:endParaRPr lang="sl-SI" sz="2000"/>
          </a:p>
          <a:p>
            <a:pPr marL="0" indent="0">
              <a:buNone/>
            </a:pPr>
            <a:endParaRPr lang="sl-SI" sz="2000"/>
          </a:p>
          <a:p>
            <a:pPr marL="0" indent="0">
              <a:buNone/>
            </a:pPr>
            <a:endParaRPr lang="sl-SI" sz="2000"/>
          </a:p>
          <a:p>
            <a:pPr marL="0" indent="0">
              <a:buNone/>
            </a:pPr>
            <a:endParaRPr lang="sl-SI" sz="2000"/>
          </a:p>
          <a:p>
            <a:pPr marL="0" indent="0">
              <a:buNone/>
            </a:pPr>
            <a:endParaRPr lang="sl-SI" sz="2000"/>
          </a:p>
          <a:p>
            <a:pPr marL="0" indent="0">
              <a:buNone/>
            </a:pPr>
            <a:endParaRPr lang="sl-SI" sz="2000"/>
          </a:p>
          <a:p>
            <a:pPr marL="0" indent="0">
              <a:buNone/>
            </a:pPr>
            <a:r>
              <a:rPr lang="sl-SI" sz="2000"/>
              <a:t>Menjava vodstva per 1.6.2024</a:t>
            </a:r>
          </a:p>
          <a:p>
            <a:endParaRPr lang="sl-SI"/>
          </a:p>
        </p:txBody>
      </p:sp>
      <p:graphicFrame>
        <p:nvGraphicFramePr>
          <p:cNvPr id="4" name="Tabela 3">
            <a:extLst>
              <a:ext uri="{FF2B5EF4-FFF2-40B4-BE49-F238E27FC236}">
                <a16:creationId xmlns:a16="http://schemas.microsoft.com/office/drawing/2014/main" id="{5C8E72FE-B9CF-0D13-1D38-92AF4E5B152A}"/>
              </a:ext>
            </a:extLst>
          </p:cNvPr>
          <p:cNvGraphicFramePr>
            <a:graphicFrameLocks noGrp="1"/>
          </p:cNvGraphicFramePr>
          <p:nvPr>
            <p:extLst>
              <p:ext uri="{D42A27DB-BD31-4B8C-83A1-F6EECF244321}">
                <p14:modId xmlns:p14="http://schemas.microsoft.com/office/powerpoint/2010/main" val="1016966467"/>
              </p:ext>
            </p:extLst>
          </p:nvPr>
        </p:nvGraphicFramePr>
        <p:xfrm>
          <a:off x="452246" y="2168493"/>
          <a:ext cx="11228477" cy="3605477"/>
        </p:xfrm>
        <a:graphic>
          <a:graphicData uri="http://schemas.openxmlformats.org/drawingml/2006/table">
            <a:tbl>
              <a:tblPr firstRow="1" firstCol="1" bandRow="1"/>
              <a:tblGrid>
                <a:gridCol w="2418782">
                  <a:extLst>
                    <a:ext uri="{9D8B030D-6E8A-4147-A177-3AD203B41FA5}">
                      <a16:colId xmlns:a16="http://schemas.microsoft.com/office/drawing/2014/main" val="4072516865"/>
                    </a:ext>
                  </a:extLst>
                </a:gridCol>
                <a:gridCol w="1065152">
                  <a:extLst>
                    <a:ext uri="{9D8B030D-6E8A-4147-A177-3AD203B41FA5}">
                      <a16:colId xmlns:a16="http://schemas.microsoft.com/office/drawing/2014/main" val="2803725984"/>
                    </a:ext>
                  </a:extLst>
                </a:gridCol>
                <a:gridCol w="1065152">
                  <a:extLst>
                    <a:ext uri="{9D8B030D-6E8A-4147-A177-3AD203B41FA5}">
                      <a16:colId xmlns:a16="http://schemas.microsoft.com/office/drawing/2014/main" val="2438562704"/>
                    </a:ext>
                  </a:extLst>
                </a:gridCol>
                <a:gridCol w="1464585">
                  <a:extLst>
                    <a:ext uri="{9D8B030D-6E8A-4147-A177-3AD203B41FA5}">
                      <a16:colId xmlns:a16="http://schemas.microsoft.com/office/drawing/2014/main" val="4087148393"/>
                    </a:ext>
                  </a:extLst>
                </a:gridCol>
                <a:gridCol w="2307829">
                  <a:extLst>
                    <a:ext uri="{9D8B030D-6E8A-4147-A177-3AD203B41FA5}">
                      <a16:colId xmlns:a16="http://schemas.microsoft.com/office/drawing/2014/main" val="1589095944"/>
                    </a:ext>
                  </a:extLst>
                </a:gridCol>
                <a:gridCol w="2906977">
                  <a:extLst>
                    <a:ext uri="{9D8B030D-6E8A-4147-A177-3AD203B41FA5}">
                      <a16:colId xmlns:a16="http://schemas.microsoft.com/office/drawing/2014/main" val="277985259"/>
                    </a:ext>
                  </a:extLst>
                </a:gridCol>
              </a:tblGrid>
              <a:tr h="263458">
                <a:tc>
                  <a:txBody>
                    <a:bodyPr/>
                    <a:lstStyle/>
                    <a:p>
                      <a:pPr algn="l" fontAlgn="ctr"/>
                      <a:r>
                        <a:rPr lang="sl-SI" sz="2000" b="1" i="0" u="none" strike="noStrike">
                          <a:solidFill>
                            <a:srgbClr val="000000"/>
                          </a:solidFill>
                          <a:effectLst/>
                          <a:latin typeface="Calibri" panose="020F0502020204030204" pitchFamily="34" charset="0"/>
                        </a:rPr>
                        <a:t>Ime enote</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sl-SI" sz="2000" b="1" i="0" u="none" strike="noStrike">
                          <a:solidFill>
                            <a:srgbClr val="000000"/>
                          </a:solidFill>
                          <a:effectLst/>
                          <a:latin typeface="Calibri" panose="020F0502020204030204" pitchFamily="34" charset="0"/>
                        </a:rPr>
                        <a:t>LAS</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sl-SI" sz="2000" b="1" i="0" u="none" strike="noStrike">
                          <a:solidFill>
                            <a:srgbClr val="000000"/>
                          </a:solidFill>
                          <a:effectLst/>
                          <a:latin typeface="Calibri" panose="020F0502020204030204" pitchFamily="34" charset="0"/>
                        </a:rPr>
                        <a:t>SPOT</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sl-SI" sz="2000" b="1" i="0" u="none" strike="noStrike">
                          <a:solidFill>
                            <a:srgbClr val="000000"/>
                          </a:solidFill>
                          <a:effectLst/>
                          <a:latin typeface="Calibri" panose="020F0502020204030204" pitchFamily="34" charset="0"/>
                        </a:rPr>
                        <a:t>DIREKTOR</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sl-SI" sz="2000" b="1" i="0" u="none" strike="noStrike">
                          <a:solidFill>
                            <a:srgbClr val="000000"/>
                          </a:solidFill>
                          <a:effectLst/>
                          <a:latin typeface="Calibri" panose="020F0502020204030204" pitchFamily="34" charset="0"/>
                        </a:rPr>
                        <a:t>PROJEKTI</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sl-SI" sz="2000" b="1" i="0" u="none" strike="noStrike">
                          <a:solidFill>
                            <a:srgbClr val="000000"/>
                          </a:solidFill>
                          <a:effectLst/>
                          <a:latin typeface="Calibri" panose="020F0502020204030204" pitchFamily="34" charset="0"/>
                        </a:rPr>
                        <a:t>SKUPAJ redno zaposleni</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5484164"/>
                  </a:ext>
                </a:extLst>
              </a:tr>
              <a:tr h="263458">
                <a:tc>
                  <a:txBody>
                    <a:bodyPr/>
                    <a:lstStyle/>
                    <a:p>
                      <a:pPr algn="l" fontAlgn="ctr"/>
                      <a:r>
                        <a:rPr lang="sl-SI" sz="2000" b="0" i="0" u="none" strike="noStrike">
                          <a:solidFill>
                            <a:srgbClr val="000000"/>
                          </a:solidFill>
                          <a:effectLst/>
                          <a:highlight>
                            <a:srgbClr val="D9D9D9"/>
                          </a:highlight>
                          <a:latin typeface="Calibri" panose="020F0502020204030204" pitchFamily="34" charset="0"/>
                        </a:rPr>
                        <a:t>Enota razvoj</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sl-SI" sz="2000" b="0" i="0" u="none" strike="noStrike">
                          <a:solidFill>
                            <a:srgbClr val="000000"/>
                          </a:solidFill>
                          <a:effectLst/>
                          <a:latin typeface="Calibri" panose="020F0502020204030204" pitchFamily="34" charset="0"/>
                        </a:rPr>
                        <a:t>2</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sl-SI" sz="2000" b="0" i="0" u="none" strike="noStrike">
                          <a:solidFill>
                            <a:srgbClr val="000000"/>
                          </a:solidFill>
                          <a:effectLst/>
                          <a:latin typeface="Calibri" panose="020F0502020204030204" pitchFamily="34" charset="0"/>
                        </a:rPr>
                        <a:t>1</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sl-SI" sz="2000" b="0" i="0" u="none" strike="noStrike">
                          <a:solidFill>
                            <a:srgbClr val="000000"/>
                          </a:solidFill>
                          <a:effectLst/>
                          <a:latin typeface="Calibri" panose="020F0502020204030204" pitchFamily="34" charset="0"/>
                        </a:rPr>
                        <a:t>1</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sl-SI" sz="2000" b="0" i="0" u="none" strike="noStrike">
                          <a:solidFill>
                            <a:srgbClr val="000000"/>
                          </a:solidFill>
                          <a:effectLst/>
                          <a:latin typeface="Calibri" panose="020F0502020204030204" pitchFamily="34" charset="0"/>
                        </a:rPr>
                        <a:t>0</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sl-SI" sz="2000" b="0" i="0" u="none" strike="noStrike">
                          <a:solidFill>
                            <a:srgbClr val="000000"/>
                          </a:solidFill>
                          <a:effectLst/>
                          <a:latin typeface="Calibri" panose="020F0502020204030204" pitchFamily="34" charset="0"/>
                        </a:rPr>
                        <a:t>4</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616283670"/>
                  </a:ext>
                </a:extLst>
              </a:tr>
              <a:tr h="790373">
                <a:tc>
                  <a:txBody>
                    <a:bodyPr/>
                    <a:lstStyle/>
                    <a:p>
                      <a:pPr algn="l" fontAlgn="ctr"/>
                      <a:r>
                        <a:rPr lang="sl-SI" sz="2000" b="0" i="0" u="none" strike="noStrike">
                          <a:solidFill>
                            <a:srgbClr val="000000"/>
                          </a:solidFill>
                          <a:effectLst/>
                          <a:latin typeface="Calibri" panose="020F0502020204030204" pitchFamily="34" charset="0"/>
                        </a:rPr>
                        <a:t>Projekt Kras-</a:t>
                      </a:r>
                      <a:r>
                        <a:rPr lang="sl-SI" sz="2000" b="0" i="0" u="none" strike="noStrike" err="1">
                          <a:solidFill>
                            <a:srgbClr val="000000"/>
                          </a:solidFill>
                          <a:effectLst/>
                          <a:latin typeface="Calibri" panose="020F0502020204030204" pitchFamily="34" charset="0"/>
                        </a:rPr>
                        <a:t>Carso</a:t>
                      </a:r>
                      <a:r>
                        <a:rPr lang="sl-SI" sz="2000" b="0" i="0" u="none" strike="noStrike">
                          <a:solidFill>
                            <a:srgbClr val="000000"/>
                          </a:solidFill>
                          <a:effectLst/>
                          <a:latin typeface="Calibri" panose="020F0502020204030204" pitchFamily="34" charset="0"/>
                        </a:rPr>
                        <a:t> II in </a:t>
                      </a:r>
                      <a:r>
                        <a:rPr lang="sl-SI" sz="2000" b="0" i="0" u="none" strike="noStrike" err="1">
                          <a:solidFill>
                            <a:srgbClr val="000000"/>
                          </a:solidFill>
                          <a:effectLst/>
                          <a:latin typeface="Calibri" panose="020F0502020204030204" pitchFamily="34" charset="0"/>
                        </a:rPr>
                        <a:t>Agrotour</a:t>
                      </a:r>
                      <a:r>
                        <a:rPr lang="sl-SI" sz="2000" b="0" i="0" u="none" strike="noStrike">
                          <a:solidFill>
                            <a:srgbClr val="000000"/>
                          </a:solidFill>
                          <a:effectLst/>
                          <a:latin typeface="Calibri" panose="020F0502020204030204" pitchFamily="34" charset="0"/>
                        </a:rPr>
                        <a:t>+, </a:t>
                      </a:r>
                      <a:r>
                        <a:rPr lang="sl-SI" sz="2000" b="0" i="0" u="none" strike="noStrike" err="1">
                          <a:solidFill>
                            <a:srgbClr val="000000"/>
                          </a:solidFill>
                          <a:effectLst/>
                          <a:latin typeface="Calibri" panose="020F0502020204030204" pitchFamily="34" charset="0"/>
                        </a:rPr>
                        <a:t>Borderless</a:t>
                      </a:r>
                      <a:r>
                        <a:rPr lang="sl-SI" sz="2000" b="0" i="0" u="none" strike="noStrike">
                          <a:solidFill>
                            <a:srgbClr val="000000"/>
                          </a:solidFill>
                          <a:effectLst/>
                          <a:latin typeface="Calibri" panose="020F0502020204030204" pitchFamily="34" charset="0"/>
                        </a:rPr>
                        <a:t> okus, Kras Brkini </a:t>
                      </a:r>
                      <a:r>
                        <a:rPr lang="sl-SI" sz="2000" b="0" i="0" u="none" strike="noStrike" err="1">
                          <a:solidFill>
                            <a:srgbClr val="000000"/>
                          </a:solidFill>
                          <a:effectLst/>
                          <a:latin typeface="Calibri" panose="020F0502020204030204" pitchFamily="34" charset="0"/>
                        </a:rPr>
                        <a:t>Bikes</a:t>
                      </a:r>
                      <a:endParaRPr lang="sl-SI" sz="2000" b="0" i="0" u="none" strike="noStrike">
                        <a:solidFill>
                          <a:srgbClr val="000000"/>
                        </a:solidFill>
                        <a:effectLst/>
                        <a:latin typeface="Calibri" panose="020F0502020204030204" pitchFamily="34" charset="0"/>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endParaRPr lang="sl-SI" sz="2000" b="0" i="0" u="none" strike="noStrike">
                        <a:solidFill>
                          <a:srgbClr val="000000"/>
                        </a:solidFill>
                        <a:effectLst/>
                        <a:latin typeface="Calibri" panose="020F0502020204030204" pitchFamily="34" charset="0"/>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sl-SI" sz="2000" b="0" i="1" u="none" strike="noStrike">
                          <a:solidFill>
                            <a:srgbClr val="000000"/>
                          </a:solidFill>
                          <a:effectLst/>
                          <a:latin typeface="Calibri" panose="020F0502020204030204" pitchFamily="34" charset="0"/>
                        </a:rPr>
                        <a:t>KBB 0,5 (4-10/24)</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sl-SI" sz="2000" b="0" i="0" u="none" strike="noStrike">
                          <a:solidFill>
                            <a:srgbClr val="000000"/>
                          </a:solidFill>
                          <a:effectLst/>
                          <a:latin typeface="Calibri" panose="020F0502020204030204" pitchFamily="34" charset="0"/>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sl-SI" sz="2000" b="0" i="0" u="none" strike="noStrike">
                          <a:solidFill>
                            <a:srgbClr val="000000"/>
                          </a:solidFill>
                          <a:effectLst/>
                          <a:latin typeface="Calibri" panose="020F0502020204030204" pitchFamily="34" charset="0"/>
                        </a:rPr>
                        <a:t> 1</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sl-SI" sz="2000" b="0" i="0" u="none" strike="noStrike">
                          <a:solidFill>
                            <a:srgbClr val="000000"/>
                          </a:solidFill>
                          <a:effectLst/>
                          <a:latin typeface="Calibri" panose="020F0502020204030204" pitchFamily="34" charset="0"/>
                        </a:rPr>
                        <a:t>1</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25384254"/>
                  </a:ext>
                </a:extLst>
              </a:tr>
              <a:tr h="263458">
                <a:tc>
                  <a:txBody>
                    <a:bodyPr/>
                    <a:lstStyle/>
                    <a:p>
                      <a:pPr algn="l" fontAlgn="ctr"/>
                      <a:r>
                        <a:rPr lang="sl-SI" sz="2000" b="0" i="0" u="none" strike="noStrike">
                          <a:solidFill>
                            <a:srgbClr val="000000"/>
                          </a:solidFill>
                          <a:effectLst/>
                          <a:highlight>
                            <a:srgbClr val="D9D9D9"/>
                          </a:highlight>
                          <a:latin typeface="Calibri" panose="020F0502020204030204" pitchFamily="34" charset="0"/>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sl-SI" sz="2000" b="0" i="0" u="none" strike="noStrike">
                          <a:solidFill>
                            <a:srgbClr val="000000"/>
                          </a:solidFill>
                          <a:effectLst/>
                          <a:latin typeface="Calibri" panose="020F0502020204030204" pitchFamily="34" charset="0"/>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sl-SI" sz="2000" b="0" i="0" u="none" strike="noStrike">
                          <a:solidFill>
                            <a:srgbClr val="000000"/>
                          </a:solidFill>
                          <a:effectLst/>
                          <a:latin typeface="Calibri" panose="020F0502020204030204" pitchFamily="34" charset="0"/>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sl-SI" sz="2000" b="0" i="0" u="none" strike="noStrike">
                          <a:solidFill>
                            <a:srgbClr val="000000"/>
                          </a:solidFill>
                          <a:effectLst/>
                          <a:latin typeface="Calibri" panose="020F0502020204030204" pitchFamily="34" charset="0"/>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sl-SI" sz="2000" b="0" i="0" u="none" strike="noStrike">
                          <a:solidFill>
                            <a:srgbClr val="000000"/>
                          </a:solidFill>
                          <a:effectLst/>
                          <a:latin typeface="Calibri" panose="020F0502020204030204" pitchFamily="34" charset="0"/>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sl-SI" sz="2000" b="0" i="0" u="none" strike="noStrike">
                          <a:solidFill>
                            <a:srgbClr val="000000"/>
                          </a:solidFill>
                          <a:effectLst/>
                          <a:latin typeface="Calibri" panose="020F0502020204030204" pitchFamily="34" charset="0"/>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4274068317"/>
                  </a:ext>
                </a:extLst>
              </a:tr>
              <a:tr h="263458">
                <a:tc>
                  <a:txBody>
                    <a:bodyPr/>
                    <a:lstStyle/>
                    <a:p>
                      <a:pPr algn="l" fontAlgn="ctr"/>
                      <a:r>
                        <a:rPr lang="sl-SI" sz="2000" b="0" i="0" u="none" strike="noStrike">
                          <a:solidFill>
                            <a:srgbClr val="000000"/>
                          </a:solidFill>
                          <a:effectLst/>
                          <a:latin typeface="Calibri" panose="020F0502020204030204" pitchFamily="34" charset="0"/>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sl-SI" sz="2000" b="1" i="0" u="none" strike="noStrike">
                          <a:solidFill>
                            <a:srgbClr val="000000"/>
                          </a:solidFill>
                          <a:effectLst/>
                          <a:latin typeface="Calibri" panose="020F0502020204030204" pitchFamily="34" charset="0"/>
                        </a:rPr>
                        <a:t>DMO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sl-SI" sz="2000" b="1" i="0" u="none" strike="noStrike">
                          <a:solidFill>
                            <a:srgbClr val="000000"/>
                          </a:solidFill>
                          <a:effectLst/>
                          <a:latin typeface="Calibri" panose="020F0502020204030204" pitchFamily="34" charset="0"/>
                        </a:rPr>
                        <a:t>Sežana</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sl-SI" sz="2000" b="1" i="0" u="none" strike="noStrike">
                          <a:solidFill>
                            <a:srgbClr val="000000"/>
                          </a:solidFill>
                          <a:effectLst/>
                          <a:latin typeface="Calibri" panose="020F0502020204030204" pitchFamily="34" charset="0"/>
                        </a:rPr>
                        <a:t>Komen</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sl-SI" sz="2000" b="1" i="0" u="none" strike="noStrike">
                          <a:solidFill>
                            <a:srgbClr val="000000"/>
                          </a:solidFill>
                          <a:effectLst/>
                          <a:latin typeface="Calibri" panose="020F0502020204030204" pitchFamily="34" charset="0"/>
                        </a:rPr>
                        <a:t>Hrpelje-Kozina</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sl-SI" sz="2000" b="0" i="0" u="none" strike="noStrike">
                          <a:solidFill>
                            <a:srgbClr val="000000"/>
                          </a:solidFill>
                          <a:effectLst/>
                          <a:latin typeface="Calibri" panose="020F0502020204030204" pitchFamily="34" charset="0"/>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98298313"/>
                  </a:ext>
                </a:extLst>
              </a:tr>
              <a:tr h="263458">
                <a:tc>
                  <a:txBody>
                    <a:bodyPr/>
                    <a:lstStyle/>
                    <a:p>
                      <a:pPr algn="l" fontAlgn="ctr"/>
                      <a:r>
                        <a:rPr lang="sl-SI" sz="2000" b="0" i="0" u="none" strike="noStrike">
                          <a:solidFill>
                            <a:srgbClr val="000000"/>
                          </a:solidFill>
                          <a:effectLst/>
                          <a:highlight>
                            <a:srgbClr val="D9D9D9"/>
                          </a:highlight>
                          <a:latin typeface="Calibri" panose="020F0502020204030204" pitchFamily="34" charset="0"/>
                        </a:rPr>
                        <a:t>Enota turizem</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sl-SI" sz="2000" b="0" i="0" u="none" strike="noStrike">
                          <a:solidFill>
                            <a:srgbClr val="000000"/>
                          </a:solidFill>
                          <a:effectLst/>
                          <a:latin typeface="Calibri" panose="020F0502020204030204" pitchFamily="34" charset="0"/>
                        </a:rPr>
                        <a:t>1,66</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sl-SI" sz="2000" b="0" i="0" u="none" strike="noStrike">
                          <a:solidFill>
                            <a:srgbClr val="000000"/>
                          </a:solidFill>
                          <a:effectLst/>
                          <a:latin typeface="Calibri" panose="020F0502020204030204" pitchFamily="34" charset="0"/>
                        </a:rPr>
                        <a:t>2</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sl-SI" sz="2000" b="0" i="0" u="none" strike="noStrike">
                          <a:solidFill>
                            <a:srgbClr val="000000"/>
                          </a:solidFill>
                          <a:effectLst/>
                          <a:latin typeface="Calibri" panose="020F0502020204030204" pitchFamily="34" charset="0"/>
                        </a:rPr>
                        <a:t>4</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sl-SI" sz="2000" b="0" i="0" u="none" strike="noStrike">
                          <a:solidFill>
                            <a:srgbClr val="000000"/>
                          </a:solidFill>
                          <a:effectLst/>
                          <a:latin typeface="Calibri" panose="020F0502020204030204" pitchFamily="34" charset="0"/>
                        </a:rPr>
                        <a:t>1</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sl-SI" sz="2000" b="0" i="0" u="none" strike="noStrike">
                          <a:solidFill>
                            <a:srgbClr val="000000"/>
                          </a:solidFill>
                          <a:effectLst/>
                          <a:latin typeface="Calibri" panose="020F0502020204030204" pitchFamily="34" charset="0"/>
                        </a:rPr>
                        <a:t>8,6</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439585024"/>
                  </a:ext>
                </a:extLst>
              </a:tr>
              <a:tr h="263458">
                <a:tc>
                  <a:txBody>
                    <a:bodyPr/>
                    <a:lstStyle/>
                    <a:p>
                      <a:pPr algn="l" fontAlgn="ctr"/>
                      <a:r>
                        <a:rPr lang="sl-SI" sz="2000" b="0" i="0" u="none" strike="noStrike">
                          <a:solidFill>
                            <a:srgbClr val="000000"/>
                          </a:solidFill>
                          <a:effectLst/>
                          <a:latin typeface="Calibri" panose="020F0502020204030204" pitchFamily="34" charset="0"/>
                        </a:rPr>
                        <a:t>Projekt LAS turizem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sl-SI" sz="2000" b="0" i="0" u="none" strike="noStrike">
                          <a:solidFill>
                            <a:srgbClr val="000000"/>
                          </a:solidFill>
                          <a:effectLst/>
                          <a:latin typeface="Calibri" panose="020F0502020204030204" pitchFamily="34" charset="0"/>
                        </a:rPr>
                        <a:t>0,34</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sl-SI" sz="2000" b="0" i="0" u="none" strike="noStrike">
                          <a:solidFill>
                            <a:srgbClr val="000000"/>
                          </a:solidFill>
                          <a:effectLst/>
                          <a:latin typeface="Calibri" panose="020F0502020204030204" pitchFamily="34" charset="0"/>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sl-SI" sz="2000" b="0" i="0" u="none" strike="noStrike">
                          <a:solidFill>
                            <a:srgbClr val="000000"/>
                          </a:solidFill>
                          <a:effectLst/>
                          <a:latin typeface="Calibri" panose="020F0502020204030204" pitchFamily="34" charset="0"/>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sl-SI" sz="2000" b="0" i="0" u="none" strike="noStrike">
                          <a:solidFill>
                            <a:srgbClr val="000000"/>
                          </a:solidFill>
                          <a:effectLst/>
                          <a:latin typeface="Calibri" panose="020F0502020204030204" pitchFamily="34" charset="0"/>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sl-SI" sz="2000" b="0" i="0" u="none" strike="noStrike">
                          <a:solidFill>
                            <a:srgbClr val="000000"/>
                          </a:solidFill>
                          <a:effectLst/>
                          <a:latin typeface="Calibri" panose="020F0502020204030204" pitchFamily="34" charset="0"/>
                        </a:rPr>
                        <a:t>0,4</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93034602"/>
                  </a:ext>
                </a:extLst>
              </a:tr>
              <a:tr h="496517">
                <a:tc>
                  <a:txBody>
                    <a:bodyPr/>
                    <a:lstStyle/>
                    <a:p>
                      <a:pPr algn="l" fontAlgn="ctr"/>
                      <a:r>
                        <a:rPr lang="sl-SI" sz="2000" b="0" i="0" u="none" strike="noStrike">
                          <a:solidFill>
                            <a:srgbClr val="000000"/>
                          </a:solidFill>
                          <a:effectLst/>
                          <a:highlight>
                            <a:srgbClr val="D9D9D9"/>
                          </a:highlight>
                          <a:latin typeface="Calibri" panose="020F0502020204030204" pitchFamily="34" charset="0"/>
                        </a:rPr>
                        <a:t>Javna dela-vzdrževalec</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sl-SI" sz="2000" b="0" i="0" u="none" strike="noStrike">
                          <a:solidFill>
                            <a:srgbClr val="000000"/>
                          </a:solidFill>
                          <a:effectLst/>
                          <a:latin typeface="Calibri" panose="020F0502020204030204" pitchFamily="34" charset="0"/>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sl-SI" sz="2000" b="0" i="0" u="none" strike="noStrike">
                          <a:solidFill>
                            <a:srgbClr val="000000"/>
                          </a:solidFill>
                          <a:effectLst/>
                          <a:latin typeface="Calibri" panose="020F0502020204030204" pitchFamily="34" charset="0"/>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sl-SI" sz="2000" b="0" i="0" u="none" strike="noStrike">
                          <a:solidFill>
                            <a:srgbClr val="000000"/>
                          </a:solidFill>
                          <a:effectLst/>
                          <a:latin typeface="Calibri" panose="020F0502020204030204" pitchFamily="34" charset="0"/>
                        </a:rPr>
                        <a:t> 1</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endParaRPr lang="sl-SI" sz="2000" b="0" i="0" u="none" strike="noStrike">
                        <a:solidFill>
                          <a:srgbClr val="000000"/>
                        </a:solidFill>
                        <a:effectLst/>
                        <a:latin typeface="Calibri" panose="020F0502020204030204" pitchFamily="34" charset="0"/>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sl-SI" sz="2000" b="0" i="0" u="none" strike="noStrike">
                          <a:solidFill>
                            <a:srgbClr val="000000"/>
                          </a:solidFill>
                          <a:effectLst/>
                          <a:latin typeface="Calibri" panose="020F0502020204030204" pitchFamily="34" charset="0"/>
                        </a:rPr>
                        <a:t>1</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733048777"/>
                  </a:ext>
                </a:extLst>
              </a:tr>
              <a:tr h="263458">
                <a:tc>
                  <a:txBody>
                    <a:bodyPr/>
                    <a:lstStyle/>
                    <a:p>
                      <a:pPr algn="l" fontAlgn="ctr"/>
                      <a:r>
                        <a:rPr lang="sl-SI" sz="2000" b="1" i="0" u="none" strike="noStrike">
                          <a:solidFill>
                            <a:srgbClr val="000000"/>
                          </a:solidFill>
                          <a:effectLst/>
                          <a:latin typeface="Calibri" panose="020F0502020204030204" pitchFamily="34" charset="0"/>
                        </a:rPr>
                        <a:t>Skupaj vse</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sl-SI" sz="2000" b="1" i="0" u="none" strike="noStrike">
                          <a:solidFill>
                            <a:srgbClr val="000000"/>
                          </a:solidFill>
                          <a:effectLst/>
                          <a:latin typeface="Calibri" panose="020F0502020204030204" pitchFamily="34" charset="0"/>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sl-SI" sz="2000" b="1" i="0" u="none" strike="noStrike">
                          <a:solidFill>
                            <a:srgbClr val="000000"/>
                          </a:solidFill>
                          <a:effectLst/>
                          <a:latin typeface="Calibri" panose="020F0502020204030204" pitchFamily="34" charset="0"/>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sl-SI" sz="2000" b="1" i="0" u="none" strike="noStrike">
                          <a:solidFill>
                            <a:srgbClr val="000000"/>
                          </a:solidFill>
                          <a:effectLst/>
                          <a:latin typeface="Calibri" panose="020F0502020204030204" pitchFamily="34" charset="0"/>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sl-SI" sz="2000" b="1" i="0" u="none" strike="noStrike">
                          <a:solidFill>
                            <a:srgbClr val="000000"/>
                          </a:solidFill>
                          <a:effectLst/>
                          <a:latin typeface="Calibri" panose="020F0502020204030204" pitchFamily="34" charset="0"/>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sl-SI" sz="2000" b="1" i="0" u="none" strike="noStrike">
                          <a:solidFill>
                            <a:srgbClr val="000000"/>
                          </a:solidFill>
                          <a:effectLst/>
                          <a:latin typeface="Calibri" panose="020F0502020204030204" pitchFamily="34" charset="0"/>
                        </a:rPr>
                        <a:t>16</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37570041"/>
                  </a:ext>
                </a:extLst>
              </a:tr>
            </a:tbl>
          </a:graphicData>
        </a:graphic>
      </p:graphicFrame>
    </p:spTree>
    <p:extLst>
      <p:ext uri="{BB962C8B-B14F-4D97-AF65-F5344CB8AC3E}">
        <p14:creationId xmlns:p14="http://schemas.microsoft.com/office/powerpoint/2010/main" val="313309239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9BCF78-9619-8294-5157-6CCCE92FC4CC}"/>
            </a:ext>
          </a:extLst>
        </p:cNvPr>
        <p:cNvGrpSpPr/>
        <p:nvPr/>
      </p:nvGrpSpPr>
      <p:grpSpPr>
        <a:xfrm>
          <a:off x="0" y="0"/>
          <a:ext cx="0" cy="0"/>
          <a:chOff x="0" y="0"/>
          <a:chExt cx="0" cy="0"/>
        </a:xfrm>
      </p:grpSpPr>
      <p:sp>
        <p:nvSpPr>
          <p:cNvPr id="2" name="Naslov 1">
            <a:extLst>
              <a:ext uri="{FF2B5EF4-FFF2-40B4-BE49-F238E27FC236}">
                <a16:creationId xmlns:a16="http://schemas.microsoft.com/office/drawing/2014/main" id="{8F43952C-C74D-37AF-26F1-887F82760F6F}"/>
              </a:ext>
            </a:extLst>
          </p:cNvPr>
          <p:cNvSpPr>
            <a:spLocks noGrp="1"/>
          </p:cNvSpPr>
          <p:nvPr>
            <p:ph type="title"/>
          </p:nvPr>
        </p:nvSpPr>
        <p:spPr/>
        <p:txBody>
          <a:bodyPr/>
          <a:lstStyle/>
          <a:p>
            <a:r>
              <a:rPr lang="sl-SI"/>
              <a:t>1. ENOTA TURIZEM</a:t>
            </a:r>
          </a:p>
        </p:txBody>
      </p:sp>
      <p:sp>
        <p:nvSpPr>
          <p:cNvPr id="3" name="Označba mesta vsebine 2">
            <a:extLst>
              <a:ext uri="{FF2B5EF4-FFF2-40B4-BE49-F238E27FC236}">
                <a16:creationId xmlns:a16="http://schemas.microsoft.com/office/drawing/2014/main" id="{D9104BCA-9F1D-2889-A1ED-13FE77586283}"/>
              </a:ext>
            </a:extLst>
          </p:cNvPr>
          <p:cNvSpPr>
            <a:spLocks noGrp="1"/>
          </p:cNvSpPr>
          <p:nvPr>
            <p:ph idx="1"/>
          </p:nvPr>
        </p:nvSpPr>
        <p:spPr>
          <a:xfrm>
            <a:off x="346494" y="1560353"/>
            <a:ext cx="10515600" cy="4351338"/>
          </a:xfrm>
        </p:spPr>
        <p:txBody>
          <a:bodyPr>
            <a:normAutofit fontScale="77500" lnSpcReduction="20000"/>
          </a:bodyPr>
          <a:lstStyle/>
          <a:p>
            <a:pPr marL="0" indent="0">
              <a:buNone/>
            </a:pPr>
            <a:r>
              <a:rPr lang="sl-SI">
                <a:solidFill>
                  <a:srgbClr val="FF6600"/>
                </a:solidFill>
              </a:rPr>
              <a:t>1.1 Obisk spletne strani visitkras.info 1.1.-31.12.2024: </a:t>
            </a:r>
            <a:r>
              <a:rPr lang="sl-SI"/>
              <a:t>258.219 obiskovalcev</a:t>
            </a:r>
          </a:p>
          <a:p>
            <a:pPr marL="0" indent="0">
              <a:buNone/>
            </a:pPr>
            <a:r>
              <a:rPr lang="sl-SI"/>
              <a:t> </a:t>
            </a:r>
          </a:p>
          <a:p>
            <a:pPr marL="0" indent="0">
              <a:buNone/>
            </a:pPr>
            <a:endParaRPr lang="sl-SI"/>
          </a:p>
          <a:p>
            <a:pPr marL="0" indent="0">
              <a:buNone/>
            </a:pPr>
            <a:endParaRPr lang="sl-SI"/>
          </a:p>
          <a:p>
            <a:pPr marL="0" indent="0">
              <a:buNone/>
            </a:pPr>
            <a:endParaRPr lang="sl-SI"/>
          </a:p>
          <a:p>
            <a:pPr marL="0" indent="0">
              <a:buNone/>
            </a:pPr>
            <a:r>
              <a:rPr lang="sl-SI"/>
              <a:t>+ 10,5 %</a:t>
            </a:r>
          </a:p>
          <a:p>
            <a:pPr marL="0" indent="0">
              <a:buNone/>
            </a:pPr>
            <a:endParaRPr lang="sl-SI"/>
          </a:p>
          <a:p>
            <a:pPr marL="0" indent="0">
              <a:buNone/>
            </a:pPr>
            <a:endParaRPr lang="sl-SI"/>
          </a:p>
          <a:p>
            <a:pPr marL="0" indent="0">
              <a:buNone/>
            </a:pPr>
            <a:endParaRPr lang="sl-SI"/>
          </a:p>
          <a:p>
            <a:pPr marL="0" indent="0">
              <a:buNone/>
            </a:pPr>
            <a:endParaRPr lang="sl-SI"/>
          </a:p>
          <a:p>
            <a:pPr marL="0" indent="0">
              <a:buNone/>
            </a:pPr>
            <a:endParaRPr lang="sl-SI" i="1"/>
          </a:p>
          <a:p>
            <a:pPr marL="0" indent="0">
              <a:buNone/>
            </a:pPr>
            <a:r>
              <a:rPr lang="sl-SI" sz="1800" i="1"/>
              <a:t>Vir: GA ORA</a:t>
            </a:r>
          </a:p>
          <a:p>
            <a:pPr marL="0" indent="0">
              <a:buNone/>
            </a:pPr>
            <a:endParaRPr lang="sl-SI"/>
          </a:p>
        </p:txBody>
      </p:sp>
      <p:pic>
        <p:nvPicPr>
          <p:cNvPr id="4" name="Slika 3">
            <a:extLst>
              <a:ext uri="{FF2B5EF4-FFF2-40B4-BE49-F238E27FC236}">
                <a16:creationId xmlns:a16="http://schemas.microsoft.com/office/drawing/2014/main" id="{FB33269E-FFB5-6667-48D8-691E937CBB4B}"/>
              </a:ext>
            </a:extLst>
          </p:cNvPr>
          <p:cNvPicPr>
            <a:picLocks noChangeAspect="1"/>
          </p:cNvPicPr>
          <p:nvPr/>
        </p:nvPicPr>
        <p:blipFill>
          <a:blip r:embed="rId2"/>
          <a:stretch>
            <a:fillRect/>
          </a:stretch>
        </p:blipFill>
        <p:spPr>
          <a:xfrm>
            <a:off x="3185502" y="2107069"/>
            <a:ext cx="8120576" cy="4249280"/>
          </a:xfrm>
          <a:prstGeom prst="rect">
            <a:avLst/>
          </a:prstGeom>
        </p:spPr>
      </p:pic>
    </p:spTree>
    <p:extLst>
      <p:ext uri="{BB962C8B-B14F-4D97-AF65-F5344CB8AC3E}">
        <p14:creationId xmlns:p14="http://schemas.microsoft.com/office/powerpoint/2010/main" val="228840708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7DD3E6-F7D1-C84A-23AB-169508CC0E49}"/>
            </a:ext>
          </a:extLst>
        </p:cNvPr>
        <p:cNvGrpSpPr/>
        <p:nvPr/>
      </p:nvGrpSpPr>
      <p:grpSpPr>
        <a:xfrm>
          <a:off x="0" y="0"/>
          <a:ext cx="0" cy="0"/>
          <a:chOff x="0" y="0"/>
          <a:chExt cx="0" cy="0"/>
        </a:xfrm>
      </p:grpSpPr>
      <p:sp>
        <p:nvSpPr>
          <p:cNvPr id="2" name="Naslov 1">
            <a:extLst>
              <a:ext uri="{FF2B5EF4-FFF2-40B4-BE49-F238E27FC236}">
                <a16:creationId xmlns:a16="http://schemas.microsoft.com/office/drawing/2014/main" id="{B0D91BBF-4F62-0893-DE1E-0F577E715187}"/>
              </a:ext>
            </a:extLst>
          </p:cNvPr>
          <p:cNvSpPr>
            <a:spLocks noGrp="1"/>
          </p:cNvSpPr>
          <p:nvPr>
            <p:ph type="title"/>
          </p:nvPr>
        </p:nvSpPr>
        <p:spPr/>
        <p:txBody>
          <a:bodyPr/>
          <a:lstStyle/>
          <a:p>
            <a:r>
              <a:rPr lang="sl-SI"/>
              <a:t>1. ENOTA TURIZEM</a:t>
            </a:r>
          </a:p>
        </p:txBody>
      </p:sp>
      <p:sp>
        <p:nvSpPr>
          <p:cNvPr id="3" name="Označba mesta vsebine 2">
            <a:extLst>
              <a:ext uri="{FF2B5EF4-FFF2-40B4-BE49-F238E27FC236}">
                <a16:creationId xmlns:a16="http://schemas.microsoft.com/office/drawing/2014/main" id="{D73B140C-9455-6E68-C7E2-B76BF1F4BB45}"/>
              </a:ext>
            </a:extLst>
          </p:cNvPr>
          <p:cNvSpPr>
            <a:spLocks noGrp="1"/>
          </p:cNvSpPr>
          <p:nvPr>
            <p:ph idx="1"/>
          </p:nvPr>
        </p:nvSpPr>
        <p:spPr>
          <a:xfrm>
            <a:off x="346494" y="1456758"/>
            <a:ext cx="10515600" cy="4351338"/>
          </a:xfrm>
        </p:spPr>
        <p:txBody>
          <a:bodyPr>
            <a:normAutofit fontScale="40000" lnSpcReduction="20000"/>
          </a:bodyPr>
          <a:lstStyle/>
          <a:p>
            <a:pPr marL="0" indent="0">
              <a:buNone/>
            </a:pPr>
            <a:r>
              <a:rPr lang="sl-SI" sz="6700">
                <a:solidFill>
                  <a:srgbClr val="FF6600"/>
                </a:solidFill>
              </a:rPr>
              <a:t>1.1 Obisk spletne strani visitkras.info 1.1. – 31. 12. 2024</a:t>
            </a:r>
          </a:p>
          <a:p>
            <a:pPr marL="0" indent="0">
              <a:buNone/>
            </a:pPr>
            <a:r>
              <a:rPr lang="sl-SI" sz="6700">
                <a:solidFill>
                  <a:srgbClr val="FF6600"/>
                </a:solidFill>
              </a:rPr>
              <a:t> </a:t>
            </a:r>
            <a:endParaRPr lang="sl-SI"/>
          </a:p>
          <a:p>
            <a:pPr marL="0" indent="0">
              <a:buNone/>
            </a:pPr>
            <a:endParaRPr lang="sl-SI"/>
          </a:p>
          <a:p>
            <a:pPr marL="0" indent="0">
              <a:buNone/>
            </a:pPr>
            <a:endParaRPr lang="sl-SI"/>
          </a:p>
          <a:p>
            <a:pPr marL="0" indent="0">
              <a:buNone/>
            </a:pPr>
            <a:endParaRPr lang="sl-SI"/>
          </a:p>
          <a:p>
            <a:pPr marL="0" indent="0">
              <a:buNone/>
            </a:pPr>
            <a:endParaRPr lang="sl-SI"/>
          </a:p>
          <a:p>
            <a:pPr marL="0" indent="0">
              <a:buNone/>
            </a:pPr>
            <a:endParaRPr lang="sl-SI" sz="1800"/>
          </a:p>
          <a:p>
            <a:pPr marL="0" indent="0">
              <a:buNone/>
            </a:pPr>
            <a:endParaRPr lang="sl-SI" sz="1800"/>
          </a:p>
          <a:p>
            <a:pPr marL="0" indent="0">
              <a:buNone/>
            </a:pPr>
            <a:endParaRPr lang="sl-SI" sz="1800"/>
          </a:p>
          <a:p>
            <a:pPr marL="0" indent="0">
              <a:buNone/>
            </a:pPr>
            <a:endParaRPr lang="sl-SI" sz="1800"/>
          </a:p>
          <a:p>
            <a:pPr marL="0" indent="0">
              <a:buNone/>
            </a:pPr>
            <a:endParaRPr lang="sl-SI" sz="1800"/>
          </a:p>
          <a:p>
            <a:pPr marL="0" indent="0">
              <a:buNone/>
            </a:pPr>
            <a:endParaRPr lang="sl-SI" sz="1800"/>
          </a:p>
          <a:p>
            <a:pPr marL="0" indent="0">
              <a:buNone/>
            </a:pPr>
            <a:endParaRPr lang="sl-SI" sz="1800"/>
          </a:p>
          <a:p>
            <a:pPr marL="0" indent="0">
              <a:buNone/>
            </a:pPr>
            <a:endParaRPr lang="sl-SI" sz="1800"/>
          </a:p>
          <a:p>
            <a:pPr marL="0" indent="0">
              <a:buNone/>
            </a:pPr>
            <a:endParaRPr lang="sl-SI" sz="1800"/>
          </a:p>
          <a:p>
            <a:pPr marL="0" indent="0">
              <a:buNone/>
            </a:pPr>
            <a:endParaRPr lang="sl-SI" sz="1800"/>
          </a:p>
          <a:p>
            <a:pPr marL="0" indent="0">
              <a:buNone/>
            </a:pPr>
            <a:endParaRPr lang="sl-SI" sz="1800"/>
          </a:p>
          <a:p>
            <a:pPr marL="0" indent="0">
              <a:buNone/>
            </a:pPr>
            <a:r>
              <a:rPr lang="sl-SI" sz="3800" i="1"/>
              <a:t>Vir: GA ORA</a:t>
            </a:r>
          </a:p>
          <a:p>
            <a:pPr marL="0" indent="0">
              <a:buNone/>
            </a:pPr>
            <a:endParaRPr lang="sl-SI"/>
          </a:p>
        </p:txBody>
      </p:sp>
      <p:pic>
        <p:nvPicPr>
          <p:cNvPr id="6" name="Slika 5">
            <a:extLst>
              <a:ext uri="{FF2B5EF4-FFF2-40B4-BE49-F238E27FC236}">
                <a16:creationId xmlns:a16="http://schemas.microsoft.com/office/drawing/2014/main" id="{AD2A33AB-53E0-8406-EA1A-6EA0E453AF62}"/>
              </a:ext>
            </a:extLst>
          </p:cNvPr>
          <p:cNvPicPr>
            <a:picLocks noChangeAspect="1"/>
          </p:cNvPicPr>
          <p:nvPr/>
        </p:nvPicPr>
        <p:blipFill>
          <a:blip r:embed="rId2"/>
          <a:stretch>
            <a:fillRect/>
          </a:stretch>
        </p:blipFill>
        <p:spPr>
          <a:xfrm>
            <a:off x="346494" y="1865240"/>
            <a:ext cx="4816257" cy="3127519"/>
          </a:xfrm>
          <a:prstGeom prst="rect">
            <a:avLst/>
          </a:prstGeom>
        </p:spPr>
      </p:pic>
      <p:pic>
        <p:nvPicPr>
          <p:cNvPr id="7" name="Slika 6">
            <a:extLst>
              <a:ext uri="{FF2B5EF4-FFF2-40B4-BE49-F238E27FC236}">
                <a16:creationId xmlns:a16="http://schemas.microsoft.com/office/drawing/2014/main" id="{12197306-CC42-9000-5ED9-79431A987475}"/>
              </a:ext>
            </a:extLst>
          </p:cNvPr>
          <p:cNvPicPr>
            <a:picLocks noChangeAspect="1"/>
          </p:cNvPicPr>
          <p:nvPr/>
        </p:nvPicPr>
        <p:blipFill>
          <a:blip r:embed="rId3"/>
          <a:stretch>
            <a:fillRect/>
          </a:stretch>
        </p:blipFill>
        <p:spPr>
          <a:xfrm>
            <a:off x="5392327" y="2782321"/>
            <a:ext cx="6700085" cy="3383573"/>
          </a:xfrm>
          <a:prstGeom prst="rect">
            <a:avLst/>
          </a:prstGeom>
        </p:spPr>
      </p:pic>
    </p:spTree>
    <p:extLst>
      <p:ext uri="{BB962C8B-B14F-4D97-AF65-F5344CB8AC3E}">
        <p14:creationId xmlns:p14="http://schemas.microsoft.com/office/powerpoint/2010/main" val="378450207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8457A78-D4AE-8AC0-4F12-25BD07597DEF}"/>
              </a:ext>
            </a:extLst>
          </p:cNvPr>
          <p:cNvSpPr>
            <a:spLocks noGrp="1"/>
          </p:cNvSpPr>
          <p:nvPr>
            <p:ph type="title"/>
          </p:nvPr>
        </p:nvSpPr>
        <p:spPr/>
        <p:txBody>
          <a:bodyPr/>
          <a:lstStyle/>
          <a:p>
            <a:r>
              <a:rPr lang="sl-SI"/>
              <a:t>1.2 DMO – vsebinsko poročilo</a:t>
            </a:r>
          </a:p>
        </p:txBody>
      </p:sp>
      <p:sp>
        <p:nvSpPr>
          <p:cNvPr id="3" name="Označba mesta vsebine 2">
            <a:extLst>
              <a:ext uri="{FF2B5EF4-FFF2-40B4-BE49-F238E27FC236}">
                <a16:creationId xmlns:a16="http://schemas.microsoft.com/office/drawing/2014/main" id="{423ED18E-F08A-AF78-E2B3-FFFFA97B4B46}"/>
              </a:ext>
            </a:extLst>
          </p:cNvPr>
          <p:cNvSpPr>
            <a:spLocks noGrp="1"/>
          </p:cNvSpPr>
          <p:nvPr>
            <p:ph idx="1"/>
          </p:nvPr>
        </p:nvSpPr>
        <p:spPr>
          <a:xfrm>
            <a:off x="478275" y="1560353"/>
            <a:ext cx="11486745" cy="4610713"/>
          </a:xfrm>
        </p:spPr>
        <p:txBody>
          <a:bodyPr>
            <a:noAutofit/>
          </a:bodyPr>
          <a:lstStyle/>
          <a:p>
            <a:pPr marL="0" indent="0">
              <a:buNone/>
            </a:pPr>
            <a:r>
              <a:rPr lang="sl-SI" sz="2000" b="1">
                <a:solidFill>
                  <a:srgbClr val="FF6600"/>
                </a:solidFill>
              </a:rPr>
              <a:t>Partnersko sodelovanje z deležniki:</a:t>
            </a:r>
          </a:p>
          <a:p>
            <a:r>
              <a:rPr lang="sl-SI" sz="2000"/>
              <a:t>Skupaj z Občino Sežana organizacija dogodka "Povezovanje in dobre prakse na področju turizma na Krasu in v Brkinih" za ponudnike in ostalo javnost v Sežani (28. 2. 2024); &gt;100 deležnikov</a:t>
            </a:r>
          </a:p>
          <a:p>
            <a:r>
              <a:rPr lang="sl-SI" sz="2000"/>
              <a:t>11. 3. 2024 organizacija srečanja s ponudniki v Pliskovici pri čebelarju Petelin (</a:t>
            </a:r>
            <a:r>
              <a:rPr lang="sl-SI" sz="2000" err="1"/>
              <a:t>KrasPass</a:t>
            </a:r>
            <a:r>
              <a:rPr lang="sl-SI" sz="2000"/>
              <a:t> akcija in aktivnosti izven sezone, okrogla miza "Ponudniki namestitev kot pomemben promotor na destinaciji" in predstavitev aktivnosti v Celovcu); &gt; 50 ponudnikov </a:t>
            </a:r>
          </a:p>
          <a:p>
            <a:r>
              <a:rPr lang="sl-SI" sz="2000"/>
              <a:t>8. 4. 2024 So-organizacija čezmejnega dogodka „</a:t>
            </a:r>
            <a:r>
              <a:rPr lang="sl-SI" sz="2000" err="1"/>
              <a:t>Tourism</a:t>
            </a:r>
            <a:r>
              <a:rPr lang="sl-SI" sz="2000"/>
              <a:t> </a:t>
            </a:r>
            <a:r>
              <a:rPr lang="sl-SI" sz="2000" err="1"/>
              <a:t>matching</a:t>
            </a:r>
            <a:r>
              <a:rPr lang="sl-SI" sz="2000"/>
              <a:t>“ v sodelovanju z GAL </a:t>
            </a:r>
            <a:r>
              <a:rPr lang="sl-SI" sz="2000" err="1"/>
              <a:t>Carso</a:t>
            </a:r>
            <a:r>
              <a:rPr lang="sl-SI" sz="2000"/>
              <a:t> – LAS Krasa; v Trstu predstavitev 9 ponudnikov doživetij</a:t>
            </a:r>
          </a:p>
          <a:p>
            <a:r>
              <a:rPr lang="sl-SI" sz="2000"/>
              <a:t>Koordinacija srečanj Mediteransko-Kraške regije, ki vključuje 8 vodilnih destinacij in organizacij (Izola, Koper, Portorož, Ankaran, Zeleni Kras, Brda, Vipavska dolina in Nova Gorica): 5. 4. v Brdih in 18. 6. na Gradu Prem pri Ilirski Bistrici</a:t>
            </a:r>
          </a:p>
          <a:p>
            <a:r>
              <a:rPr lang="sl-SI" sz="2000"/>
              <a:t>Organizacija </a:t>
            </a:r>
            <a:r>
              <a:rPr lang="sl-SI" sz="2000" err="1"/>
              <a:t>destinacijske</a:t>
            </a:r>
            <a:r>
              <a:rPr lang="sl-SI" sz="2000"/>
              <a:t> akcije </a:t>
            </a:r>
            <a:r>
              <a:rPr lang="sl-SI" sz="2000" err="1"/>
              <a:t>KrasPass</a:t>
            </a:r>
            <a:r>
              <a:rPr lang="sl-SI" sz="2000"/>
              <a:t> skupaj s 30 ponudniki (trajanje od 17. 6. do 29. 9. 2024)</a:t>
            </a:r>
          </a:p>
          <a:p>
            <a:r>
              <a:rPr lang="sl-SI" sz="2000"/>
              <a:t>18. 11. 2024 organizacija drugega čezmejnega srečanja s ponudniki s posvetom na temo trajnosti; &gt;40 deležnikov</a:t>
            </a:r>
          </a:p>
          <a:p>
            <a:pPr marL="0" indent="0">
              <a:buNone/>
            </a:pPr>
            <a:endParaRPr lang="sl-SI" sz="2000"/>
          </a:p>
        </p:txBody>
      </p:sp>
    </p:spTree>
    <p:extLst>
      <p:ext uri="{BB962C8B-B14F-4D97-AF65-F5344CB8AC3E}">
        <p14:creationId xmlns:p14="http://schemas.microsoft.com/office/powerpoint/2010/main" val="111931262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8457A78-D4AE-8AC0-4F12-25BD07597DEF}"/>
              </a:ext>
            </a:extLst>
          </p:cNvPr>
          <p:cNvSpPr>
            <a:spLocks noGrp="1"/>
          </p:cNvSpPr>
          <p:nvPr>
            <p:ph type="title"/>
          </p:nvPr>
        </p:nvSpPr>
        <p:spPr/>
        <p:txBody>
          <a:bodyPr/>
          <a:lstStyle/>
          <a:p>
            <a:r>
              <a:rPr lang="sl-SI"/>
              <a:t>1.2 DMO – vsebinsko poročilo</a:t>
            </a:r>
          </a:p>
        </p:txBody>
      </p:sp>
      <p:sp>
        <p:nvSpPr>
          <p:cNvPr id="3" name="Označba mesta vsebine 2">
            <a:extLst>
              <a:ext uri="{FF2B5EF4-FFF2-40B4-BE49-F238E27FC236}">
                <a16:creationId xmlns:a16="http://schemas.microsoft.com/office/drawing/2014/main" id="{423ED18E-F08A-AF78-E2B3-FFFFA97B4B46}"/>
              </a:ext>
            </a:extLst>
          </p:cNvPr>
          <p:cNvSpPr>
            <a:spLocks noGrp="1"/>
          </p:cNvSpPr>
          <p:nvPr>
            <p:ph idx="1"/>
          </p:nvPr>
        </p:nvSpPr>
        <p:spPr>
          <a:xfrm>
            <a:off x="499872" y="1560353"/>
            <a:ext cx="11423904" cy="4610713"/>
          </a:xfrm>
        </p:spPr>
        <p:txBody>
          <a:bodyPr vert="horz" lIns="91440" tIns="45720" rIns="91440" bIns="45720" rtlCol="0" anchor="t">
            <a:normAutofit/>
          </a:bodyPr>
          <a:lstStyle/>
          <a:p>
            <a:pPr marL="0" indent="0">
              <a:buNone/>
            </a:pPr>
            <a:r>
              <a:rPr lang="sl-SI" sz="2000" b="1">
                <a:solidFill>
                  <a:srgbClr val="FF6600"/>
                </a:solidFill>
              </a:rPr>
              <a:t>Trajnostni razvoj:</a:t>
            </a:r>
          </a:p>
          <a:p>
            <a:r>
              <a:rPr lang="sl-SI" sz="2000"/>
              <a:t>Anketiranje za prebivalce, obiskovalce in turistično gospodarstvo</a:t>
            </a:r>
          </a:p>
          <a:p>
            <a:r>
              <a:rPr lang="sl-SI" sz="2000" b="1"/>
              <a:t>Priprava trajnostnega letnega poročila 2022 - 2024 </a:t>
            </a:r>
          </a:p>
          <a:p>
            <a:r>
              <a:rPr lang="sl-SI" sz="2000"/>
              <a:t>Priprava kriznega načrta</a:t>
            </a:r>
          </a:p>
          <a:p>
            <a:r>
              <a:rPr lang="sl-SI" sz="2000"/>
              <a:t>Priprava študije vplivov podnebnih sprememb na turizem </a:t>
            </a:r>
          </a:p>
          <a:p>
            <a:r>
              <a:rPr lang="sl-SI" sz="2000"/>
              <a:t>Posodobitev čez 80 standardov v skladu z novim smernicami ter izvajanje vseh aktivnosti iz akcijskega načrta, zaradi presoje glede barve znaka (ZSST) v 12/24.</a:t>
            </a:r>
          </a:p>
          <a:p>
            <a:r>
              <a:rPr lang="sl-SI" sz="2000" b="1"/>
              <a:t>Ob ponovni presoji pridobitev znaka </a:t>
            </a:r>
            <a:r>
              <a:rPr lang="sl-SI" sz="2000" b="1" err="1"/>
              <a:t>Slovenia</a:t>
            </a:r>
            <a:r>
              <a:rPr lang="sl-SI" sz="2000" b="1"/>
              <a:t> </a:t>
            </a:r>
            <a:r>
              <a:rPr lang="sl-SI" sz="2000" b="1" err="1"/>
              <a:t>Green</a:t>
            </a:r>
            <a:r>
              <a:rPr lang="sl-SI" sz="2000" b="1"/>
              <a:t> </a:t>
            </a:r>
            <a:r>
              <a:rPr lang="sl-SI" sz="2000" b="1" err="1"/>
              <a:t>Destination</a:t>
            </a:r>
            <a:r>
              <a:rPr lang="sl-SI" sz="2000" b="1"/>
              <a:t> GOLD</a:t>
            </a:r>
          </a:p>
          <a:p>
            <a:r>
              <a:rPr lang="sl-SI" sz="2000" b="1"/>
              <a:t>Skupaj 15 turističnih ponudnikov s trajnostnim znakom, </a:t>
            </a:r>
            <a:r>
              <a:rPr lang="sl-SI" sz="2000"/>
              <a:t>v prvi polovici leta 2 nova turistična ponudnika </a:t>
            </a:r>
          </a:p>
          <a:p>
            <a:endParaRPr lang="sl-SI" sz="2000"/>
          </a:p>
          <a:p>
            <a:endParaRPr lang="sl-SI" sz="2000"/>
          </a:p>
          <a:p>
            <a:pPr marL="0" indent="0">
              <a:buNone/>
            </a:pPr>
            <a:endParaRPr lang="sl-SI" sz="2000"/>
          </a:p>
        </p:txBody>
      </p:sp>
    </p:spTree>
    <p:extLst>
      <p:ext uri="{BB962C8B-B14F-4D97-AF65-F5344CB8AC3E}">
        <p14:creationId xmlns:p14="http://schemas.microsoft.com/office/powerpoint/2010/main" val="279127647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theme/theme1.xml><?xml version="1.0" encoding="utf-8"?>
<a:theme xmlns:a="http://schemas.openxmlformats.org/drawingml/2006/main" name="Officeova tema">
  <a:themeElements>
    <a:clrScheme name="Pisarna">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Pisarna">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ova tema">
  <a:themeElements>
    <a:clrScheme name="Pisarna">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Pisarna">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x0077_we4 xmlns="32904572-0208-420d-8226-aec1123e461f" xsi:nil="true"/>
    <TaxCatchAll xmlns="976d5327-151b-496d-a76c-87d311505e4e" xsi:nil="true"/>
    <lcf76f155ced4ddcb4097134ff3c332f xmlns="32904572-0208-420d-8226-aec1123e461f">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C94FB14D67CA034CAEE936B2C9D4C6F0" ma:contentTypeVersion="19" ma:contentTypeDescription="Create a new document." ma:contentTypeScope="" ma:versionID="e29f4389b73d6642eeb8f3a20b7529dc">
  <xsd:schema xmlns:xsd="http://www.w3.org/2001/XMLSchema" xmlns:xs="http://www.w3.org/2001/XMLSchema" xmlns:p="http://schemas.microsoft.com/office/2006/metadata/properties" xmlns:ns2="32904572-0208-420d-8226-aec1123e461f" xmlns:ns3="976d5327-151b-496d-a76c-87d311505e4e" targetNamespace="http://schemas.microsoft.com/office/2006/metadata/properties" ma:root="true" ma:fieldsID="6ced293b27583613cf12a0b6b5bf17f0" ns2:_="" ns3:_="">
    <xsd:import namespace="32904572-0208-420d-8226-aec1123e461f"/>
    <xsd:import namespace="976d5327-151b-496d-a76c-87d311505e4e"/>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Location" minOccurs="0"/>
                <xsd:element ref="ns2:MediaServiceOCR" minOccurs="0"/>
                <xsd:element ref="ns2:MediaServiceAutoKeyPoints" minOccurs="0"/>
                <xsd:element ref="ns2:MediaServiceKeyPoints" minOccurs="0"/>
                <xsd:element ref="ns3:SharedWithUsers" minOccurs="0"/>
                <xsd:element ref="ns3:SharedWithDetails" minOccurs="0"/>
                <xsd:element ref="ns2:_x0077_we4"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2904572-0208-420d-8226-aec1123e461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Location" ma:index="14" nillable="true" ma:displayName="Location" ma:internalName="MediaServiceLocatio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_x0077_we4" ma:index="20" nillable="true" ma:displayName="Besedilo" ma:internalName="_x0077_we4">
      <xsd:simpleType>
        <xsd:restriction base="dms:Text"/>
      </xsd:simpleType>
    </xsd:element>
    <xsd:element name="MediaLengthInSeconds" ma:index="21" nillable="true" ma:displayName="Length (seconds)" ma:internalName="MediaLengthInSeconds" ma:readOnly="true">
      <xsd:simpleType>
        <xsd:restriction base="dms:Unknown"/>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ba18ddfd-6bc9-4bf0-99ef-42a5fb67d7ba"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76d5327-151b-496d-a76c-87d311505e4e"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02ca74ad-1bb0-4021-a678-bc29b1e01948}" ma:internalName="TaxCatchAll" ma:showField="CatchAllData" ma:web="976d5327-151b-496d-a76c-87d311505e4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FB4D7C1-120E-4030-A35B-EAB156C01118}">
  <ds:schemaRefs>
    <ds:schemaRef ds:uri="http://schemas.microsoft.com/sharepoint/v3/contenttype/forms"/>
  </ds:schemaRefs>
</ds:datastoreItem>
</file>

<file path=customXml/itemProps2.xml><?xml version="1.0" encoding="utf-8"?>
<ds:datastoreItem xmlns:ds="http://schemas.openxmlformats.org/officeDocument/2006/customXml" ds:itemID="{FFA2E228-F90B-497C-9CD0-F88E75265C74}">
  <ds:schemaRefs>
    <ds:schemaRef ds:uri="32904572-0208-420d-8226-aec1123e461f"/>
    <ds:schemaRef ds:uri="976d5327-151b-496d-a76c-87d311505e4e"/>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C81C7731-79CC-468D-92BA-3B0F75518540}"/>
</file>

<file path=docProps/app.xml><?xml version="1.0" encoding="utf-8"?>
<Properties xmlns="http://schemas.openxmlformats.org/officeDocument/2006/extended-properties" xmlns:vt="http://schemas.openxmlformats.org/officeDocument/2006/docPropsVTypes">
  <TotalTime>11</TotalTime>
  <Words>9457</Words>
  <Application>Microsoft Office PowerPoint</Application>
  <PresentationFormat>Širokozaslonsko</PresentationFormat>
  <Paragraphs>955</Paragraphs>
  <Slides>56</Slides>
  <Notes>4</Notes>
  <HiddenSlides>0</HiddenSlides>
  <MMClips>0</MMClips>
  <ScaleCrop>false</ScaleCrop>
  <HeadingPairs>
    <vt:vector size="6" baseType="variant">
      <vt:variant>
        <vt:lpstr>Uporabljene pisave</vt:lpstr>
      </vt:variant>
      <vt:variant>
        <vt:i4>13</vt:i4>
      </vt:variant>
      <vt:variant>
        <vt:lpstr>Tema</vt:lpstr>
      </vt:variant>
      <vt:variant>
        <vt:i4>1</vt:i4>
      </vt:variant>
      <vt:variant>
        <vt:lpstr>Naslovi diapozitivov</vt:lpstr>
      </vt:variant>
      <vt:variant>
        <vt:i4>56</vt:i4>
      </vt:variant>
    </vt:vector>
  </HeadingPairs>
  <TitlesOfParts>
    <vt:vector size="70" baseType="lpstr">
      <vt:lpstr>Aptos</vt:lpstr>
      <vt:lpstr>Aptos (Telo)</vt:lpstr>
      <vt:lpstr>Aptos Display</vt:lpstr>
      <vt:lpstr>Aptos Narrow</vt:lpstr>
      <vt:lpstr>Arial</vt:lpstr>
      <vt:lpstr>Calibri</vt:lpstr>
      <vt:lpstr>Calibri,Sans-Serif</vt:lpstr>
      <vt:lpstr>Courier New</vt:lpstr>
      <vt:lpstr>Segoe UI</vt:lpstr>
      <vt:lpstr>Symbol</vt:lpstr>
      <vt:lpstr>Symbol,Sans-Serif</vt:lpstr>
      <vt:lpstr>Times New Roman</vt:lpstr>
      <vt:lpstr>Wingdings</vt:lpstr>
      <vt:lpstr>Officeova tema</vt:lpstr>
      <vt:lpstr>LETNO POROČILO 2024</vt:lpstr>
      <vt:lpstr>Kazalo vsebine</vt:lpstr>
      <vt:lpstr>1. ENOTA TURIZEM</vt:lpstr>
      <vt:lpstr>1. ENOTA TURIZEM</vt:lpstr>
      <vt:lpstr>1. ENOTA TURIZEM</vt:lpstr>
      <vt:lpstr>1. ENOTA TURIZEM</vt:lpstr>
      <vt:lpstr>1. ENOTA TURIZEM</vt:lpstr>
      <vt:lpstr>1.2 DMO – vsebinsko poročilo</vt:lpstr>
      <vt:lpstr>1.2 DMO – vsebinsko poročilo</vt:lpstr>
      <vt:lpstr>1.2 DMO – vsebinsko poročilo</vt:lpstr>
      <vt:lpstr>1.2 DMO – vsebinsko poročilo</vt:lpstr>
      <vt:lpstr>1.2 DMO – vsebinsko poročilo</vt:lpstr>
      <vt:lpstr>1.2 DMO – vsebinsko poročilo</vt:lpstr>
      <vt:lpstr>1.2 DMO – vsebinsko poročilo</vt:lpstr>
      <vt:lpstr>1.2 DMO – vsebinsko poročilo</vt:lpstr>
      <vt:lpstr>1.2 DMO – projekti</vt:lpstr>
      <vt:lpstr>1.2 DMO – projekti</vt:lpstr>
      <vt:lpstr>1.3 Enota Komen – vsebinsko poročilo</vt:lpstr>
      <vt:lpstr>1.3 Enota Komen – vsebinsko poročilo</vt:lpstr>
      <vt:lpstr>1.3 Enota Komen – vsebinsko poročilo</vt:lpstr>
      <vt:lpstr>1.3 Enota Komen – vsebinsko poročilo</vt:lpstr>
      <vt:lpstr>1.3 Enota Komen – vsebinsko poročilo</vt:lpstr>
      <vt:lpstr>1.3 Enota Komen – vsebinsko poročilo</vt:lpstr>
      <vt:lpstr>1.3 Enota Komen – vsebinsko poročilo</vt:lpstr>
      <vt:lpstr>1.3 Enota Komen – vsebinsko poročilo</vt:lpstr>
      <vt:lpstr>1.3 Enota Komen – vsebinsko poročilo</vt:lpstr>
      <vt:lpstr>1.3 Enota Komen – vsebinsko poročilo</vt:lpstr>
      <vt:lpstr>1.3 Enota Komen – vsebinsko poročilo</vt:lpstr>
      <vt:lpstr>1.4 Enota Sežana – vsebinsko poročilo</vt:lpstr>
      <vt:lpstr>1.4 Enota Sežana – vsebinsko poročilo</vt:lpstr>
      <vt:lpstr>1.4 Enota Sežana – vsebinsko poročilo</vt:lpstr>
      <vt:lpstr>1.4 Enota Sežana – vsebinsko poročilo </vt:lpstr>
      <vt:lpstr>1.5 Enota Hrpelje-Kozina  – vsebinsko poročilo</vt:lpstr>
      <vt:lpstr>1.5 Enota Hrpelje-Kozina  – vsebinsko poročilo</vt:lpstr>
      <vt:lpstr>1.5 Enota Hrpelje-Kozina  – vsebinsko poročilo</vt:lpstr>
      <vt:lpstr>1.5 Enota Hrpelje-Kozina  – vsebinsko poročilo </vt:lpstr>
      <vt:lpstr>1.5 Enota Hrpelje-Kozina  – vsebinsko poročilo</vt:lpstr>
      <vt:lpstr>1.5 Enota Hrpelje-Kozina  – vsebinsko poročilo</vt:lpstr>
      <vt:lpstr>1.5 Enota Hrpelje-Kozina  – vsebinsko poročilo</vt:lpstr>
      <vt:lpstr>1.5 Enota Hrpelje-Kozina  – vsebinsko poročilo</vt:lpstr>
      <vt:lpstr>1.5 Enota Hrpelje-Kozina  – vsebinsko poročilo</vt:lpstr>
      <vt:lpstr>2. ENOTA RAZVOJ</vt:lpstr>
      <vt:lpstr>2.1 Območna razvojna funkcija  – vsebinsko poročilo</vt:lpstr>
      <vt:lpstr>2.2 Podporno-podjetniška funkcija SPOT  – vsebinsko poročilo</vt:lpstr>
      <vt:lpstr>2.3 LAS Krasa in Brkinov - vodenje</vt:lpstr>
      <vt:lpstr>2.3 LAS Krasa in Brkinov - vodenje</vt:lpstr>
      <vt:lpstr>2.3 LAS Krasa in Brkinov  – projekti v izvajanju</vt:lpstr>
      <vt:lpstr>2.4 Projekti razvoja v izvajanju</vt:lpstr>
      <vt:lpstr>2.4 Projekti razvoja v izvajanju</vt:lpstr>
      <vt:lpstr>2.4 Projekti razvoja v izvajanju</vt:lpstr>
      <vt:lpstr>2.4 Projekti razvoja v izvajanju</vt:lpstr>
      <vt:lpstr>2.4 Projekti razvoja v izvajanju</vt:lpstr>
      <vt:lpstr>2.5 Prijave na razpise razvoja</vt:lpstr>
      <vt:lpstr>2.6 Razvoj človeških virov</vt:lpstr>
      <vt:lpstr>2.6 Razvoj človeških virov</vt:lpstr>
      <vt:lpstr>3. ORA UPRAVLJANJE – vsebinsko poročilo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POLLETNO POROČILO 2024</dc:title>
  <dc:creator>LAS Krasa in Brkinov</dc:creator>
  <cp:lastModifiedBy>Katja Kralj</cp:lastModifiedBy>
  <cp:revision>1</cp:revision>
  <dcterms:created xsi:type="dcterms:W3CDTF">2024-07-02T09:41:43Z</dcterms:created>
  <dcterms:modified xsi:type="dcterms:W3CDTF">2025-04-01T08:33:41Z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0x010100C94FB14D67CA034CAEE936B2C9D4C6F0</vt:lpwstr>
  </property>
  <property fmtid="{D5CDD505-2E9C-101B-9397-08002B2CF9AE}" pid="3" name="MediaServiceImageTags">
    <vt:lpwstr/>
  </property>
</Properties>
</file>